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46" r:id="rId3"/>
    <p:sldId id="324" r:id="rId4"/>
    <p:sldId id="348" r:id="rId5"/>
    <p:sldId id="350" r:id="rId6"/>
    <p:sldId id="351" r:id="rId7"/>
    <p:sldId id="354" r:id="rId8"/>
    <p:sldId id="25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6751" autoAdjust="0"/>
  </p:normalViewPr>
  <p:slideViewPr>
    <p:cSldViewPr>
      <p:cViewPr varScale="1">
        <p:scale>
          <a:sx n="62" d="100"/>
          <a:sy n="62" d="100"/>
        </p:scale>
        <p:origin x="992" y="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ABD9-1491-4310-B720-060635096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66AC6-8597-4E55-9708-3943DF6E9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1F8D-67C0-4FF4-8AF3-36AA8EBD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C065-300A-4393-9D5D-20869D8D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11C6-8343-40C6-9556-4CDB3775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5ED2-E1B8-4747-A47C-8B3B0AF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87489"/>
            <a:ext cx="10512862" cy="747683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DF1E-816D-415B-95F5-64F52E77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BB5E-D7AE-4698-B2A3-3F7F6B84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6413-0229-4E7F-85C7-949A8FE8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6DE5-0A31-4CAF-85A3-AE2570A4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2B9F11-01A0-4D20-BB2E-B3B07F682FD4}"/>
              </a:ext>
            </a:extLst>
          </p:cNvPr>
          <p:cNvCxnSpPr>
            <a:cxnSpLocks/>
          </p:cNvCxnSpPr>
          <p:nvPr userDrawn="1"/>
        </p:nvCxnSpPr>
        <p:spPr>
          <a:xfrm>
            <a:off x="0" y="1137920"/>
            <a:ext cx="11350843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7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0C9A-392A-4287-9215-D582E01D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BE9DE-8A2C-449C-A14A-F91043D9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E6FA-B059-43EC-9F74-3061B67D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8F2D-810A-4D02-9D45-E49C9606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BF25D-BCC7-4DA2-906F-611268A6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47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B858-FB8B-4ADB-B372-44D980DE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CF4B-E703-403F-BB4B-26A328860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929A0-7ED5-4D14-ADBB-C2EB17304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7BA5E-04AF-4277-9530-BD3A130E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13D7-0573-4D28-9879-383A3579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C8C77-27F7-4775-85A8-1EC7ED92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14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4954-F642-4FC8-B384-4B67E517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88972-EA53-4A10-995A-434253FF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3E01-2DED-47D4-B414-578D7B916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F3601-B19C-4D9D-84DC-30209C5BF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7E308-DC03-42DC-9FE1-0A3929D3D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02BC5-56F9-4E79-9308-F3C010F1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DB624-A06C-4CE5-AB4E-8AD44601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7CAF3-1C18-4C49-99E1-B0C9B1E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28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2AED-F5C9-4C82-BE6F-D2C7418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0B2D5-547E-4939-BE99-BD0855D0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82CB4-A2A1-4613-BC51-B51C187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9C1C4-94BA-4BED-93BF-9B81F135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1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A6B70-FD55-4B8D-91DB-108461E6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4D3E5-6169-4E89-94F0-800F0839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FA80-1B71-41A1-BB07-3C0A4292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61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8717-4502-4E87-B808-6E85D80C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CAFF-94A2-4BCA-8A40-426E451C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A0813-6E58-4312-9DD0-27A4840A7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EFA5B-9612-444E-AA02-537D4FB1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D540C-F1EA-4201-AF8E-65A735FA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F36C0-5491-4296-BC6B-4CA61626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8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2946-44F5-4627-976E-4FB0C22B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3AC60-8AFA-4138-9149-AA711B867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DCCED-9B45-4B33-AAD9-586A76C3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35E3-D134-45B3-A822-13D7223B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2C6F-F846-40DB-9B22-B815EF15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897C5-4348-4C90-9E20-AF48D1AF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7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B2A1-7C2D-448E-991B-0D6AE691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2A60F-843D-45C2-ABAF-52DB5AEA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F6F8-4C8A-4EA0-928A-58482E3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1CD6-3809-45D3-937D-E809AAEA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9D8F-C321-49E3-B692-93C28B6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91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DBB0-ED61-48BE-B0F4-45F4F02F6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730E4-1E19-4BE5-942C-DFB1C6A1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19C38-28A1-4BB9-9F3A-AC574730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0E330-B981-4CD7-8E28-300897F6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3208-F087-4E7E-984B-0FFB59B0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0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CE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CE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798DE-DB8F-4025-A41B-84D5DBA0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09B1-1299-4E67-B725-CB12E9AA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460C8-0BC1-4F66-A305-1529A8E9E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7951-2578-455C-9F5A-DE04F40D37CF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4916-A5A8-44DD-B13B-27717D583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B0E34-21D2-4DDB-99C3-0FCB6286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35B4-A752-4AE5-9F6E-E2EF12C55D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1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2DA1135-B35F-FD0E-A8A7-5FA34EE25192}"/>
              </a:ext>
            </a:extLst>
          </p:cNvPr>
          <p:cNvGrpSpPr/>
          <p:nvPr/>
        </p:nvGrpSpPr>
        <p:grpSpPr>
          <a:xfrm>
            <a:off x="1347241" y="1295400"/>
            <a:ext cx="9494342" cy="5091722"/>
            <a:chOff x="1052657" y="838200"/>
            <a:chExt cx="9887897" cy="53965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78C2C2-BEC2-4472-ABFF-2CA9E13D6B14}"/>
                </a:ext>
              </a:extLst>
            </p:cNvPr>
            <p:cNvGrpSpPr/>
            <p:nvPr/>
          </p:nvGrpSpPr>
          <p:grpSpPr>
            <a:xfrm>
              <a:off x="5423112" y="2450088"/>
              <a:ext cx="1144323" cy="2265260"/>
              <a:chOff x="6430462" y="3325772"/>
              <a:chExt cx="1144621" cy="2265850"/>
            </a:xfrm>
            <a:solidFill>
              <a:srgbClr val="FFC000"/>
            </a:solidFill>
          </p:grpSpPr>
          <p:pic>
            <p:nvPicPr>
              <p:cNvPr id="10" name="Graphic 9" descr="Database with solid fill">
                <a:extLst>
                  <a:ext uri="{FF2B5EF4-FFF2-40B4-BE49-F238E27FC236}">
                    <a16:creationId xmlns:a16="http://schemas.microsoft.com/office/drawing/2014/main" id="{1CA129A0-DECF-4D6D-A725-56759E9BB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430462" y="4447001"/>
                <a:ext cx="1144621" cy="1144621"/>
              </a:xfrm>
              <a:prstGeom prst="rect">
                <a:avLst/>
              </a:prstGeom>
            </p:spPr>
          </p:pic>
          <p:pic>
            <p:nvPicPr>
              <p:cNvPr id="13" name="Graphic 12" descr="Computer with solid fill">
                <a:extLst>
                  <a:ext uri="{FF2B5EF4-FFF2-40B4-BE49-F238E27FC236}">
                    <a16:creationId xmlns:a16="http://schemas.microsoft.com/office/drawing/2014/main" id="{CE77C0C6-E1F7-4E0A-85CD-DCBCD4E9A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491596" y="3325772"/>
                <a:ext cx="1022355" cy="1347483"/>
              </a:xfrm>
              <a:prstGeom prst="rect">
                <a:avLst/>
              </a:prstGeom>
            </p:spPr>
          </p:pic>
        </p:grpSp>
        <p:pic>
          <p:nvPicPr>
            <p:cNvPr id="15" name="Graphic 14" descr="Monitor with solid fill">
              <a:extLst>
                <a:ext uri="{FF2B5EF4-FFF2-40B4-BE49-F238E27FC236}">
                  <a16:creationId xmlns:a16="http://schemas.microsoft.com/office/drawing/2014/main" id="{F369ED9C-CBB1-4ED4-A7C9-90654849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26392" y="1285828"/>
              <a:ext cx="914162" cy="914162"/>
            </a:xfrm>
            <a:prstGeom prst="rect">
              <a:avLst/>
            </a:prstGeom>
          </p:spPr>
        </p:pic>
        <p:pic>
          <p:nvPicPr>
            <p:cNvPr id="16" name="Graphic 15" descr="Monitor with solid fill">
              <a:extLst>
                <a:ext uri="{FF2B5EF4-FFF2-40B4-BE49-F238E27FC236}">
                  <a16:creationId xmlns:a16="http://schemas.microsoft.com/office/drawing/2014/main" id="{AFC236C3-2AED-467E-8549-DA78644B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26392" y="2199990"/>
              <a:ext cx="914162" cy="914162"/>
            </a:xfrm>
            <a:prstGeom prst="rect">
              <a:avLst/>
            </a:prstGeom>
          </p:spPr>
        </p:pic>
        <p:pic>
          <p:nvPicPr>
            <p:cNvPr id="17" name="Graphic 16" descr="Monitor with solid fill">
              <a:extLst>
                <a:ext uri="{FF2B5EF4-FFF2-40B4-BE49-F238E27FC236}">
                  <a16:creationId xmlns:a16="http://schemas.microsoft.com/office/drawing/2014/main" id="{9B6E68DC-5672-4865-A472-A4814499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26392" y="4258267"/>
              <a:ext cx="914162" cy="914162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88586F0-0BB9-45BC-BB83-45CFD414EF52}"/>
                </a:ext>
              </a:extLst>
            </p:cNvPr>
            <p:cNvGrpSpPr/>
            <p:nvPr/>
          </p:nvGrpSpPr>
          <p:grpSpPr>
            <a:xfrm>
              <a:off x="1118177" y="1231010"/>
              <a:ext cx="1206581" cy="1187901"/>
              <a:chOff x="1183532" y="2099944"/>
              <a:chExt cx="1206895" cy="118821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7572D8B-7C86-49B2-B6CB-AD06C98DE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532" y="2099944"/>
                <a:ext cx="1034157" cy="1188210"/>
              </a:xfrm>
              <a:prstGeom prst="rect">
                <a:avLst/>
              </a:prstGeom>
            </p:spPr>
          </p:pic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869C42C-462B-494B-9197-14B39C5F21BB}"/>
                  </a:ext>
                </a:extLst>
              </p:cNvPr>
              <p:cNvGrpSpPr/>
              <p:nvPr/>
            </p:nvGrpSpPr>
            <p:grpSpPr>
              <a:xfrm>
                <a:off x="2072110" y="2881731"/>
                <a:ext cx="318317" cy="358460"/>
                <a:chOff x="2072110" y="2881731"/>
                <a:chExt cx="318317" cy="358460"/>
              </a:xfrm>
            </p:grpSpPr>
            <p:pic>
              <p:nvPicPr>
                <p:cNvPr id="5" name="Graphic 4" descr="Computer with solid fill">
                  <a:extLst>
                    <a:ext uri="{FF2B5EF4-FFF2-40B4-BE49-F238E27FC236}">
                      <a16:creationId xmlns:a16="http://schemas.microsoft.com/office/drawing/2014/main" id="{732AEA1A-FEA6-4C7A-9B0C-DF6A47AE35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171914" y="2881731"/>
                  <a:ext cx="218513" cy="358460"/>
                </a:xfrm>
                <a:prstGeom prst="rect">
                  <a:avLst/>
                </a:prstGeom>
              </p:spPr>
            </p:pic>
            <p:cxnSp>
              <p:nvCxnSpPr>
                <p:cNvPr id="23" name="Connector: Elbow 22">
                  <a:extLst>
                    <a:ext uri="{FF2B5EF4-FFF2-40B4-BE49-F238E27FC236}">
                      <a16:creationId xmlns:a16="http://schemas.microsoft.com/office/drawing/2014/main" id="{0630ECC2-ECFC-458D-90AF-D1945EF9C02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2072110" y="3165497"/>
                  <a:ext cx="145580" cy="3129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14A20F-E25B-4CBF-AFA9-055961CC4508}"/>
                  </a:ext>
                </a:extLst>
              </p:cNvPr>
              <p:cNvCxnSpPr/>
              <p:nvPr/>
            </p:nvCxnSpPr>
            <p:spPr>
              <a:xfrm flipV="1">
                <a:off x="2072109" y="3181143"/>
                <a:ext cx="0" cy="15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502D72-6989-4873-A106-145608505D88}"/>
                </a:ext>
              </a:extLst>
            </p:cNvPr>
            <p:cNvSpPr txBox="1"/>
            <p:nvPr/>
          </p:nvSpPr>
          <p:spPr>
            <a:xfrm>
              <a:off x="2439619" y="2333781"/>
              <a:ext cx="2554131" cy="92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Encrypted </a:t>
              </a:r>
            </a:p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Email </a:t>
              </a:r>
            </a:p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(S/MIME or proprietary)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385A64-88BD-4FE8-82AE-FDC362DAD18B}"/>
                </a:ext>
              </a:extLst>
            </p:cNvPr>
            <p:cNvSpPr/>
            <p:nvPr/>
          </p:nvSpPr>
          <p:spPr>
            <a:xfrm>
              <a:off x="5079545" y="2298074"/>
              <a:ext cx="1838049" cy="257998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de-DE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32D316-91CC-4ED7-80F6-23C1DA6AED88}"/>
                </a:ext>
              </a:extLst>
            </p:cNvPr>
            <p:cNvSpPr txBox="1"/>
            <p:nvPr/>
          </p:nvSpPr>
          <p:spPr>
            <a:xfrm>
              <a:off x="10110641" y="1517633"/>
              <a:ext cx="780983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1799" i="1" dirty="0">
                  <a:solidFill>
                    <a:prstClr val="black"/>
                  </a:solidFill>
                  <a:latin typeface="Calibri" panose="020F0502020204030204"/>
                </a:rPr>
                <a:t>User 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179519-52D0-41DA-970F-0B8CB4962729}"/>
                </a:ext>
              </a:extLst>
            </p:cNvPr>
            <p:cNvSpPr txBox="1"/>
            <p:nvPr/>
          </p:nvSpPr>
          <p:spPr>
            <a:xfrm>
              <a:off x="10124062" y="2418450"/>
              <a:ext cx="780983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1799" i="1" dirty="0">
                  <a:solidFill>
                    <a:prstClr val="black"/>
                  </a:solidFill>
                  <a:latin typeface="Calibri" panose="020F0502020204030204"/>
                </a:rPr>
                <a:t>User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2C21C-57D2-461D-BB66-BF74F8809B52}"/>
                </a:ext>
              </a:extLst>
            </p:cNvPr>
            <p:cNvSpPr txBox="1"/>
            <p:nvPr/>
          </p:nvSpPr>
          <p:spPr>
            <a:xfrm>
              <a:off x="10110640" y="4449854"/>
              <a:ext cx="782587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1799" i="1" dirty="0">
                  <a:solidFill>
                    <a:prstClr val="black"/>
                  </a:solidFill>
                  <a:latin typeface="Calibri" panose="020F0502020204030204"/>
                </a:rPr>
                <a:t>User n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06E77F59-6C33-4513-8937-A7DC9227412E}"/>
                </a:ext>
              </a:extLst>
            </p:cNvPr>
            <p:cNvCxnSpPr>
              <a:cxnSpLocks/>
              <a:stCxn id="74" idx="1"/>
            </p:cNvCxnSpPr>
            <p:nvPr/>
          </p:nvCxnSpPr>
          <p:spPr>
            <a:xfrm flipV="1">
              <a:off x="2394220" y="3633999"/>
              <a:ext cx="2694538" cy="168728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0CC9E993-B9E2-465A-B405-DBD074B50D45}"/>
                </a:ext>
              </a:extLst>
            </p:cNvPr>
            <p:cNvCxnSpPr>
              <a:cxnSpLocks/>
              <a:stCxn id="77" idx="1"/>
            </p:cNvCxnSpPr>
            <p:nvPr/>
          </p:nvCxnSpPr>
          <p:spPr>
            <a:xfrm flipV="1">
              <a:off x="2278782" y="4288231"/>
              <a:ext cx="2800762" cy="1729933"/>
            </a:xfrm>
            <a:prstGeom prst="bentConnector3">
              <a:avLst>
                <a:gd name="adj1" fmla="val 53453"/>
              </a:avLst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B41DD32E-81E6-4879-A890-DD10E356A1C4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6917594" y="1742909"/>
              <a:ext cx="3108798" cy="1371243"/>
            </a:xfrm>
            <a:prstGeom prst="bentConnector3">
              <a:avLst>
                <a:gd name="adj1" fmla="val 61105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D01E685F-5C7D-4C9E-A4F0-542A1EFF954D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917594" y="2657071"/>
              <a:ext cx="3108798" cy="1140149"/>
            </a:xfrm>
            <a:prstGeom prst="bentConnector3">
              <a:avLst>
                <a:gd name="adj1" fmla="val 6812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1FEFF398-346E-4234-85A3-11D79E2460A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6917594" y="4386854"/>
              <a:ext cx="3108798" cy="328494"/>
            </a:xfrm>
            <a:prstGeom prst="bentConnector3">
              <a:avLst>
                <a:gd name="adj1" fmla="val 61762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20D35-619F-481E-B968-D4870B614DE5}"/>
                </a:ext>
              </a:extLst>
            </p:cNvPr>
            <p:cNvSpPr txBox="1"/>
            <p:nvPr/>
          </p:nvSpPr>
          <p:spPr>
            <a:xfrm>
              <a:off x="6955849" y="2146367"/>
              <a:ext cx="2018291" cy="92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Encrypted</a:t>
              </a:r>
            </a:p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Email Subscription</a:t>
              </a:r>
            </a:p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(S/MIME)</a:t>
              </a:r>
            </a:p>
          </p:txBody>
        </p:sp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B4A17E81-A62A-4303-AD74-6A7CB8D69379}"/>
                </a:ext>
              </a:extLst>
            </p:cNvPr>
            <p:cNvSpPr/>
            <p:nvPr/>
          </p:nvSpPr>
          <p:spPr>
            <a:xfrm rot="16200000">
              <a:off x="5881625" y="-2455483"/>
              <a:ext cx="369234" cy="7920303"/>
            </a:xfrm>
            <a:prstGeom prst="rightBrace">
              <a:avLst>
                <a:gd name="adj1" fmla="val 16070"/>
                <a:gd name="adj2" fmla="val 504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26"/>
              <a:endParaRPr lang="de-DE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697E31-BCFF-4C4F-A8C3-9B79AA2AA00B}"/>
                </a:ext>
              </a:extLst>
            </p:cNvPr>
            <p:cNvSpPr txBox="1"/>
            <p:nvPr/>
          </p:nvSpPr>
          <p:spPr>
            <a:xfrm>
              <a:off x="5561012" y="838200"/>
              <a:ext cx="2035814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2399" b="1" dirty="0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</a:rPr>
                <a:t>STAX Software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35C343-F510-40A4-A517-DBBDF9559A36}"/>
                </a:ext>
              </a:extLst>
            </p:cNvPr>
            <p:cNvSpPr txBox="1"/>
            <p:nvPr/>
          </p:nvSpPr>
          <p:spPr>
            <a:xfrm>
              <a:off x="4258423" y="4879063"/>
              <a:ext cx="3750927" cy="11998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de-DE" sz="1799" dirty="0">
                  <a:solidFill>
                    <a:prstClr val="black"/>
                  </a:solidFill>
                  <a:latin typeface="Calibri" panose="020F0502020204030204"/>
                </a:rPr>
                <a:t>Data processing and storage</a:t>
              </a:r>
            </a:p>
            <a:p>
              <a:pPr algn="ctr" defTabSz="914126"/>
              <a:r>
                <a:rPr lang="de-DE" sz="1799" dirty="0">
                  <a:solidFill>
                    <a:prstClr val="black"/>
                  </a:solidFill>
                  <a:latin typeface="Calibri" panose="020F0502020204030204"/>
                </a:rPr>
                <a:t>Access control to authorized users</a:t>
              </a:r>
            </a:p>
            <a:p>
              <a:pPr algn="ctr" defTabSz="914126"/>
              <a:r>
                <a:rPr lang="de-DE" sz="1799" dirty="0">
                  <a:solidFill>
                    <a:prstClr val="black"/>
                  </a:solidFill>
                  <a:latin typeface="Calibri" panose="020F0502020204030204"/>
                </a:rPr>
                <a:t>Data analysis &amp; visualization</a:t>
              </a:r>
            </a:p>
            <a:p>
              <a:pPr algn="ctr" defTabSz="914126"/>
              <a:r>
                <a:rPr lang="de-DE" sz="1799" dirty="0">
                  <a:solidFill>
                    <a:prstClr val="black"/>
                  </a:solidFill>
                  <a:latin typeface="Calibri" panose="020F0502020204030204"/>
                </a:rPr>
                <a:t>Network monitoring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E546ACC-C0D5-4DD5-8A5E-474E6E0760D2}"/>
                </a:ext>
              </a:extLst>
            </p:cNvPr>
            <p:cNvGrpSpPr/>
            <p:nvPr/>
          </p:nvGrpSpPr>
          <p:grpSpPr>
            <a:xfrm>
              <a:off x="1069831" y="3003145"/>
              <a:ext cx="1324389" cy="1046044"/>
              <a:chOff x="1117995" y="4352928"/>
              <a:chExt cx="1324734" cy="10463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1FDA92-624C-4222-B32F-44F5D2C9A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995" y="4352928"/>
                <a:ext cx="1133440" cy="1046316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9CEB858-A8E3-4884-99BE-67CEDAD93393}"/>
                  </a:ext>
                </a:extLst>
              </p:cNvPr>
              <p:cNvGrpSpPr/>
              <p:nvPr/>
            </p:nvGrpSpPr>
            <p:grpSpPr>
              <a:xfrm>
                <a:off x="2124412" y="4973488"/>
                <a:ext cx="318317" cy="358460"/>
                <a:chOff x="2072110" y="2881731"/>
                <a:chExt cx="318317" cy="358460"/>
              </a:xfrm>
            </p:grpSpPr>
            <p:pic>
              <p:nvPicPr>
                <p:cNvPr id="74" name="Graphic 73" descr="Computer with solid fill">
                  <a:extLst>
                    <a:ext uri="{FF2B5EF4-FFF2-40B4-BE49-F238E27FC236}">
                      <a16:creationId xmlns:a16="http://schemas.microsoft.com/office/drawing/2014/main" id="{8D9ABD47-986D-4B31-B108-FF84E4268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171914" y="2881731"/>
                  <a:ext cx="218513" cy="358460"/>
                </a:xfrm>
                <a:prstGeom prst="rect">
                  <a:avLst/>
                </a:prstGeom>
              </p:spPr>
            </p:pic>
            <p:cxnSp>
              <p:nvCxnSpPr>
                <p:cNvPr id="75" name="Connector: Elbow 74">
                  <a:extLst>
                    <a:ext uri="{FF2B5EF4-FFF2-40B4-BE49-F238E27FC236}">
                      <a16:creationId xmlns:a16="http://schemas.microsoft.com/office/drawing/2014/main" id="{9B6283C8-BCD0-42E7-B595-42FC3263152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2072110" y="3165497"/>
                  <a:ext cx="145580" cy="3129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1113950-A9E4-47A7-B374-71C953404BDD}"/>
                </a:ext>
              </a:extLst>
            </p:cNvPr>
            <p:cNvGrpSpPr/>
            <p:nvPr/>
          </p:nvGrpSpPr>
          <p:grpSpPr>
            <a:xfrm>
              <a:off x="1052657" y="5258505"/>
              <a:ext cx="1226126" cy="976217"/>
              <a:chOff x="1117995" y="5684947"/>
              <a:chExt cx="1226445" cy="97647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648DD34-CC6C-4976-A65C-4EDAAB2C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995" y="5684947"/>
                <a:ext cx="1057780" cy="976471"/>
              </a:xfrm>
              <a:prstGeom prst="rect">
                <a:avLst/>
              </a:prstGeom>
            </p:spPr>
          </p:pic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7273B95-4170-4F4B-91BE-EB25DE419673}"/>
                  </a:ext>
                </a:extLst>
              </p:cNvPr>
              <p:cNvGrpSpPr/>
              <p:nvPr/>
            </p:nvGrpSpPr>
            <p:grpSpPr>
              <a:xfrm>
                <a:off x="2026123" y="6265575"/>
                <a:ext cx="318317" cy="358460"/>
                <a:chOff x="2072110" y="2881731"/>
                <a:chExt cx="318317" cy="358460"/>
              </a:xfrm>
            </p:grpSpPr>
            <p:pic>
              <p:nvPicPr>
                <p:cNvPr id="77" name="Graphic 76" descr="Computer with solid fill">
                  <a:extLst>
                    <a:ext uri="{FF2B5EF4-FFF2-40B4-BE49-F238E27FC236}">
                      <a16:creationId xmlns:a16="http://schemas.microsoft.com/office/drawing/2014/main" id="{0C567B44-C525-465F-8045-4F0750568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171914" y="2881731"/>
                  <a:ext cx="218513" cy="358460"/>
                </a:xfrm>
                <a:prstGeom prst="rect">
                  <a:avLst/>
                </a:prstGeom>
              </p:spPr>
            </p:pic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FCA3B28-73A9-4B93-A171-DFDD63762AA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2072110" y="3165497"/>
                  <a:ext cx="145580" cy="3129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6DCB6699-4157-4501-9ECF-1D1FE8C1ED9B}"/>
                </a:ext>
              </a:extLst>
            </p:cNvPr>
            <p:cNvCxnSpPr>
              <a:cxnSpLocks/>
            </p:cNvCxnSpPr>
            <p:nvPr/>
          </p:nvCxnSpPr>
          <p:spPr>
            <a:xfrm>
              <a:off x="2251843" y="2259308"/>
              <a:ext cx="2827702" cy="384377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4D3C86-F22B-4D7C-9200-5A3F71B1CE2B}"/>
                </a:ext>
              </a:extLst>
            </p:cNvPr>
            <p:cNvSpPr txBox="1"/>
            <p:nvPr/>
          </p:nvSpPr>
          <p:spPr>
            <a:xfrm>
              <a:off x="10304624" y="3501591"/>
              <a:ext cx="357697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1799" dirty="0">
                  <a:solidFill>
                    <a:prstClr val="black"/>
                  </a:solidFill>
                  <a:latin typeface="Calibri" panose="020F0502020204030204"/>
                </a:rPr>
                <a:t>...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B7BE288-E64F-4F1C-B57D-9907A730FBEE}"/>
                </a:ext>
              </a:extLst>
            </p:cNvPr>
            <p:cNvSpPr txBox="1"/>
            <p:nvPr/>
          </p:nvSpPr>
          <p:spPr>
            <a:xfrm>
              <a:off x="1405263" y="4216905"/>
              <a:ext cx="574046" cy="70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/>
              <a:r>
                <a:rPr lang="de-DE" sz="3999" dirty="0">
                  <a:solidFill>
                    <a:prstClr val="black"/>
                  </a:solidFill>
                  <a:latin typeface="Calibri" panose="020F0502020204030204"/>
                </a:rPr>
                <a:t>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A82A8D-9348-402D-8817-236640F8D1F0}"/>
                </a:ext>
              </a:extLst>
            </p:cNvPr>
            <p:cNvSpPr txBox="1"/>
            <p:nvPr/>
          </p:nvSpPr>
          <p:spPr>
            <a:xfrm>
              <a:off x="2441445" y="3884758"/>
              <a:ext cx="1364760" cy="369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HTTPS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E9AA86-4FAF-4F5C-B748-0E16ED61AC0E}"/>
                </a:ext>
              </a:extLst>
            </p:cNvPr>
            <p:cNvSpPr txBox="1"/>
            <p:nvPr/>
          </p:nvSpPr>
          <p:spPr>
            <a:xfrm>
              <a:off x="5158746" y="2286565"/>
              <a:ext cx="1673053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STAXDATA.NET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3F69C-7D82-4960-B411-44F3E3C48BAC}"/>
                </a:ext>
              </a:extLst>
            </p:cNvPr>
            <p:cNvSpPr txBox="1"/>
            <p:nvPr/>
          </p:nvSpPr>
          <p:spPr>
            <a:xfrm>
              <a:off x="4158968" y="4543333"/>
              <a:ext cx="1563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00FF00"/>
                  </a:highlight>
                </a:rPr>
                <a:t>Data Receiving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80D34B-6963-4036-B614-560721278044}"/>
                </a:ext>
              </a:extLst>
            </p:cNvPr>
            <p:cNvSpPr txBox="1"/>
            <p:nvPr/>
          </p:nvSpPr>
          <p:spPr>
            <a:xfrm>
              <a:off x="6325432" y="4543333"/>
              <a:ext cx="1783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00FF00"/>
                  </a:highlight>
                </a:rPr>
                <a:t>Data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6FD85-15D6-F4CE-5589-E5263E4E29E5}"/>
                </a:ext>
              </a:extLst>
            </p:cNvPr>
            <p:cNvSpPr txBox="1"/>
            <p:nvPr/>
          </p:nvSpPr>
          <p:spPr>
            <a:xfrm>
              <a:off x="6966207" y="3420290"/>
              <a:ext cx="1904442" cy="391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Secure Download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75FF1-9DF5-5183-91CF-FB3DC65A21EC}"/>
                </a:ext>
              </a:extLst>
            </p:cNvPr>
            <p:cNvSpPr txBox="1"/>
            <p:nvPr/>
          </p:nvSpPr>
          <p:spPr>
            <a:xfrm>
              <a:off x="6966207" y="4049189"/>
              <a:ext cx="932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Viewing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51EE0F-6FF0-89FD-BF45-F9D3D84A76E4}"/>
                </a:ext>
              </a:extLst>
            </p:cNvPr>
            <p:cNvSpPr txBox="1"/>
            <p:nvPr/>
          </p:nvSpPr>
          <p:spPr>
            <a:xfrm>
              <a:off x="2441444" y="5679318"/>
              <a:ext cx="1717523" cy="369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26"/>
              <a:r>
                <a:rPr lang="en-US" sz="1799" dirty="0">
                  <a:solidFill>
                    <a:prstClr val="black"/>
                  </a:solidFill>
                  <a:latin typeface="Calibri" panose="020F0502020204030204"/>
                </a:rPr>
                <a:t>HTTPS</a:t>
              </a: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B17CDD1F-F5F2-CBAA-8782-CFC3A3AE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STAX Data Flow and Security</a:t>
            </a:r>
          </a:p>
        </p:txBody>
      </p:sp>
    </p:spTree>
    <p:extLst>
      <p:ext uri="{BB962C8B-B14F-4D97-AF65-F5344CB8AC3E}">
        <p14:creationId xmlns:p14="http://schemas.microsoft.com/office/powerpoint/2010/main" val="157572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CE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603" y="1022350"/>
            <a:ext cx="709427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603" y="837744"/>
            <a:ext cx="403120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492" y="640894"/>
            <a:ext cx="168231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0280" y="635716"/>
            <a:ext cx="328526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887" y="635715"/>
            <a:ext cx="10905022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17CDD1F-F5F2-CBAA-8782-CFC3A3AE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56" y="800392"/>
            <a:ext cx="10262024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STAX Data Flow and Security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5729B1B-4E92-B7AC-FAC8-175FD7C4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67" y="2490436"/>
            <a:ext cx="9706467" cy="356717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Data messages generated at MIP are </a:t>
            </a:r>
            <a:r>
              <a:rPr lang="en-US" sz="2000" b="1" i="1" dirty="0">
                <a:solidFill>
                  <a:schemeClr val="accent1"/>
                </a:solidFill>
              </a:rPr>
              <a:t>securely</a:t>
            </a:r>
            <a:r>
              <a:rPr lang="en-US" sz="2000" dirty="0"/>
              <a:t> transferred to the STAX data server, by using: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HTTPS encrypted communications protocol, or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Encrypted and digitally signed emails (using S/MIME or proprietary encryption)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Data is only accessible to </a:t>
            </a:r>
            <a:r>
              <a:rPr lang="en-US" sz="2000" b="1" i="1" dirty="0">
                <a:solidFill>
                  <a:schemeClr val="accent1"/>
                </a:solidFill>
              </a:rPr>
              <a:t>authorized</a:t>
            </a:r>
            <a:r>
              <a:rPr lang="en-US" sz="2000" dirty="0"/>
              <a:t> users, via the following mechanisms: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Emails subscriptions with S/MIME encrypted, digitally signed email messages, for each of the five types of data products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Secured download using an automated, scripted procedure (</a:t>
            </a:r>
            <a:r>
              <a:rPr lang="en-US" sz="2000" dirty="0" err="1"/>
              <a:t>wget</a:t>
            </a:r>
            <a:r>
              <a:rPr lang="en-US" sz="20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Secured download by user interaction with the STAX application interface from a web browser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 Multiple data viewing options from the </a:t>
            </a:r>
            <a:r>
              <a:rPr lang="en-US" sz="2000" b="1" dirty="0"/>
              <a:t>STAXDATA.NET </a:t>
            </a:r>
            <a:r>
              <a:rPr lang="en-US" sz="2000" dirty="0"/>
              <a:t>Web user interface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378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52FD-F08A-06B7-A8CF-B6C24C8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52400"/>
            <a:ext cx="3504582" cy="1622321"/>
          </a:xfrm>
        </p:spPr>
        <p:txBody>
          <a:bodyPr>
            <a:normAutofit/>
          </a:bodyPr>
          <a:lstStyle/>
          <a:p>
            <a:r>
              <a:rPr lang="en-US" dirty="0"/>
              <a:t>Secure Email Messages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BC38-7EE9-7D7D-B3A0-C8082105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02" y="1318922"/>
            <a:ext cx="4286982" cy="4216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STAX email messages privacy is protected by using </a:t>
            </a:r>
            <a:r>
              <a:rPr lang="en-US" sz="2000" b="1" i="1" dirty="0">
                <a:solidFill>
                  <a:srgbClr val="0070C0"/>
                </a:solidFill>
              </a:rPr>
              <a:t>encryption</a:t>
            </a:r>
            <a:r>
              <a:rPr lang="en-US" sz="2000" dirty="0"/>
              <a:t>, where messages are converted from readable plain text into scrambled cipher text for transmission. </a:t>
            </a:r>
          </a:p>
          <a:p>
            <a:pPr marL="0" indent="0">
              <a:buNone/>
            </a:pPr>
            <a:r>
              <a:rPr lang="en-US" sz="2000" dirty="0"/>
              <a:t>S/MIME standard encryption and a proprietary encryption are supported.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STAX software secures email messages by using a </a:t>
            </a:r>
            <a:r>
              <a:rPr lang="en-US" sz="2000" b="1" i="1" dirty="0">
                <a:solidFill>
                  <a:srgbClr val="0070C0"/>
                </a:solidFill>
              </a:rPr>
              <a:t>digital signature</a:t>
            </a:r>
            <a:r>
              <a:rPr lang="en-US" sz="2000" dirty="0"/>
              <a:t>, including a certificate and public key. Messages signed using the sender’s private key are verified at the STAX Server using the  public key that is included in the message.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847" y="0"/>
            <a:ext cx="755097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2353" y="557784"/>
            <a:ext cx="658238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D92B4-D323-1BC3-DC58-2489A1E2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37" y="1185760"/>
            <a:ext cx="6017763" cy="2241617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CB08B-5BC1-3E52-ED90-47A7A4BB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18" y="3733800"/>
            <a:ext cx="5742930" cy="2365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072AA-EAF1-65E5-EB8C-020372F7F948}"/>
              </a:ext>
            </a:extLst>
          </p:cNvPr>
          <p:cNvSpPr txBox="1"/>
          <p:nvPr/>
        </p:nvSpPr>
        <p:spPr>
          <a:xfrm>
            <a:off x="283431" y="56576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70C0"/>
                </a:solidFill>
              </a:rPr>
              <a:t>All data messages transmitted by email are encrypted and digitally signed at the MIP, then decrypted and verified upon receipt at the STAX Server.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52FD-F08A-06B7-A8CF-B6C24C8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58" y="544721"/>
            <a:ext cx="3504582" cy="1622321"/>
          </a:xfrm>
        </p:spPr>
        <p:txBody>
          <a:bodyPr>
            <a:normAutofit/>
          </a:bodyPr>
          <a:lstStyle/>
          <a:p>
            <a:r>
              <a:rPr lang="en-US" dirty="0"/>
              <a:t>STAX User </a:t>
            </a:r>
            <a:br>
              <a:rPr lang="en-US" dirty="0"/>
            </a:br>
            <a:r>
              <a:rPr lang="en-US" dirty="0"/>
              <a:t>Emails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BC38-7EE9-7D7D-B3A0-C8082105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61" y="2324405"/>
            <a:ext cx="3845450" cy="3009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privacy of the emails distributed from the STAX server to the users is protected by using </a:t>
            </a:r>
            <a:r>
              <a:rPr lang="en-US" sz="2000" b="1" i="1" dirty="0">
                <a:solidFill>
                  <a:srgbClr val="0070C0"/>
                </a:solidFill>
              </a:rPr>
              <a:t>S/MIME encryption</a:t>
            </a:r>
            <a:r>
              <a:rPr lang="en-US" sz="2000" dirty="0"/>
              <a:t>, supported by Outlook email client.</a:t>
            </a:r>
          </a:p>
          <a:p>
            <a:pPr marL="0" indent="0">
              <a:buNone/>
            </a:pPr>
            <a:r>
              <a:rPr lang="en-US" sz="2000" dirty="0"/>
              <a:t>STAX user email messages are secured by using a </a:t>
            </a:r>
            <a:r>
              <a:rPr lang="en-US" sz="2000" b="1" i="1" dirty="0">
                <a:solidFill>
                  <a:srgbClr val="0070C0"/>
                </a:solidFill>
              </a:rPr>
              <a:t>digital signature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originating from the STAX server’s digital ID.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847" y="0"/>
            <a:ext cx="755097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2353" y="557784"/>
            <a:ext cx="658238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2CA46-4481-2DD3-718F-FD197AEE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53" y="1143000"/>
            <a:ext cx="5505165" cy="241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C4749-0CEF-25FF-A34B-1E603AFA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11" y="3744371"/>
            <a:ext cx="571244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52FD-F08A-06B7-A8CF-B6C24C8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557784"/>
            <a:ext cx="3504582" cy="1622321"/>
          </a:xfrm>
        </p:spPr>
        <p:txBody>
          <a:bodyPr>
            <a:normAutofit/>
          </a:bodyPr>
          <a:lstStyle/>
          <a:p>
            <a:r>
              <a:rPr lang="en-US" dirty="0"/>
              <a:t>STAX User </a:t>
            </a:r>
            <a:br>
              <a:rPr lang="en-US" dirty="0"/>
            </a:br>
            <a:r>
              <a:rPr lang="en-US" dirty="0"/>
              <a:t>Certificates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BC38-7EE9-7D7D-B3A0-C8082105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2" y="2438400"/>
            <a:ext cx="36575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From the STAX web interface, users can </a:t>
            </a:r>
            <a:r>
              <a:rPr lang="en-US" sz="2000" b="1" i="1" dirty="0">
                <a:solidFill>
                  <a:schemeClr val="accent1"/>
                </a:solidFill>
              </a:rPr>
              <a:t>generate</a:t>
            </a:r>
            <a:r>
              <a:rPr lang="en-US" sz="2000" dirty="0"/>
              <a:t> their own encryption user certificate, and </a:t>
            </a:r>
            <a:r>
              <a:rPr lang="en-US" sz="2000" b="1" i="1" dirty="0">
                <a:solidFill>
                  <a:schemeClr val="accent1"/>
                </a:solidFill>
              </a:rPr>
              <a:t>download</a:t>
            </a:r>
            <a:r>
              <a:rPr lang="en-US" sz="2000" dirty="0"/>
              <a:t> a copy to be installed and used for decryption in Outlook.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847" y="0"/>
            <a:ext cx="755097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2353" y="557784"/>
            <a:ext cx="658238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67B6A-DEF8-287C-B02D-0E2F9342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71" y="1389797"/>
            <a:ext cx="5919729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64193-FD53-AC62-9678-CAD2A632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48" y="3916777"/>
            <a:ext cx="5139373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52FD-F08A-06B7-A8CF-B6C24C8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7" y="302745"/>
            <a:ext cx="3504582" cy="1622321"/>
          </a:xfrm>
        </p:spPr>
        <p:txBody>
          <a:bodyPr>
            <a:normAutofit/>
          </a:bodyPr>
          <a:lstStyle/>
          <a:p>
            <a:r>
              <a:rPr lang="en-US" dirty="0"/>
              <a:t>STAX User Access</a:t>
            </a:r>
            <a:br>
              <a:rPr lang="en-US" dirty="0"/>
            </a:br>
            <a:r>
              <a:rPr lang="en-US" dirty="0"/>
              <a:t>(Data download)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BC38-7EE9-7D7D-B3A0-C8082105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72" y="1925066"/>
            <a:ext cx="3770762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STAX user can browse and </a:t>
            </a:r>
            <a:r>
              <a:rPr lang="en-US" sz="2000" b="1" i="1" dirty="0">
                <a:solidFill>
                  <a:schemeClr val="accent1"/>
                </a:solidFill>
              </a:rPr>
              <a:t>securely</a:t>
            </a:r>
            <a:r>
              <a:rPr lang="en-US" sz="2000" dirty="0"/>
              <a:t> download data for authorized stations from the STAX web interface. </a:t>
            </a:r>
          </a:p>
          <a:p>
            <a:pPr marL="0" indent="0">
              <a:buNone/>
            </a:pPr>
            <a:r>
              <a:rPr lang="en-US" sz="2000" dirty="0"/>
              <a:t>Data filtering options, e.g., by station name or data type are available.</a:t>
            </a:r>
          </a:p>
          <a:p>
            <a:pPr marL="0" indent="0">
              <a:buNone/>
            </a:pPr>
            <a:r>
              <a:rPr lang="en-US" sz="2000" dirty="0"/>
              <a:t>Alternatively, a </a:t>
            </a:r>
            <a:r>
              <a:rPr lang="en-US" sz="2000" dirty="0" err="1"/>
              <a:t>wget</a:t>
            </a:r>
            <a:r>
              <a:rPr lang="en-US" sz="2000" dirty="0"/>
              <a:t> script can be used to automate retrieval for all files of a selected station, data type and collection day.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847" y="0"/>
            <a:ext cx="755097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2353" y="557784"/>
            <a:ext cx="658238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D3030-3299-58CA-81A8-534B7987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394" y="1676400"/>
            <a:ext cx="6442343" cy="38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56" y="1051964"/>
            <a:ext cx="10430433" cy="3048001"/>
          </a:xfrm>
        </p:spPr>
        <p:txBody>
          <a:bodyPr/>
          <a:lstStyle/>
          <a:p>
            <a:r>
              <a:rPr lang="en-US" sz="3600" dirty="0"/>
              <a:t>STAX Project: </a:t>
            </a:r>
            <a:br>
              <a:rPr lang="en-US" sz="3600" dirty="0"/>
            </a:br>
            <a:br>
              <a:rPr lang="en-US" dirty="0"/>
            </a:br>
            <a:r>
              <a:rPr lang="en-US" sz="4000" dirty="0"/>
              <a:t>Data access, control and security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A369E9B-5969-154B-E037-4FE22961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9829798" cy="11430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dirty="0"/>
              <a:t>M. Rizescu, M. Auer, K. Frechette, S. Hellman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mihaelarizescu@isti.com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E5C2E-D0A4-910D-81EC-045AA0A3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457200"/>
            <a:ext cx="204843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9745</TotalTime>
  <Words>473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World Presentation 16x9</vt:lpstr>
      <vt:lpstr>Office Theme</vt:lpstr>
      <vt:lpstr>STAX Data Flow and Security</vt:lpstr>
      <vt:lpstr>STAX Data Flow and Security</vt:lpstr>
      <vt:lpstr>Secure Email Messages </vt:lpstr>
      <vt:lpstr>STAX User  Emails </vt:lpstr>
      <vt:lpstr>STAX User  Certificates </vt:lpstr>
      <vt:lpstr>STAX User Access (Data download)</vt:lpstr>
      <vt:lpstr>STAX Project:   Data access, control and 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STAX Project</dc:title>
  <dc:creator>Mihaela Rizescu</dc:creator>
  <cp:lastModifiedBy>Clark, Cassandra L</cp:lastModifiedBy>
  <cp:revision>47</cp:revision>
  <dcterms:created xsi:type="dcterms:W3CDTF">2022-03-21T21:52:18Z</dcterms:created>
  <dcterms:modified xsi:type="dcterms:W3CDTF">2022-06-21T09:01:31Z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