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588" y="4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vitt, Kristi R" userId="93896028-42ed-428c-aea4-4c25ecdd77e2" providerId="ADAL" clId="{9219BCE8-C780-4A98-95B1-A48AA60B33BE}"/>
    <pc:docChg chg="modSld">
      <pc:chgData name="Levitt, Kristi R" userId="93896028-42ed-428c-aea4-4c25ecdd77e2" providerId="ADAL" clId="{9219BCE8-C780-4A98-95B1-A48AA60B33BE}" dt="2022-06-20T05:39:59.246" v="6" actId="20577"/>
      <pc:docMkLst>
        <pc:docMk/>
      </pc:docMkLst>
      <pc:sldChg chg="modSp mod">
        <pc:chgData name="Levitt, Kristi R" userId="93896028-42ed-428c-aea4-4c25ecdd77e2" providerId="ADAL" clId="{9219BCE8-C780-4A98-95B1-A48AA60B33BE}" dt="2022-06-20T05:36:55.320" v="1" actId="20577"/>
        <pc:sldMkLst>
          <pc:docMk/>
          <pc:sldMk cId="0" sldId="260"/>
        </pc:sldMkLst>
        <pc:spChg chg="mod">
          <ac:chgData name="Levitt, Kristi R" userId="93896028-42ed-428c-aea4-4c25ecdd77e2" providerId="ADAL" clId="{9219BCE8-C780-4A98-95B1-A48AA60B33BE}" dt="2022-06-20T05:36:55.320" v="1" actId="20577"/>
          <ac:spMkLst>
            <pc:docMk/>
            <pc:sldMk cId="0" sldId="260"/>
            <ac:spMk id="3" creationId="{00000000-0000-0000-0000-000000000000}"/>
          </ac:spMkLst>
        </pc:spChg>
      </pc:sldChg>
      <pc:sldChg chg="modSp mod">
        <pc:chgData name="Levitt, Kristi R" userId="93896028-42ed-428c-aea4-4c25ecdd77e2" providerId="ADAL" clId="{9219BCE8-C780-4A98-95B1-A48AA60B33BE}" dt="2022-06-20T05:37:15.560" v="3" actId="20577"/>
        <pc:sldMkLst>
          <pc:docMk/>
          <pc:sldMk cId="0" sldId="261"/>
        </pc:sldMkLst>
        <pc:spChg chg="mod">
          <ac:chgData name="Levitt, Kristi R" userId="93896028-42ed-428c-aea4-4c25ecdd77e2" providerId="ADAL" clId="{9219BCE8-C780-4A98-95B1-A48AA60B33BE}" dt="2022-06-20T05:37:15.560" v="3" actId="20577"/>
          <ac:spMkLst>
            <pc:docMk/>
            <pc:sldMk cId="0" sldId="261"/>
            <ac:spMk id="3" creationId="{00000000-0000-0000-0000-000000000000}"/>
          </ac:spMkLst>
        </pc:spChg>
      </pc:sldChg>
      <pc:sldChg chg="modSp mod">
        <pc:chgData name="Levitt, Kristi R" userId="93896028-42ed-428c-aea4-4c25ecdd77e2" providerId="ADAL" clId="{9219BCE8-C780-4A98-95B1-A48AA60B33BE}" dt="2022-06-20T05:39:59.246" v="6" actId="20577"/>
        <pc:sldMkLst>
          <pc:docMk/>
          <pc:sldMk cId="0" sldId="269"/>
        </pc:sldMkLst>
        <pc:spChg chg="mod">
          <ac:chgData name="Levitt, Kristi R" userId="93896028-42ed-428c-aea4-4c25ecdd77e2" providerId="ADAL" clId="{9219BCE8-C780-4A98-95B1-A48AA60B33BE}" dt="2022-06-20T05:39:59.246" v="6" actId="20577"/>
          <ac:spMkLst>
            <pc:docMk/>
            <pc:sldMk cId="0" sldId="269"/>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6/19/2022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250" b="0" i="0">
                <a:solidFill>
                  <a:srgbClr val="3B3B3B"/>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6/19/2022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bg1"/>
                </a:solidFill>
                <a:latin typeface="Calibri"/>
                <a:cs typeface="Calibri"/>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6/19/2022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6/19/2022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6/19/2022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2192000" cy="6746240"/>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231457" y="460755"/>
            <a:ext cx="11729084" cy="514350"/>
          </a:xfrm>
          <a:prstGeom prst="rect">
            <a:avLst/>
          </a:prstGeom>
        </p:spPr>
        <p:txBody>
          <a:bodyPr wrap="square" lIns="0" tIns="0" rIns="0" bIns="0">
            <a:spAutoFit/>
          </a:bodyPr>
          <a:lstStyle>
            <a:lvl1pPr>
              <a:defRPr sz="3200" b="1" i="0">
                <a:solidFill>
                  <a:schemeClr val="bg1"/>
                </a:solidFill>
                <a:latin typeface="Calibri"/>
                <a:cs typeface="Calibri"/>
              </a:defRPr>
            </a:lvl1pPr>
          </a:lstStyle>
          <a:p>
            <a:endParaRPr/>
          </a:p>
        </p:txBody>
      </p:sp>
      <p:sp>
        <p:nvSpPr>
          <p:cNvPr id="3" name="Holder 3"/>
          <p:cNvSpPr>
            <a:spLocks noGrp="1"/>
          </p:cNvSpPr>
          <p:nvPr>
            <p:ph type="body" idx="1"/>
          </p:nvPr>
        </p:nvSpPr>
        <p:spPr>
          <a:xfrm>
            <a:off x="383857" y="1407223"/>
            <a:ext cx="11312525" cy="3185795"/>
          </a:xfrm>
          <a:prstGeom prst="rect">
            <a:avLst/>
          </a:prstGeom>
        </p:spPr>
        <p:txBody>
          <a:bodyPr wrap="square" lIns="0" tIns="0" rIns="0" bIns="0">
            <a:spAutoFit/>
          </a:bodyPr>
          <a:lstStyle>
            <a:lvl1pPr>
              <a:defRPr sz="2250" b="0" i="0">
                <a:solidFill>
                  <a:srgbClr val="3B3B3B"/>
                </a:solidFill>
                <a:latin typeface="Calibri"/>
                <a:cs typeface="Calibri"/>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6/19/2022</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gmd.copernicus.org/articles/11/4469/2018/gmd-11-4469-2018-assets.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ctbto.org/specials/vde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2859" y="2340673"/>
            <a:ext cx="9446260" cy="1645920"/>
          </a:xfrm>
          <a:prstGeom prst="rect">
            <a:avLst/>
          </a:prstGeom>
        </p:spPr>
        <p:txBody>
          <a:bodyPr vert="horz" wrap="square" lIns="0" tIns="33020" rIns="0" bIns="0" rtlCol="0">
            <a:spAutoFit/>
          </a:bodyPr>
          <a:lstStyle/>
          <a:p>
            <a:pPr marL="38100" marR="601345">
              <a:lnSpc>
                <a:spcPts val="3200"/>
              </a:lnSpc>
              <a:spcBef>
                <a:spcPts val="260"/>
              </a:spcBef>
            </a:pPr>
            <a:r>
              <a:rPr sz="2700" spc="-15" dirty="0"/>
              <a:t>1</a:t>
            </a:r>
            <a:r>
              <a:rPr sz="2775" spc="-22" baseline="24024" dirty="0"/>
              <a:t>st </a:t>
            </a:r>
            <a:r>
              <a:rPr sz="2700" spc="-10" dirty="0"/>
              <a:t>Nuclear </a:t>
            </a:r>
            <a:r>
              <a:rPr sz="2700" spc="5" dirty="0"/>
              <a:t>Explosion </a:t>
            </a:r>
            <a:r>
              <a:rPr sz="2700" spc="-5" dirty="0"/>
              <a:t>Signal Screening </a:t>
            </a:r>
            <a:r>
              <a:rPr sz="2700" spc="5" dirty="0"/>
              <a:t>Open </a:t>
            </a:r>
            <a:r>
              <a:rPr sz="2700" dirty="0"/>
              <a:t>Inter-Comparison  Exercise</a:t>
            </a:r>
            <a:r>
              <a:rPr sz="2700" spc="-145" dirty="0"/>
              <a:t> </a:t>
            </a:r>
            <a:r>
              <a:rPr sz="2700" spc="-5" dirty="0"/>
              <a:t>2021</a:t>
            </a:r>
            <a:endParaRPr sz="2700"/>
          </a:p>
          <a:p>
            <a:pPr marL="38100" marR="30480">
              <a:lnSpc>
                <a:spcPct val="100000"/>
              </a:lnSpc>
              <a:spcBef>
                <a:spcPts val="430"/>
              </a:spcBef>
            </a:pPr>
            <a:r>
              <a:rPr sz="1600" b="0" i="1" dirty="0">
                <a:solidFill>
                  <a:srgbClr val="000000"/>
                </a:solidFill>
                <a:latin typeface="Calibri"/>
                <a:cs typeface="Calibri"/>
              </a:rPr>
              <a:t>Christian Maurer</a:t>
            </a:r>
            <a:r>
              <a:rPr sz="1575" b="0" i="1" baseline="26455" dirty="0">
                <a:solidFill>
                  <a:srgbClr val="000000"/>
                </a:solidFill>
                <a:latin typeface="Calibri"/>
                <a:cs typeface="Calibri"/>
              </a:rPr>
              <a:t>1</a:t>
            </a:r>
            <a:r>
              <a:rPr sz="1600" b="0" i="1" dirty="0">
                <a:solidFill>
                  <a:srgbClr val="000000"/>
                </a:solidFill>
                <a:latin typeface="Calibri"/>
                <a:cs typeface="Calibri"/>
              </a:rPr>
              <a:t>, </a:t>
            </a:r>
            <a:r>
              <a:rPr sz="1600" b="0" i="1" spc="-20" dirty="0">
                <a:solidFill>
                  <a:srgbClr val="000000"/>
                </a:solidFill>
                <a:latin typeface="Calibri"/>
                <a:cs typeface="Calibri"/>
              </a:rPr>
              <a:t>Paul </a:t>
            </a:r>
            <a:r>
              <a:rPr sz="1600" b="0" i="1" spc="-10" dirty="0">
                <a:solidFill>
                  <a:srgbClr val="000000"/>
                </a:solidFill>
                <a:latin typeface="Calibri"/>
                <a:cs typeface="Calibri"/>
              </a:rPr>
              <a:t>Skomorowski</a:t>
            </a:r>
            <a:r>
              <a:rPr sz="1575" b="0" i="1" spc="-15" baseline="26455" dirty="0">
                <a:solidFill>
                  <a:srgbClr val="000000"/>
                </a:solidFill>
                <a:latin typeface="Calibri"/>
                <a:cs typeface="Calibri"/>
              </a:rPr>
              <a:t>1</a:t>
            </a:r>
            <a:r>
              <a:rPr sz="1600" b="0" i="1" spc="-10" dirty="0">
                <a:solidFill>
                  <a:srgbClr val="000000"/>
                </a:solidFill>
                <a:latin typeface="Calibri"/>
                <a:cs typeface="Calibri"/>
              </a:rPr>
              <a:t>, </a:t>
            </a:r>
            <a:r>
              <a:rPr sz="1600" b="0" i="1" spc="5" dirty="0">
                <a:solidFill>
                  <a:srgbClr val="000000"/>
                </a:solidFill>
                <a:latin typeface="Calibri"/>
                <a:cs typeface="Calibri"/>
              </a:rPr>
              <a:t>Ramesh </a:t>
            </a:r>
            <a:r>
              <a:rPr sz="1600" b="0" i="1" spc="-5" dirty="0">
                <a:solidFill>
                  <a:srgbClr val="000000"/>
                </a:solidFill>
                <a:latin typeface="Calibri"/>
                <a:cs typeface="Calibri"/>
              </a:rPr>
              <a:t>S. </a:t>
            </a:r>
            <a:r>
              <a:rPr sz="1600" b="0" i="1" dirty="0">
                <a:solidFill>
                  <a:srgbClr val="000000"/>
                </a:solidFill>
                <a:latin typeface="Calibri"/>
                <a:cs typeface="Calibri"/>
              </a:rPr>
              <a:t>Sarathi</a:t>
            </a:r>
            <a:r>
              <a:rPr sz="1575" b="0" i="1" baseline="26455" dirty="0">
                <a:solidFill>
                  <a:srgbClr val="000000"/>
                </a:solidFill>
                <a:latin typeface="Calibri"/>
                <a:cs typeface="Calibri"/>
              </a:rPr>
              <a:t>2</a:t>
            </a:r>
            <a:r>
              <a:rPr sz="1600" b="0" i="1" dirty="0">
                <a:solidFill>
                  <a:srgbClr val="000000"/>
                </a:solidFill>
                <a:latin typeface="Calibri"/>
                <a:cs typeface="Calibri"/>
              </a:rPr>
              <a:t>, </a:t>
            </a:r>
            <a:r>
              <a:rPr sz="1600" b="0" i="1" spc="10" dirty="0">
                <a:solidFill>
                  <a:srgbClr val="000000"/>
                </a:solidFill>
                <a:latin typeface="Calibri"/>
                <a:cs typeface="Calibri"/>
              </a:rPr>
              <a:t>Alexander </a:t>
            </a:r>
            <a:r>
              <a:rPr sz="1600" b="0" i="1" dirty="0">
                <a:solidFill>
                  <a:srgbClr val="000000"/>
                </a:solidFill>
                <a:latin typeface="Calibri"/>
                <a:cs typeface="Calibri"/>
              </a:rPr>
              <a:t>Hieden</a:t>
            </a:r>
            <a:r>
              <a:rPr sz="1575" b="0" i="1" baseline="26455" dirty="0">
                <a:solidFill>
                  <a:srgbClr val="000000"/>
                </a:solidFill>
                <a:latin typeface="Calibri"/>
                <a:cs typeface="Calibri"/>
              </a:rPr>
              <a:t>1</a:t>
            </a:r>
            <a:r>
              <a:rPr sz="1600" b="0" i="1" dirty="0">
                <a:solidFill>
                  <a:srgbClr val="000000"/>
                </a:solidFill>
                <a:latin typeface="Calibri"/>
                <a:cs typeface="Calibri"/>
              </a:rPr>
              <a:t>, </a:t>
            </a:r>
            <a:r>
              <a:rPr sz="1600" b="0" i="1" spc="-5" dirty="0">
                <a:solidFill>
                  <a:srgbClr val="000000"/>
                </a:solidFill>
                <a:latin typeface="Calibri"/>
                <a:cs typeface="Calibri"/>
              </a:rPr>
              <a:t>Boxue Liu</a:t>
            </a:r>
            <a:r>
              <a:rPr sz="1575" b="0" i="1" spc="-7" baseline="26455" dirty="0">
                <a:solidFill>
                  <a:srgbClr val="000000"/>
                </a:solidFill>
                <a:latin typeface="Calibri"/>
                <a:cs typeface="Calibri"/>
              </a:rPr>
              <a:t>3</a:t>
            </a:r>
            <a:r>
              <a:rPr sz="1600" b="0" i="1" spc="-5" dirty="0">
                <a:solidFill>
                  <a:srgbClr val="000000"/>
                </a:solidFill>
                <a:latin typeface="Calibri"/>
                <a:cs typeface="Calibri"/>
              </a:rPr>
              <a:t>, </a:t>
            </a:r>
            <a:r>
              <a:rPr sz="1600" b="0" i="1" spc="-20" dirty="0">
                <a:solidFill>
                  <a:srgbClr val="000000"/>
                </a:solidFill>
                <a:latin typeface="Calibri"/>
                <a:cs typeface="Calibri"/>
              </a:rPr>
              <a:t>Jonathan </a:t>
            </a:r>
            <a:r>
              <a:rPr sz="1600" b="0" i="1" spc="10" dirty="0">
                <a:solidFill>
                  <a:srgbClr val="000000"/>
                </a:solidFill>
                <a:latin typeface="Calibri"/>
                <a:cs typeface="Calibri"/>
              </a:rPr>
              <a:t>Baré</a:t>
            </a:r>
            <a:r>
              <a:rPr sz="1575" b="0" i="1" spc="15" baseline="26455" dirty="0">
                <a:solidFill>
                  <a:srgbClr val="000000"/>
                </a:solidFill>
                <a:latin typeface="Calibri"/>
                <a:cs typeface="Calibri"/>
              </a:rPr>
              <a:t>3</a:t>
            </a:r>
            <a:r>
              <a:rPr sz="1600" b="0" i="1" spc="10" dirty="0">
                <a:solidFill>
                  <a:srgbClr val="000000"/>
                </a:solidFill>
                <a:latin typeface="Calibri"/>
                <a:cs typeface="Calibri"/>
              </a:rPr>
              <a:t>, </a:t>
            </a:r>
            <a:r>
              <a:rPr sz="1600" b="0" i="1" spc="-5" dirty="0">
                <a:solidFill>
                  <a:srgbClr val="000000"/>
                </a:solidFill>
                <a:latin typeface="Calibri"/>
                <a:cs typeface="Calibri"/>
              </a:rPr>
              <a:t>Jerome  </a:t>
            </a:r>
            <a:r>
              <a:rPr sz="1600" b="0" i="1" spc="5" dirty="0">
                <a:solidFill>
                  <a:srgbClr val="000000"/>
                </a:solidFill>
                <a:latin typeface="Calibri"/>
                <a:cs typeface="Calibri"/>
              </a:rPr>
              <a:t>Brioude</a:t>
            </a:r>
            <a:r>
              <a:rPr sz="1575" b="0" i="1" spc="7" baseline="26455" dirty="0">
                <a:solidFill>
                  <a:srgbClr val="000000"/>
                </a:solidFill>
                <a:latin typeface="Calibri"/>
                <a:cs typeface="Calibri"/>
              </a:rPr>
              <a:t>4</a:t>
            </a:r>
            <a:r>
              <a:rPr sz="1600" b="0" i="1" spc="5" dirty="0">
                <a:solidFill>
                  <a:srgbClr val="000000"/>
                </a:solidFill>
                <a:latin typeface="Calibri"/>
                <a:cs typeface="Calibri"/>
              </a:rPr>
              <a:t>, </a:t>
            </a:r>
            <a:r>
              <a:rPr sz="1600" b="0" i="1" spc="10" dirty="0">
                <a:solidFill>
                  <a:srgbClr val="000000"/>
                </a:solidFill>
                <a:latin typeface="Calibri"/>
                <a:cs typeface="Calibri"/>
              </a:rPr>
              <a:t>Delia </a:t>
            </a:r>
            <a:r>
              <a:rPr sz="1600" b="0" i="1" dirty="0">
                <a:solidFill>
                  <a:srgbClr val="000000"/>
                </a:solidFill>
                <a:latin typeface="Calibri"/>
                <a:cs typeface="Calibri"/>
              </a:rPr>
              <a:t>Arnold </a:t>
            </a:r>
            <a:r>
              <a:rPr sz="1600" b="0" i="1" spc="15" dirty="0">
                <a:solidFill>
                  <a:srgbClr val="000000"/>
                </a:solidFill>
                <a:latin typeface="Calibri"/>
                <a:cs typeface="Calibri"/>
              </a:rPr>
              <a:t>Arias</a:t>
            </a:r>
            <a:r>
              <a:rPr sz="1575" b="0" i="1" spc="22" baseline="26455" dirty="0">
                <a:solidFill>
                  <a:srgbClr val="000000"/>
                </a:solidFill>
                <a:latin typeface="Calibri"/>
                <a:cs typeface="Calibri"/>
              </a:rPr>
              <a:t>1</a:t>
            </a:r>
            <a:r>
              <a:rPr sz="1600" b="0" i="1" spc="15" dirty="0">
                <a:solidFill>
                  <a:srgbClr val="000000"/>
                </a:solidFill>
                <a:latin typeface="Calibri"/>
                <a:cs typeface="Calibri"/>
              </a:rPr>
              <a:t>, </a:t>
            </a:r>
            <a:r>
              <a:rPr sz="1600" b="0" i="1" spc="-20" dirty="0">
                <a:solidFill>
                  <a:srgbClr val="000000"/>
                </a:solidFill>
                <a:latin typeface="Calibri"/>
                <a:cs typeface="Calibri"/>
              </a:rPr>
              <a:t>Yuichi </a:t>
            </a:r>
            <a:r>
              <a:rPr sz="1600" b="0" i="1" spc="5" dirty="0">
                <a:solidFill>
                  <a:srgbClr val="000000"/>
                </a:solidFill>
                <a:latin typeface="Calibri"/>
                <a:cs typeface="Calibri"/>
              </a:rPr>
              <a:t>Kijima</a:t>
            </a:r>
            <a:r>
              <a:rPr sz="1575" b="0" i="1" spc="7" baseline="26455" dirty="0">
                <a:solidFill>
                  <a:srgbClr val="000000"/>
                </a:solidFill>
                <a:latin typeface="Calibri"/>
                <a:cs typeface="Calibri"/>
              </a:rPr>
              <a:t>3</a:t>
            </a:r>
            <a:r>
              <a:rPr sz="1600" b="0" i="1" spc="5" dirty="0">
                <a:solidFill>
                  <a:srgbClr val="000000"/>
                </a:solidFill>
                <a:latin typeface="Calibri"/>
                <a:cs typeface="Calibri"/>
              </a:rPr>
              <a:t>, </a:t>
            </a:r>
            <a:r>
              <a:rPr sz="1600" b="0" i="1" dirty="0">
                <a:solidFill>
                  <a:srgbClr val="000000"/>
                </a:solidFill>
                <a:latin typeface="Calibri"/>
                <a:cs typeface="Calibri"/>
              </a:rPr>
              <a:t>Brian </a:t>
            </a:r>
            <a:r>
              <a:rPr sz="1600" b="0" i="1" spc="-70" dirty="0">
                <a:solidFill>
                  <a:srgbClr val="000000"/>
                </a:solidFill>
                <a:latin typeface="Calibri"/>
                <a:cs typeface="Calibri"/>
              </a:rPr>
              <a:t>T. </a:t>
            </a:r>
            <a:r>
              <a:rPr sz="1600" b="0" i="1" spc="-5" dirty="0">
                <a:solidFill>
                  <a:srgbClr val="000000"/>
                </a:solidFill>
                <a:latin typeface="Calibri"/>
                <a:cs typeface="Calibri"/>
              </a:rPr>
              <a:t>Schrom</a:t>
            </a:r>
            <a:r>
              <a:rPr sz="1575" b="0" i="1" spc="-7" baseline="26455" dirty="0">
                <a:solidFill>
                  <a:srgbClr val="000000"/>
                </a:solidFill>
                <a:latin typeface="Calibri"/>
                <a:cs typeface="Calibri"/>
              </a:rPr>
              <a:t>2</a:t>
            </a:r>
            <a:r>
              <a:rPr sz="1600" b="0" i="1" spc="-5" dirty="0">
                <a:solidFill>
                  <a:srgbClr val="000000"/>
                </a:solidFill>
                <a:latin typeface="Calibri"/>
                <a:cs typeface="Calibri"/>
              </a:rPr>
              <a:t>, </a:t>
            </a:r>
            <a:r>
              <a:rPr sz="1600" b="0" i="1" dirty="0">
                <a:solidFill>
                  <a:srgbClr val="000000"/>
                </a:solidFill>
                <a:latin typeface="Calibri"/>
                <a:cs typeface="Calibri"/>
              </a:rPr>
              <a:t>Jennifer </a:t>
            </a:r>
            <a:r>
              <a:rPr sz="1600" b="0" i="1" spc="-5" dirty="0">
                <a:solidFill>
                  <a:srgbClr val="000000"/>
                </a:solidFill>
                <a:latin typeface="Calibri"/>
                <a:cs typeface="Calibri"/>
              </a:rPr>
              <a:t>M. </a:t>
            </a:r>
            <a:r>
              <a:rPr sz="1600" b="0" i="1" spc="5" dirty="0">
                <a:solidFill>
                  <a:srgbClr val="000000"/>
                </a:solidFill>
                <a:latin typeface="Calibri"/>
                <a:cs typeface="Calibri"/>
              </a:rPr>
              <a:t>Mendez</a:t>
            </a:r>
            <a:r>
              <a:rPr sz="1575" b="0" i="1" spc="7" baseline="26455" dirty="0">
                <a:solidFill>
                  <a:srgbClr val="000000"/>
                </a:solidFill>
                <a:latin typeface="Calibri"/>
                <a:cs typeface="Calibri"/>
              </a:rPr>
              <a:t>2</a:t>
            </a:r>
            <a:r>
              <a:rPr sz="1600" b="0" i="1" spc="5" dirty="0">
                <a:solidFill>
                  <a:srgbClr val="000000"/>
                </a:solidFill>
                <a:latin typeface="Calibri"/>
                <a:cs typeface="Calibri"/>
              </a:rPr>
              <a:t>, </a:t>
            </a:r>
            <a:r>
              <a:rPr sz="1600" b="0" i="1" spc="-5" dirty="0">
                <a:solidFill>
                  <a:srgbClr val="000000"/>
                </a:solidFill>
                <a:latin typeface="Calibri"/>
                <a:cs typeface="Calibri"/>
              </a:rPr>
              <a:t>Anne </a:t>
            </a:r>
            <a:r>
              <a:rPr sz="1600" b="0" i="1" spc="-10" dirty="0">
                <a:solidFill>
                  <a:srgbClr val="000000"/>
                </a:solidFill>
                <a:latin typeface="Calibri"/>
                <a:cs typeface="Calibri"/>
              </a:rPr>
              <a:t>Tipka</a:t>
            </a:r>
            <a:r>
              <a:rPr sz="1575" b="0" i="1" spc="-15" baseline="26455" dirty="0">
                <a:solidFill>
                  <a:srgbClr val="000000"/>
                </a:solidFill>
                <a:latin typeface="Calibri"/>
                <a:cs typeface="Calibri"/>
              </a:rPr>
              <a:t>3</a:t>
            </a:r>
            <a:r>
              <a:rPr sz="1600" b="0" i="1" spc="-10" dirty="0">
                <a:solidFill>
                  <a:srgbClr val="000000"/>
                </a:solidFill>
                <a:latin typeface="Calibri"/>
                <a:cs typeface="Calibri"/>
              </a:rPr>
              <a:t>, Jolanta  </a:t>
            </a:r>
            <a:r>
              <a:rPr sz="1600" b="0" i="1" dirty="0">
                <a:solidFill>
                  <a:srgbClr val="000000"/>
                </a:solidFill>
                <a:latin typeface="Calibri"/>
                <a:cs typeface="Calibri"/>
              </a:rPr>
              <a:t>Kusmierczyk-Michulec</a:t>
            </a:r>
            <a:r>
              <a:rPr sz="1575" b="0" i="1" baseline="26455" dirty="0">
                <a:solidFill>
                  <a:srgbClr val="000000"/>
                </a:solidFill>
                <a:latin typeface="Calibri"/>
                <a:cs typeface="Calibri"/>
              </a:rPr>
              <a:t>3</a:t>
            </a:r>
            <a:r>
              <a:rPr sz="1600" b="0" i="1" dirty="0">
                <a:solidFill>
                  <a:srgbClr val="000000"/>
                </a:solidFill>
                <a:latin typeface="Calibri"/>
                <a:cs typeface="Calibri"/>
              </a:rPr>
              <a:t>, Martin Kalinowski</a:t>
            </a:r>
            <a:r>
              <a:rPr sz="1575" b="0" i="1" baseline="26455" dirty="0">
                <a:solidFill>
                  <a:srgbClr val="000000"/>
                </a:solidFill>
                <a:latin typeface="Calibri"/>
                <a:cs typeface="Calibri"/>
              </a:rPr>
              <a:t>3</a:t>
            </a:r>
            <a:r>
              <a:rPr sz="1600" b="0" i="1" dirty="0">
                <a:solidFill>
                  <a:srgbClr val="000000"/>
                </a:solidFill>
                <a:latin typeface="Calibri"/>
                <a:cs typeface="Calibri"/>
              </a:rPr>
              <a:t>, </a:t>
            </a:r>
            <a:r>
              <a:rPr sz="1600" b="0" i="1" spc="-20" dirty="0">
                <a:solidFill>
                  <a:srgbClr val="000000"/>
                </a:solidFill>
                <a:latin typeface="Calibri"/>
                <a:cs typeface="Calibri"/>
              </a:rPr>
              <a:t>and </a:t>
            </a:r>
            <a:r>
              <a:rPr sz="1600" b="0" i="1" dirty="0">
                <a:solidFill>
                  <a:srgbClr val="000000"/>
                </a:solidFill>
                <a:latin typeface="Calibri"/>
                <a:cs typeface="Calibri"/>
              </a:rPr>
              <a:t>Robin</a:t>
            </a:r>
            <a:r>
              <a:rPr sz="1600" b="0" i="1" spc="-110" dirty="0">
                <a:solidFill>
                  <a:srgbClr val="000000"/>
                </a:solidFill>
                <a:latin typeface="Calibri"/>
                <a:cs typeface="Calibri"/>
              </a:rPr>
              <a:t> </a:t>
            </a:r>
            <a:r>
              <a:rPr sz="1600" b="0" i="1" spc="-15" dirty="0">
                <a:solidFill>
                  <a:srgbClr val="000000"/>
                </a:solidFill>
                <a:latin typeface="Calibri"/>
                <a:cs typeface="Calibri"/>
              </a:rPr>
              <a:t>Schoemaker</a:t>
            </a:r>
            <a:r>
              <a:rPr sz="1575" b="0" i="1" spc="-22" baseline="26455" dirty="0">
                <a:solidFill>
                  <a:srgbClr val="000000"/>
                </a:solidFill>
                <a:latin typeface="Calibri"/>
                <a:cs typeface="Calibri"/>
              </a:rPr>
              <a:t>3</a:t>
            </a:r>
            <a:endParaRPr sz="1575" baseline="26455">
              <a:latin typeface="Calibri"/>
              <a:cs typeface="Calibri"/>
            </a:endParaRPr>
          </a:p>
        </p:txBody>
      </p:sp>
      <p:sp>
        <p:nvSpPr>
          <p:cNvPr id="4" name="object 4"/>
          <p:cNvSpPr txBox="1"/>
          <p:nvPr/>
        </p:nvSpPr>
        <p:spPr>
          <a:xfrm>
            <a:off x="38417" y="4372927"/>
            <a:ext cx="7795895" cy="1002665"/>
          </a:xfrm>
          <a:prstGeom prst="rect">
            <a:avLst/>
          </a:prstGeom>
        </p:spPr>
        <p:txBody>
          <a:bodyPr vert="horz" wrap="square" lIns="0" tIns="12700" rIns="0" bIns="0" rtlCol="0">
            <a:spAutoFit/>
          </a:bodyPr>
          <a:lstStyle/>
          <a:p>
            <a:pPr marL="38100">
              <a:lnSpc>
                <a:spcPct val="100000"/>
              </a:lnSpc>
              <a:spcBef>
                <a:spcPts val="100"/>
              </a:spcBef>
            </a:pPr>
            <a:r>
              <a:rPr sz="1575" i="1" baseline="26455" dirty="0">
                <a:latin typeface="Calibri"/>
                <a:cs typeface="Calibri"/>
              </a:rPr>
              <a:t>1</a:t>
            </a:r>
            <a:r>
              <a:rPr sz="1600" i="1" dirty="0">
                <a:latin typeface="Calibri"/>
                <a:cs typeface="Calibri"/>
              </a:rPr>
              <a:t>Zentralanstalt fuer </a:t>
            </a:r>
            <a:r>
              <a:rPr sz="1600" i="1" spc="5" dirty="0">
                <a:latin typeface="Calibri"/>
                <a:cs typeface="Calibri"/>
              </a:rPr>
              <a:t>Meteorologie </a:t>
            </a:r>
            <a:r>
              <a:rPr sz="1600" i="1" spc="-20" dirty="0">
                <a:latin typeface="Calibri"/>
                <a:cs typeface="Calibri"/>
              </a:rPr>
              <a:t>und </a:t>
            </a:r>
            <a:r>
              <a:rPr sz="1600" i="1" dirty="0">
                <a:latin typeface="Calibri"/>
                <a:cs typeface="Calibri"/>
              </a:rPr>
              <a:t>Geodynamik</a:t>
            </a:r>
            <a:r>
              <a:rPr sz="1600" i="1" spc="-165" dirty="0">
                <a:latin typeface="Calibri"/>
                <a:cs typeface="Calibri"/>
              </a:rPr>
              <a:t> </a:t>
            </a:r>
            <a:r>
              <a:rPr sz="1600" i="1" dirty="0">
                <a:latin typeface="Calibri"/>
                <a:cs typeface="Calibri"/>
              </a:rPr>
              <a:t>(ZAMG)</a:t>
            </a:r>
            <a:endParaRPr sz="1600">
              <a:latin typeface="Calibri"/>
              <a:cs typeface="Calibri"/>
            </a:endParaRPr>
          </a:p>
          <a:p>
            <a:pPr marL="38100">
              <a:lnSpc>
                <a:spcPct val="100000"/>
              </a:lnSpc>
              <a:spcBef>
                <a:spcPts val="5"/>
              </a:spcBef>
            </a:pPr>
            <a:r>
              <a:rPr sz="1575" i="1" spc="-7" baseline="26455" dirty="0">
                <a:latin typeface="Calibri"/>
                <a:cs typeface="Calibri"/>
              </a:rPr>
              <a:t>2</a:t>
            </a:r>
            <a:r>
              <a:rPr sz="1600" i="1" spc="-5" dirty="0">
                <a:latin typeface="Calibri"/>
                <a:cs typeface="Calibri"/>
              </a:rPr>
              <a:t>Pacific </a:t>
            </a:r>
            <a:r>
              <a:rPr sz="1600" i="1" dirty="0">
                <a:latin typeface="Calibri"/>
                <a:cs typeface="Calibri"/>
              </a:rPr>
              <a:t>Northwest </a:t>
            </a:r>
            <a:r>
              <a:rPr sz="1600" i="1" spc="-5" dirty="0">
                <a:latin typeface="Calibri"/>
                <a:cs typeface="Calibri"/>
              </a:rPr>
              <a:t>National </a:t>
            </a:r>
            <a:r>
              <a:rPr sz="1600" i="1" spc="-15" dirty="0">
                <a:latin typeface="Calibri"/>
                <a:cs typeface="Calibri"/>
              </a:rPr>
              <a:t>Laboratory</a:t>
            </a:r>
            <a:r>
              <a:rPr sz="1600" i="1" spc="15" dirty="0">
                <a:latin typeface="Calibri"/>
                <a:cs typeface="Calibri"/>
              </a:rPr>
              <a:t> </a:t>
            </a:r>
            <a:r>
              <a:rPr sz="1600" i="1" spc="-10" dirty="0">
                <a:latin typeface="Calibri"/>
                <a:cs typeface="Calibri"/>
              </a:rPr>
              <a:t>(PNNL)</a:t>
            </a:r>
            <a:endParaRPr sz="1600">
              <a:latin typeface="Calibri"/>
              <a:cs typeface="Calibri"/>
            </a:endParaRPr>
          </a:p>
          <a:p>
            <a:pPr marL="38100">
              <a:lnSpc>
                <a:spcPct val="100000"/>
              </a:lnSpc>
            </a:pPr>
            <a:r>
              <a:rPr sz="1575" i="1" baseline="26455" dirty="0">
                <a:latin typeface="Calibri"/>
                <a:cs typeface="Calibri"/>
              </a:rPr>
              <a:t>3</a:t>
            </a:r>
            <a:r>
              <a:rPr sz="1600" i="1" dirty="0">
                <a:latin typeface="Calibri"/>
                <a:cs typeface="Calibri"/>
              </a:rPr>
              <a:t>Comprehensive </a:t>
            </a:r>
            <a:r>
              <a:rPr sz="1600" i="1" spc="-5" dirty="0">
                <a:latin typeface="Calibri"/>
                <a:cs typeface="Calibri"/>
              </a:rPr>
              <a:t>Nuclear-Test-Ban Treaty Organization/International </a:t>
            </a:r>
            <a:r>
              <a:rPr sz="1600" i="1" spc="-10" dirty="0">
                <a:latin typeface="Calibri"/>
                <a:cs typeface="Calibri"/>
              </a:rPr>
              <a:t>Data </a:t>
            </a:r>
            <a:r>
              <a:rPr sz="1600" i="1" spc="5" dirty="0">
                <a:latin typeface="Calibri"/>
                <a:cs typeface="Calibri"/>
              </a:rPr>
              <a:t>Center</a:t>
            </a:r>
            <a:r>
              <a:rPr sz="1600" i="1" spc="-210" dirty="0">
                <a:latin typeface="Calibri"/>
                <a:cs typeface="Calibri"/>
              </a:rPr>
              <a:t> </a:t>
            </a:r>
            <a:r>
              <a:rPr sz="1600" i="1" spc="-15" dirty="0">
                <a:latin typeface="Calibri"/>
                <a:cs typeface="Calibri"/>
              </a:rPr>
              <a:t>(CTBTO/IDC)</a:t>
            </a:r>
            <a:endParaRPr sz="1600">
              <a:latin typeface="Calibri"/>
              <a:cs typeface="Calibri"/>
            </a:endParaRPr>
          </a:p>
          <a:p>
            <a:pPr marL="38100">
              <a:lnSpc>
                <a:spcPct val="100000"/>
              </a:lnSpc>
              <a:spcBef>
                <a:spcPts val="5"/>
              </a:spcBef>
            </a:pPr>
            <a:r>
              <a:rPr sz="1575" i="1" spc="15" baseline="26455" dirty="0">
                <a:latin typeface="Calibri"/>
                <a:cs typeface="Calibri"/>
              </a:rPr>
              <a:t>4</a:t>
            </a:r>
            <a:r>
              <a:rPr sz="1600" spc="10" dirty="0">
                <a:latin typeface="Calibri"/>
                <a:cs typeface="Calibri"/>
              </a:rPr>
              <a:t>Laboratoire</a:t>
            </a:r>
            <a:r>
              <a:rPr sz="1600" spc="-120" dirty="0">
                <a:latin typeface="Calibri"/>
                <a:cs typeface="Calibri"/>
              </a:rPr>
              <a:t> </a:t>
            </a:r>
            <a:r>
              <a:rPr sz="1600" spc="15" dirty="0">
                <a:latin typeface="Calibri"/>
                <a:cs typeface="Calibri"/>
              </a:rPr>
              <a:t>de</a:t>
            </a:r>
            <a:r>
              <a:rPr sz="1600" spc="-120" dirty="0">
                <a:latin typeface="Calibri"/>
                <a:cs typeface="Calibri"/>
              </a:rPr>
              <a:t> </a:t>
            </a:r>
            <a:r>
              <a:rPr sz="1600" spc="5" dirty="0">
                <a:latin typeface="Calibri"/>
                <a:cs typeface="Calibri"/>
              </a:rPr>
              <a:t>l'Atmosphère</a:t>
            </a:r>
            <a:r>
              <a:rPr sz="1600" spc="-120" dirty="0">
                <a:latin typeface="Calibri"/>
                <a:cs typeface="Calibri"/>
              </a:rPr>
              <a:t> </a:t>
            </a:r>
            <a:r>
              <a:rPr sz="1600" dirty="0">
                <a:latin typeface="Calibri"/>
                <a:cs typeface="Calibri"/>
              </a:rPr>
              <a:t>et</a:t>
            </a:r>
            <a:r>
              <a:rPr sz="1600" spc="-100" dirty="0">
                <a:latin typeface="Calibri"/>
                <a:cs typeface="Calibri"/>
              </a:rPr>
              <a:t> </a:t>
            </a:r>
            <a:r>
              <a:rPr sz="1600" spc="10" dirty="0">
                <a:latin typeface="Calibri"/>
                <a:cs typeface="Calibri"/>
              </a:rPr>
              <a:t>des</a:t>
            </a:r>
            <a:r>
              <a:rPr sz="1600" spc="-30" dirty="0">
                <a:latin typeface="Calibri"/>
                <a:cs typeface="Calibri"/>
              </a:rPr>
              <a:t> </a:t>
            </a:r>
            <a:r>
              <a:rPr sz="1600" spc="5" dirty="0">
                <a:latin typeface="Calibri"/>
                <a:cs typeface="Calibri"/>
              </a:rPr>
              <a:t>Cyclones</a:t>
            </a:r>
            <a:r>
              <a:rPr sz="1600" spc="-60" dirty="0">
                <a:latin typeface="Calibri"/>
                <a:cs typeface="Calibri"/>
              </a:rPr>
              <a:t> </a:t>
            </a:r>
            <a:r>
              <a:rPr sz="1600" i="1" spc="-10" dirty="0">
                <a:latin typeface="Calibri"/>
                <a:cs typeface="Calibri"/>
              </a:rPr>
              <a:t>(LACy)</a:t>
            </a:r>
            <a:endParaRPr sz="1600">
              <a:latin typeface="Calibri"/>
              <a:cs typeface="Calibri"/>
            </a:endParaRPr>
          </a:p>
        </p:txBody>
      </p:sp>
      <p:sp>
        <p:nvSpPr>
          <p:cNvPr id="5" name="object 5"/>
          <p:cNvSpPr/>
          <p:nvPr/>
        </p:nvSpPr>
        <p:spPr>
          <a:xfrm>
            <a:off x="152400" y="152400"/>
            <a:ext cx="2062480" cy="934720"/>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90880" y="1280160"/>
            <a:ext cx="7162800" cy="534416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04775" y="422973"/>
            <a:ext cx="9611995" cy="513715"/>
          </a:xfrm>
          <a:prstGeom prst="rect">
            <a:avLst/>
          </a:prstGeom>
        </p:spPr>
        <p:txBody>
          <a:bodyPr vert="horz" wrap="square" lIns="0" tIns="12700" rIns="0" bIns="0" rtlCol="0">
            <a:spAutoFit/>
          </a:bodyPr>
          <a:lstStyle/>
          <a:p>
            <a:pPr marL="12700">
              <a:lnSpc>
                <a:spcPct val="100000"/>
              </a:lnSpc>
              <a:spcBef>
                <a:spcPts val="100"/>
              </a:spcBef>
            </a:pPr>
            <a:r>
              <a:rPr spc="-5" dirty="0"/>
              <a:t>4c. </a:t>
            </a:r>
            <a:r>
              <a:rPr spc="-10" dirty="0"/>
              <a:t>Screening </a:t>
            </a:r>
            <a:r>
              <a:rPr dirty="0"/>
              <a:t>&amp; timing power </a:t>
            </a:r>
            <a:r>
              <a:rPr spc="-5" dirty="0"/>
              <a:t>with/without </a:t>
            </a:r>
            <a:r>
              <a:rPr spc="-85" dirty="0"/>
              <a:t>ATM</a:t>
            </a:r>
            <a:r>
              <a:rPr spc="15" dirty="0"/>
              <a:t> </a:t>
            </a:r>
            <a:r>
              <a:rPr spc="-15" dirty="0"/>
              <a:t>support</a:t>
            </a:r>
          </a:p>
        </p:txBody>
      </p:sp>
      <p:sp>
        <p:nvSpPr>
          <p:cNvPr id="4" name="object 4"/>
          <p:cNvSpPr txBox="1"/>
          <p:nvPr/>
        </p:nvSpPr>
        <p:spPr>
          <a:xfrm>
            <a:off x="8349233" y="2034857"/>
            <a:ext cx="3171825" cy="3383279"/>
          </a:xfrm>
          <a:prstGeom prst="rect">
            <a:avLst/>
          </a:prstGeom>
        </p:spPr>
        <p:txBody>
          <a:bodyPr vert="horz" wrap="square" lIns="0" tIns="12700" rIns="0" bIns="0" rtlCol="0">
            <a:spAutoFit/>
          </a:bodyPr>
          <a:lstStyle/>
          <a:p>
            <a:pPr marL="297180" marR="82550" indent="-285115">
              <a:lnSpc>
                <a:spcPct val="100000"/>
              </a:lnSpc>
              <a:spcBef>
                <a:spcPts val="100"/>
              </a:spcBef>
              <a:buFont typeface="Arial"/>
              <a:buChar char="•"/>
              <a:tabLst>
                <a:tab pos="297180" algn="l"/>
                <a:tab pos="297815" algn="l"/>
              </a:tabLst>
            </a:pPr>
            <a:r>
              <a:rPr sz="2000" b="1" spc="-10" dirty="0">
                <a:latin typeface="Calibri"/>
                <a:cs typeface="Calibri"/>
              </a:rPr>
              <a:t>Use </a:t>
            </a:r>
            <a:r>
              <a:rPr sz="2000" b="1" spc="-20" dirty="0">
                <a:latin typeface="Calibri"/>
                <a:cs typeface="Calibri"/>
              </a:rPr>
              <a:t>of </a:t>
            </a:r>
            <a:r>
              <a:rPr sz="2000" b="1" spc="-70" dirty="0">
                <a:latin typeface="Calibri"/>
                <a:cs typeface="Calibri"/>
              </a:rPr>
              <a:t>ATM </a:t>
            </a:r>
            <a:r>
              <a:rPr sz="2000" b="1" spc="-20" dirty="0">
                <a:latin typeface="Calibri"/>
                <a:cs typeface="Calibri"/>
              </a:rPr>
              <a:t>enhances  </a:t>
            </a:r>
            <a:r>
              <a:rPr sz="2000" b="1" spc="-10" dirty="0">
                <a:latin typeface="Calibri"/>
                <a:cs typeface="Calibri"/>
              </a:rPr>
              <a:t>screening </a:t>
            </a:r>
            <a:r>
              <a:rPr sz="2000" b="1" spc="-25" dirty="0">
                <a:latin typeface="Calibri"/>
                <a:cs typeface="Calibri"/>
              </a:rPr>
              <a:t>and </a:t>
            </a:r>
            <a:r>
              <a:rPr sz="2000" b="1" spc="-15" dirty="0">
                <a:latin typeface="Calibri"/>
                <a:cs typeface="Calibri"/>
              </a:rPr>
              <a:t>timing  </a:t>
            </a:r>
            <a:r>
              <a:rPr sz="2000" b="1" spc="-5" dirty="0">
                <a:latin typeface="Calibri"/>
                <a:cs typeface="Calibri"/>
              </a:rPr>
              <a:t>power </a:t>
            </a:r>
            <a:r>
              <a:rPr sz="2000" b="1" dirty="0">
                <a:latin typeface="Calibri"/>
                <a:cs typeface="Calibri"/>
              </a:rPr>
              <a:t>results </a:t>
            </a:r>
            <a:r>
              <a:rPr sz="2000" spc="-20" dirty="0">
                <a:latin typeface="Calibri"/>
                <a:cs typeface="Calibri"/>
              </a:rPr>
              <a:t>to </a:t>
            </a:r>
            <a:r>
              <a:rPr sz="2000" spc="-10" dirty="0">
                <a:latin typeface="Calibri"/>
                <a:cs typeface="Calibri"/>
              </a:rPr>
              <a:t>different  </a:t>
            </a:r>
            <a:r>
              <a:rPr sz="2000" spc="-15" dirty="0">
                <a:latin typeface="Calibri"/>
                <a:cs typeface="Calibri"/>
              </a:rPr>
              <a:t>extents. </a:t>
            </a:r>
            <a:r>
              <a:rPr sz="2000" spc="5" dirty="0">
                <a:latin typeface="Calibri"/>
                <a:cs typeface="Calibri"/>
              </a:rPr>
              <a:t>Largest  </a:t>
            </a:r>
            <a:r>
              <a:rPr sz="2000" spc="-15" dirty="0">
                <a:latin typeface="Calibri"/>
                <a:cs typeface="Calibri"/>
              </a:rPr>
              <a:t>improvements </a:t>
            </a:r>
            <a:r>
              <a:rPr sz="2000" spc="5" dirty="0">
                <a:latin typeface="Calibri"/>
                <a:cs typeface="Calibri"/>
              </a:rPr>
              <a:t>are </a:t>
            </a:r>
            <a:r>
              <a:rPr sz="2000" spc="-20" dirty="0">
                <a:latin typeface="Calibri"/>
                <a:cs typeface="Calibri"/>
              </a:rPr>
              <a:t>seen </a:t>
            </a:r>
            <a:r>
              <a:rPr sz="2000" spc="-25" dirty="0">
                <a:latin typeface="Calibri"/>
                <a:cs typeface="Calibri"/>
              </a:rPr>
              <a:t>for  </a:t>
            </a:r>
            <a:r>
              <a:rPr sz="2000" dirty="0">
                <a:latin typeface="Calibri"/>
                <a:cs typeface="Calibri"/>
              </a:rPr>
              <a:t>2-isotope </a:t>
            </a:r>
            <a:r>
              <a:rPr sz="2000" spc="-5" dirty="0">
                <a:latin typeface="Calibri"/>
                <a:cs typeface="Calibri"/>
              </a:rPr>
              <a:t>screening </a:t>
            </a:r>
            <a:r>
              <a:rPr sz="2000" dirty="0">
                <a:latin typeface="Calibri"/>
                <a:cs typeface="Calibri"/>
              </a:rPr>
              <a:t>and  </a:t>
            </a:r>
            <a:r>
              <a:rPr sz="2000" spc="-15" dirty="0">
                <a:latin typeface="Calibri"/>
                <a:cs typeface="Calibri"/>
              </a:rPr>
              <a:t>subsequent</a:t>
            </a:r>
            <a:r>
              <a:rPr sz="2000" spc="85" dirty="0">
                <a:latin typeface="Calibri"/>
                <a:cs typeface="Calibri"/>
              </a:rPr>
              <a:t> </a:t>
            </a:r>
            <a:r>
              <a:rPr sz="2000" dirty="0">
                <a:latin typeface="Calibri"/>
                <a:cs typeface="Calibri"/>
              </a:rPr>
              <a:t>timing.</a:t>
            </a:r>
            <a:endParaRPr sz="2000">
              <a:latin typeface="Calibri"/>
              <a:cs typeface="Calibri"/>
            </a:endParaRPr>
          </a:p>
          <a:p>
            <a:pPr marL="297180" marR="5080" indent="-285115">
              <a:lnSpc>
                <a:spcPct val="100000"/>
              </a:lnSpc>
              <a:spcBef>
                <a:spcPts val="25"/>
              </a:spcBef>
              <a:buFont typeface="Arial"/>
              <a:buChar char="•"/>
              <a:tabLst>
                <a:tab pos="297180" algn="l"/>
                <a:tab pos="297815" algn="l"/>
              </a:tabLst>
            </a:pPr>
            <a:r>
              <a:rPr sz="2000" spc="5" dirty="0">
                <a:latin typeface="Calibri"/>
                <a:cs typeface="Calibri"/>
              </a:rPr>
              <a:t>Only </a:t>
            </a:r>
            <a:r>
              <a:rPr sz="2000" b="1" spc="-25" dirty="0">
                <a:latin typeface="Calibri"/>
                <a:cs typeface="Calibri"/>
              </a:rPr>
              <a:t>combination </a:t>
            </a:r>
            <a:r>
              <a:rPr sz="2000" b="1" spc="-20" dirty="0">
                <a:latin typeface="Calibri"/>
                <a:cs typeface="Calibri"/>
              </a:rPr>
              <a:t>of </a:t>
            </a:r>
            <a:r>
              <a:rPr sz="2000" b="1" spc="-70" dirty="0">
                <a:latin typeface="Calibri"/>
                <a:cs typeface="Calibri"/>
              </a:rPr>
              <a:t>ATM </a:t>
            </a:r>
            <a:r>
              <a:rPr sz="2000" b="1" dirty="0">
                <a:latin typeface="Calibri"/>
                <a:cs typeface="Calibri"/>
              </a:rPr>
              <a:t>+  4 </a:t>
            </a:r>
            <a:r>
              <a:rPr sz="2000" b="1" spc="-20" dirty="0">
                <a:latin typeface="Calibri"/>
                <a:cs typeface="Calibri"/>
              </a:rPr>
              <a:t>isotope ratio </a:t>
            </a:r>
            <a:r>
              <a:rPr sz="2000" b="1" spc="-10" dirty="0">
                <a:latin typeface="Calibri"/>
                <a:cs typeface="Calibri"/>
              </a:rPr>
              <a:t>screening  enables </a:t>
            </a:r>
            <a:r>
              <a:rPr sz="2000" b="1" dirty="0">
                <a:latin typeface="Calibri"/>
                <a:cs typeface="Calibri"/>
              </a:rPr>
              <a:t>a </a:t>
            </a:r>
            <a:r>
              <a:rPr sz="2000" b="1" spc="-15" dirty="0">
                <a:latin typeface="Calibri"/>
                <a:cs typeface="Calibri"/>
              </a:rPr>
              <a:t>more </a:t>
            </a:r>
            <a:r>
              <a:rPr sz="2000" b="1" spc="-10" dirty="0">
                <a:latin typeface="Calibri"/>
                <a:cs typeface="Calibri"/>
              </a:rPr>
              <a:t>save </a:t>
            </a:r>
            <a:r>
              <a:rPr sz="2000" b="1" spc="-20" dirty="0">
                <a:latin typeface="Calibri"/>
                <a:cs typeface="Calibri"/>
              </a:rPr>
              <a:t>claim  of </a:t>
            </a:r>
            <a:r>
              <a:rPr sz="2000" b="1" dirty="0">
                <a:latin typeface="Calibri"/>
                <a:cs typeface="Calibri"/>
              </a:rPr>
              <a:t>a </a:t>
            </a:r>
            <a:r>
              <a:rPr sz="2000" b="1" spc="-20" dirty="0">
                <a:latin typeface="Calibri"/>
                <a:cs typeface="Calibri"/>
              </a:rPr>
              <a:t>nuclear </a:t>
            </a:r>
            <a:r>
              <a:rPr sz="2000" b="1" spc="10" dirty="0">
                <a:latin typeface="Calibri"/>
                <a:cs typeface="Calibri"/>
              </a:rPr>
              <a:t>test </a:t>
            </a:r>
            <a:r>
              <a:rPr sz="2000" spc="15" dirty="0">
                <a:latin typeface="Calibri"/>
                <a:cs typeface="Calibri"/>
              </a:rPr>
              <a:t>(J </a:t>
            </a:r>
            <a:r>
              <a:rPr sz="2000" dirty="0">
                <a:latin typeface="Calibri"/>
                <a:cs typeface="Calibri"/>
              </a:rPr>
              <a:t>&gt;</a:t>
            </a:r>
            <a:r>
              <a:rPr sz="2000" spc="-40" dirty="0">
                <a:latin typeface="Calibri"/>
                <a:cs typeface="Calibri"/>
              </a:rPr>
              <a:t> </a:t>
            </a:r>
            <a:r>
              <a:rPr sz="2000" dirty="0">
                <a:latin typeface="Calibri"/>
                <a:cs typeface="Calibri"/>
              </a:rPr>
              <a:t>0.7)</a:t>
            </a:r>
            <a:endParaRPr sz="2000">
              <a:latin typeface="Calibri"/>
              <a:cs typeface="Calibri"/>
            </a:endParaRPr>
          </a:p>
        </p:txBody>
      </p:sp>
      <p:sp>
        <p:nvSpPr>
          <p:cNvPr id="5" name="object 5"/>
          <p:cNvSpPr/>
          <p:nvPr/>
        </p:nvSpPr>
        <p:spPr>
          <a:xfrm>
            <a:off x="2443479" y="2372360"/>
            <a:ext cx="1026160" cy="944880"/>
          </a:xfrm>
          <a:custGeom>
            <a:avLst/>
            <a:gdLst/>
            <a:ahLst/>
            <a:cxnLst/>
            <a:rect l="l" t="t" r="r" b="b"/>
            <a:pathLst>
              <a:path w="1026160" h="944879">
                <a:moveTo>
                  <a:pt x="0" y="472439"/>
                </a:moveTo>
                <a:lnTo>
                  <a:pt x="2349" y="426930"/>
                </a:lnTo>
                <a:lnTo>
                  <a:pt x="9252" y="382647"/>
                </a:lnTo>
                <a:lnTo>
                  <a:pt x="20495" y="339788"/>
                </a:lnTo>
                <a:lnTo>
                  <a:pt x="35863" y="298551"/>
                </a:lnTo>
                <a:lnTo>
                  <a:pt x="55140" y="259132"/>
                </a:lnTo>
                <a:lnTo>
                  <a:pt x="78111" y="221731"/>
                </a:lnTo>
                <a:lnTo>
                  <a:pt x="104561" y="186544"/>
                </a:lnTo>
                <a:lnTo>
                  <a:pt x="134274" y="153771"/>
                </a:lnTo>
                <a:lnTo>
                  <a:pt x="167037" y="123607"/>
                </a:lnTo>
                <a:lnTo>
                  <a:pt x="202633" y="96251"/>
                </a:lnTo>
                <a:lnTo>
                  <a:pt x="240848" y="71902"/>
                </a:lnTo>
                <a:lnTo>
                  <a:pt x="281466" y="50756"/>
                </a:lnTo>
                <a:lnTo>
                  <a:pt x="324273" y="33011"/>
                </a:lnTo>
                <a:lnTo>
                  <a:pt x="369053" y="18865"/>
                </a:lnTo>
                <a:lnTo>
                  <a:pt x="415590" y="8516"/>
                </a:lnTo>
                <a:lnTo>
                  <a:pt x="463671" y="2162"/>
                </a:lnTo>
                <a:lnTo>
                  <a:pt x="513080" y="0"/>
                </a:lnTo>
                <a:lnTo>
                  <a:pt x="562488" y="2162"/>
                </a:lnTo>
                <a:lnTo>
                  <a:pt x="610569" y="8516"/>
                </a:lnTo>
                <a:lnTo>
                  <a:pt x="657106" y="18865"/>
                </a:lnTo>
                <a:lnTo>
                  <a:pt x="701886" y="33011"/>
                </a:lnTo>
                <a:lnTo>
                  <a:pt x="744693" y="50756"/>
                </a:lnTo>
                <a:lnTo>
                  <a:pt x="785311" y="71902"/>
                </a:lnTo>
                <a:lnTo>
                  <a:pt x="823526" y="96251"/>
                </a:lnTo>
                <a:lnTo>
                  <a:pt x="859122" y="123607"/>
                </a:lnTo>
                <a:lnTo>
                  <a:pt x="891885" y="153771"/>
                </a:lnTo>
                <a:lnTo>
                  <a:pt x="921598" y="186544"/>
                </a:lnTo>
                <a:lnTo>
                  <a:pt x="948048" y="221731"/>
                </a:lnTo>
                <a:lnTo>
                  <a:pt x="971019" y="259132"/>
                </a:lnTo>
                <a:lnTo>
                  <a:pt x="990296" y="298551"/>
                </a:lnTo>
                <a:lnTo>
                  <a:pt x="1005664" y="339788"/>
                </a:lnTo>
                <a:lnTo>
                  <a:pt x="1016907" y="382647"/>
                </a:lnTo>
                <a:lnTo>
                  <a:pt x="1023810" y="426930"/>
                </a:lnTo>
                <a:lnTo>
                  <a:pt x="1026159" y="472439"/>
                </a:lnTo>
                <a:lnTo>
                  <a:pt x="1023810" y="517929"/>
                </a:lnTo>
                <a:lnTo>
                  <a:pt x="1016907" y="562197"/>
                </a:lnTo>
                <a:lnTo>
                  <a:pt x="1005664" y="605045"/>
                </a:lnTo>
                <a:lnTo>
                  <a:pt x="990296" y="646276"/>
                </a:lnTo>
                <a:lnTo>
                  <a:pt x="971019" y="685691"/>
                </a:lnTo>
                <a:lnTo>
                  <a:pt x="948048" y="723092"/>
                </a:lnTo>
                <a:lnTo>
                  <a:pt x="921598" y="758280"/>
                </a:lnTo>
                <a:lnTo>
                  <a:pt x="891885" y="791058"/>
                </a:lnTo>
                <a:lnTo>
                  <a:pt x="859122" y="821227"/>
                </a:lnTo>
                <a:lnTo>
                  <a:pt x="823526" y="848590"/>
                </a:lnTo>
                <a:lnTo>
                  <a:pt x="785311" y="872947"/>
                </a:lnTo>
                <a:lnTo>
                  <a:pt x="744693" y="894100"/>
                </a:lnTo>
                <a:lnTo>
                  <a:pt x="701886" y="911852"/>
                </a:lnTo>
                <a:lnTo>
                  <a:pt x="657106" y="926004"/>
                </a:lnTo>
                <a:lnTo>
                  <a:pt x="610569" y="936358"/>
                </a:lnTo>
                <a:lnTo>
                  <a:pt x="562488" y="942716"/>
                </a:lnTo>
                <a:lnTo>
                  <a:pt x="513080" y="944879"/>
                </a:lnTo>
                <a:lnTo>
                  <a:pt x="463671" y="942716"/>
                </a:lnTo>
                <a:lnTo>
                  <a:pt x="415590" y="936358"/>
                </a:lnTo>
                <a:lnTo>
                  <a:pt x="369053" y="926004"/>
                </a:lnTo>
                <a:lnTo>
                  <a:pt x="324273" y="911852"/>
                </a:lnTo>
                <a:lnTo>
                  <a:pt x="281466" y="894100"/>
                </a:lnTo>
                <a:lnTo>
                  <a:pt x="240848" y="872947"/>
                </a:lnTo>
                <a:lnTo>
                  <a:pt x="202633" y="848590"/>
                </a:lnTo>
                <a:lnTo>
                  <a:pt x="167037" y="821227"/>
                </a:lnTo>
                <a:lnTo>
                  <a:pt x="134274" y="791058"/>
                </a:lnTo>
                <a:lnTo>
                  <a:pt x="104561" y="758280"/>
                </a:lnTo>
                <a:lnTo>
                  <a:pt x="78111" y="723092"/>
                </a:lnTo>
                <a:lnTo>
                  <a:pt x="55140" y="685691"/>
                </a:lnTo>
                <a:lnTo>
                  <a:pt x="35863" y="646276"/>
                </a:lnTo>
                <a:lnTo>
                  <a:pt x="20495" y="605045"/>
                </a:lnTo>
                <a:lnTo>
                  <a:pt x="9252" y="562197"/>
                </a:lnTo>
                <a:lnTo>
                  <a:pt x="2349" y="517929"/>
                </a:lnTo>
                <a:lnTo>
                  <a:pt x="0" y="472439"/>
                </a:lnTo>
                <a:close/>
              </a:path>
            </a:pathLst>
          </a:custGeom>
          <a:ln w="30480">
            <a:solidFill>
              <a:srgbClr val="92D050"/>
            </a:solidFill>
          </a:ln>
        </p:spPr>
        <p:txBody>
          <a:bodyPr wrap="square" lIns="0" tIns="0" rIns="0" bIns="0" rtlCol="0"/>
          <a:lstStyle/>
          <a:p>
            <a:endParaRPr/>
          </a:p>
        </p:txBody>
      </p:sp>
      <p:sp>
        <p:nvSpPr>
          <p:cNvPr id="6" name="object 6"/>
          <p:cNvSpPr/>
          <p:nvPr/>
        </p:nvSpPr>
        <p:spPr>
          <a:xfrm>
            <a:off x="6029959" y="2402839"/>
            <a:ext cx="680720" cy="294640"/>
          </a:xfrm>
          <a:custGeom>
            <a:avLst/>
            <a:gdLst/>
            <a:ahLst/>
            <a:cxnLst/>
            <a:rect l="l" t="t" r="r" b="b"/>
            <a:pathLst>
              <a:path w="680720" h="294639">
                <a:moveTo>
                  <a:pt x="0" y="147320"/>
                </a:moveTo>
                <a:lnTo>
                  <a:pt x="21295" y="95897"/>
                </a:lnTo>
                <a:lnTo>
                  <a:pt x="80053" y="52385"/>
                </a:lnTo>
                <a:lnTo>
                  <a:pt x="121076" y="34633"/>
                </a:lnTo>
                <a:lnTo>
                  <a:pt x="168580" y="20103"/>
                </a:lnTo>
                <a:lnTo>
                  <a:pt x="221603" y="9211"/>
                </a:lnTo>
                <a:lnTo>
                  <a:pt x="279183" y="2372"/>
                </a:lnTo>
                <a:lnTo>
                  <a:pt x="340360" y="0"/>
                </a:lnTo>
                <a:lnTo>
                  <a:pt x="401536" y="2372"/>
                </a:lnTo>
                <a:lnTo>
                  <a:pt x="459116" y="9211"/>
                </a:lnTo>
                <a:lnTo>
                  <a:pt x="512139" y="20103"/>
                </a:lnTo>
                <a:lnTo>
                  <a:pt x="559643" y="34633"/>
                </a:lnTo>
                <a:lnTo>
                  <a:pt x="600666" y="52385"/>
                </a:lnTo>
                <a:lnTo>
                  <a:pt x="634247" y="72945"/>
                </a:lnTo>
                <a:lnTo>
                  <a:pt x="675235" y="120827"/>
                </a:lnTo>
                <a:lnTo>
                  <a:pt x="680719" y="147320"/>
                </a:lnTo>
                <a:lnTo>
                  <a:pt x="675235" y="173812"/>
                </a:lnTo>
                <a:lnTo>
                  <a:pt x="634247" y="221694"/>
                </a:lnTo>
                <a:lnTo>
                  <a:pt x="600666" y="242254"/>
                </a:lnTo>
                <a:lnTo>
                  <a:pt x="559643" y="260006"/>
                </a:lnTo>
                <a:lnTo>
                  <a:pt x="512139" y="274536"/>
                </a:lnTo>
                <a:lnTo>
                  <a:pt x="459116" y="285428"/>
                </a:lnTo>
                <a:lnTo>
                  <a:pt x="401536" y="292267"/>
                </a:lnTo>
                <a:lnTo>
                  <a:pt x="340360" y="294639"/>
                </a:lnTo>
                <a:lnTo>
                  <a:pt x="279183" y="292267"/>
                </a:lnTo>
                <a:lnTo>
                  <a:pt x="221603" y="285428"/>
                </a:lnTo>
                <a:lnTo>
                  <a:pt x="168580" y="274536"/>
                </a:lnTo>
                <a:lnTo>
                  <a:pt x="121076" y="260006"/>
                </a:lnTo>
                <a:lnTo>
                  <a:pt x="80053" y="242254"/>
                </a:lnTo>
                <a:lnTo>
                  <a:pt x="46472" y="221694"/>
                </a:lnTo>
                <a:lnTo>
                  <a:pt x="5484" y="173812"/>
                </a:lnTo>
                <a:lnTo>
                  <a:pt x="0" y="147320"/>
                </a:lnTo>
                <a:close/>
              </a:path>
            </a:pathLst>
          </a:custGeom>
          <a:ln w="30480">
            <a:solidFill>
              <a:srgbClr val="92D050"/>
            </a:solidFill>
          </a:ln>
        </p:spPr>
        <p:txBody>
          <a:bodyPr wrap="square" lIns="0" tIns="0" rIns="0" bIns="0" rtlCol="0"/>
          <a:lstStyle/>
          <a:p>
            <a:endParaRPr/>
          </a:p>
        </p:txBody>
      </p:sp>
      <p:sp>
        <p:nvSpPr>
          <p:cNvPr id="7" name="object 7"/>
          <p:cNvSpPr/>
          <p:nvPr/>
        </p:nvSpPr>
        <p:spPr>
          <a:xfrm>
            <a:off x="2402839" y="5704840"/>
            <a:ext cx="1066800" cy="955040"/>
          </a:xfrm>
          <a:custGeom>
            <a:avLst/>
            <a:gdLst/>
            <a:ahLst/>
            <a:cxnLst/>
            <a:rect l="l" t="t" r="r" b="b"/>
            <a:pathLst>
              <a:path w="1066800" h="955040">
                <a:moveTo>
                  <a:pt x="0" y="477520"/>
                </a:moveTo>
                <a:lnTo>
                  <a:pt x="2441" y="431531"/>
                </a:lnTo>
                <a:lnTo>
                  <a:pt x="9616" y="386779"/>
                </a:lnTo>
                <a:lnTo>
                  <a:pt x="21301" y="343465"/>
                </a:lnTo>
                <a:lnTo>
                  <a:pt x="37273" y="301787"/>
                </a:lnTo>
                <a:lnTo>
                  <a:pt x="57308" y="261946"/>
                </a:lnTo>
                <a:lnTo>
                  <a:pt x="81184" y="224143"/>
                </a:lnTo>
                <a:lnTo>
                  <a:pt x="108677" y="188577"/>
                </a:lnTo>
                <a:lnTo>
                  <a:pt x="139564" y="155449"/>
                </a:lnTo>
                <a:lnTo>
                  <a:pt x="173620" y="124958"/>
                </a:lnTo>
                <a:lnTo>
                  <a:pt x="210624" y="97305"/>
                </a:lnTo>
                <a:lnTo>
                  <a:pt x="250351" y="72690"/>
                </a:lnTo>
                <a:lnTo>
                  <a:pt x="292578" y="51313"/>
                </a:lnTo>
                <a:lnTo>
                  <a:pt x="337082" y="33374"/>
                </a:lnTo>
                <a:lnTo>
                  <a:pt x="383639" y="19073"/>
                </a:lnTo>
                <a:lnTo>
                  <a:pt x="432027" y="8610"/>
                </a:lnTo>
                <a:lnTo>
                  <a:pt x="482021" y="2185"/>
                </a:lnTo>
                <a:lnTo>
                  <a:pt x="533400" y="0"/>
                </a:lnTo>
                <a:lnTo>
                  <a:pt x="584778" y="2185"/>
                </a:lnTo>
                <a:lnTo>
                  <a:pt x="634772" y="8610"/>
                </a:lnTo>
                <a:lnTo>
                  <a:pt x="683160" y="19073"/>
                </a:lnTo>
                <a:lnTo>
                  <a:pt x="729717" y="33374"/>
                </a:lnTo>
                <a:lnTo>
                  <a:pt x="774221" y="51313"/>
                </a:lnTo>
                <a:lnTo>
                  <a:pt x="816448" y="72690"/>
                </a:lnTo>
                <a:lnTo>
                  <a:pt x="856175" y="97305"/>
                </a:lnTo>
                <a:lnTo>
                  <a:pt x="893179" y="124958"/>
                </a:lnTo>
                <a:lnTo>
                  <a:pt x="927235" y="155449"/>
                </a:lnTo>
                <a:lnTo>
                  <a:pt x="958122" y="188577"/>
                </a:lnTo>
                <a:lnTo>
                  <a:pt x="985615" y="224143"/>
                </a:lnTo>
                <a:lnTo>
                  <a:pt x="1009491" y="261946"/>
                </a:lnTo>
                <a:lnTo>
                  <a:pt x="1029526" y="301787"/>
                </a:lnTo>
                <a:lnTo>
                  <a:pt x="1045498" y="343465"/>
                </a:lnTo>
                <a:lnTo>
                  <a:pt x="1057183" y="386779"/>
                </a:lnTo>
                <a:lnTo>
                  <a:pt x="1064358" y="431531"/>
                </a:lnTo>
                <a:lnTo>
                  <a:pt x="1066800" y="477520"/>
                </a:lnTo>
                <a:lnTo>
                  <a:pt x="1064358" y="523508"/>
                </a:lnTo>
                <a:lnTo>
                  <a:pt x="1057183" y="568260"/>
                </a:lnTo>
                <a:lnTo>
                  <a:pt x="1045498" y="611574"/>
                </a:lnTo>
                <a:lnTo>
                  <a:pt x="1029526" y="653252"/>
                </a:lnTo>
                <a:lnTo>
                  <a:pt x="1009491" y="693093"/>
                </a:lnTo>
                <a:lnTo>
                  <a:pt x="985615" y="730896"/>
                </a:lnTo>
                <a:lnTo>
                  <a:pt x="958122" y="766462"/>
                </a:lnTo>
                <a:lnTo>
                  <a:pt x="927235" y="799590"/>
                </a:lnTo>
                <a:lnTo>
                  <a:pt x="893179" y="830081"/>
                </a:lnTo>
                <a:lnTo>
                  <a:pt x="856175" y="857734"/>
                </a:lnTo>
                <a:lnTo>
                  <a:pt x="816448" y="882349"/>
                </a:lnTo>
                <a:lnTo>
                  <a:pt x="774221" y="903726"/>
                </a:lnTo>
                <a:lnTo>
                  <a:pt x="729717" y="921665"/>
                </a:lnTo>
                <a:lnTo>
                  <a:pt x="683160" y="935966"/>
                </a:lnTo>
                <a:lnTo>
                  <a:pt x="634772" y="946429"/>
                </a:lnTo>
                <a:lnTo>
                  <a:pt x="584778" y="952854"/>
                </a:lnTo>
                <a:lnTo>
                  <a:pt x="533400" y="955040"/>
                </a:lnTo>
                <a:lnTo>
                  <a:pt x="482021" y="952854"/>
                </a:lnTo>
                <a:lnTo>
                  <a:pt x="432027" y="946429"/>
                </a:lnTo>
                <a:lnTo>
                  <a:pt x="383639" y="935966"/>
                </a:lnTo>
                <a:lnTo>
                  <a:pt x="337082" y="921665"/>
                </a:lnTo>
                <a:lnTo>
                  <a:pt x="292578" y="903726"/>
                </a:lnTo>
                <a:lnTo>
                  <a:pt x="250351" y="882349"/>
                </a:lnTo>
                <a:lnTo>
                  <a:pt x="210624" y="857734"/>
                </a:lnTo>
                <a:lnTo>
                  <a:pt x="173620" y="830081"/>
                </a:lnTo>
                <a:lnTo>
                  <a:pt x="139564" y="799590"/>
                </a:lnTo>
                <a:lnTo>
                  <a:pt x="108677" y="766462"/>
                </a:lnTo>
                <a:lnTo>
                  <a:pt x="81184" y="730896"/>
                </a:lnTo>
                <a:lnTo>
                  <a:pt x="57308" y="693093"/>
                </a:lnTo>
                <a:lnTo>
                  <a:pt x="37273" y="653252"/>
                </a:lnTo>
                <a:lnTo>
                  <a:pt x="21301" y="611574"/>
                </a:lnTo>
                <a:lnTo>
                  <a:pt x="9616" y="568260"/>
                </a:lnTo>
                <a:lnTo>
                  <a:pt x="2441" y="523508"/>
                </a:lnTo>
                <a:lnTo>
                  <a:pt x="0" y="477520"/>
                </a:lnTo>
                <a:close/>
              </a:path>
            </a:pathLst>
          </a:custGeom>
          <a:ln w="30480">
            <a:solidFill>
              <a:srgbClr val="92D050"/>
            </a:solidFill>
          </a:ln>
        </p:spPr>
        <p:txBody>
          <a:bodyPr wrap="square" lIns="0" tIns="0" rIns="0" bIns="0" rtlCol="0"/>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739" y="430466"/>
            <a:ext cx="9051290" cy="513715"/>
          </a:xfrm>
          <a:prstGeom prst="rect">
            <a:avLst/>
          </a:prstGeom>
        </p:spPr>
        <p:txBody>
          <a:bodyPr vert="horz" wrap="square" lIns="0" tIns="12700" rIns="0" bIns="0" rtlCol="0">
            <a:spAutoFit/>
          </a:bodyPr>
          <a:lstStyle/>
          <a:p>
            <a:pPr marL="12700">
              <a:lnSpc>
                <a:spcPct val="100000"/>
              </a:lnSpc>
              <a:spcBef>
                <a:spcPts val="100"/>
              </a:spcBef>
            </a:pPr>
            <a:r>
              <a:rPr spc="-25" dirty="0"/>
              <a:t>4d. </a:t>
            </a:r>
            <a:r>
              <a:rPr spc="15" dirty="0"/>
              <a:t>Location </a:t>
            </a:r>
            <a:r>
              <a:rPr spc="-10" dirty="0"/>
              <a:t>and magnitude </a:t>
            </a:r>
            <a:r>
              <a:rPr spc="-5" dirty="0"/>
              <a:t>power </a:t>
            </a:r>
            <a:r>
              <a:rPr spc="-10" dirty="0"/>
              <a:t>counting</a:t>
            </a:r>
            <a:r>
              <a:rPr spc="-40" dirty="0"/>
              <a:t> </a:t>
            </a:r>
            <a:r>
              <a:rPr spc="5" dirty="0"/>
              <a:t>statistics</a:t>
            </a:r>
          </a:p>
        </p:txBody>
      </p:sp>
      <p:sp>
        <p:nvSpPr>
          <p:cNvPr id="3" name="object 3"/>
          <p:cNvSpPr/>
          <p:nvPr/>
        </p:nvSpPr>
        <p:spPr>
          <a:xfrm>
            <a:off x="2062479" y="2286000"/>
            <a:ext cx="7874000" cy="25400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739" y="460755"/>
            <a:ext cx="5494655" cy="514350"/>
          </a:xfrm>
          <a:prstGeom prst="rect">
            <a:avLst/>
          </a:prstGeom>
        </p:spPr>
        <p:txBody>
          <a:bodyPr vert="horz" wrap="square" lIns="0" tIns="13335" rIns="0" bIns="0" rtlCol="0">
            <a:spAutoFit/>
          </a:bodyPr>
          <a:lstStyle/>
          <a:p>
            <a:pPr marL="12700">
              <a:lnSpc>
                <a:spcPct val="100000"/>
              </a:lnSpc>
              <a:spcBef>
                <a:spcPts val="105"/>
              </a:spcBef>
            </a:pPr>
            <a:r>
              <a:rPr spc="-15" dirty="0"/>
              <a:t>5. </a:t>
            </a:r>
            <a:r>
              <a:rPr spc="-10" dirty="0"/>
              <a:t>The problem </a:t>
            </a:r>
            <a:r>
              <a:rPr spc="15" dirty="0"/>
              <a:t>of </a:t>
            </a:r>
            <a:r>
              <a:rPr spc="-5" dirty="0"/>
              <a:t>false</a:t>
            </a:r>
            <a:r>
              <a:rPr spc="-65" dirty="0"/>
              <a:t> </a:t>
            </a:r>
            <a:r>
              <a:rPr dirty="0"/>
              <a:t>positives</a:t>
            </a:r>
          </a:p>
        </p:txBody>
      </p:sp>
      <p:sp>
        <p:nvSpPr>
          <p:cNvPr id="3" name="object 3"/>
          <p:cNvSpPr txBox="1"/>
          <p:nvPr/>
        </p:nvSpPr>
        <p:spPr>
          <a:xfrm>
            <a:off x="7934070" y="2500566"/>
            <a:ext cx="2815590" cy="3383915"/>
          </a:xfrm>
          <a:prstGeom prst="rect">
            <a:avLst/>
          </a:prstGeom>
        </p:spPr>
        <p:txBody>
          <a:bodyPr vert="horz" wrap="square" lIns="0" tIns="12700" rIns="0" bIns="0" rtlCol="0">
            <a:spAutoFit/>
          </a:bodyPr>
          <a:lstStyle/>
          <a:p>
            <a:pPr marL="12700" marR="5080">
              <a:lnSpc>
                <a:spcPct val="100000"/>
              </a:lnSpc>
              <a:spcBef>
                <a:spcPts val="100"/>
              </a:spcBef>
            </a:pPr>
            <a:r>
              <a:rPr sz="2000" spc="-55" dirty="0">
                <a:latin typeface="Calibri"/>
                <a:cs typeface="Calibri"/>
              </a:rPr>
              <a:t>We </a:t>
            </a:r>
            <a:r>
              <a:rPr sz="2000" b="1" spc="-30" dirty="0">
                <a:latin typeface="Calibri"/>
                <a:cs typeface="Calibri"/>
              </a:rPr>
              <a:t>could </a:t>
            </a:r>
            <a:r>
              <a:rPr sz="2000" b="1" dirty="0">
                <a:latin typeface="Calibri"/>
                <a:cs typeface="Calibri"/>
              </a:rPr>
              <a:t>detect </a:t>
            </a:r>
            <a:r>
              <a:rPr sz="2000" b="1" spc="-20" dirty="0">
                <a:latin typeface="Calibri"/>
                <a:cs typeface="Calibri"/>
              </a:rPr>
              <a:t>half </a:t>
            </a:r>
            <a:r>
              <a:rPr sz="2000" b="1" spc="-35" dirty="0">
                <a:latin typeface="Calibri"/>
                <a:cs typeface="Calibri"/>
              </a:rPr>
              <a:t>of  </a:t>
            </a:r>
            <a:r>
              <a:rPr sz="2000" b="1" spc="-10" dirty="0">
                <a:latin typeface="Calibri"/>
                <a:cs typeface="Calibri"/>
              </a:rPr>
              <a:t>the </a:t>
            </a:r>
            <a:r>
              <a:rPr sz="2000" b="1" spc="10" dirty="0">
                <a:latin typeface="Calibri"/>
                <a:cs typeface="Calibri"/>
              </a:rPr>
              <a:t>tests </a:t>
            </a:r>
            <a:r>
              <a:rPr sz="2000" b="1" spc="-10" dirty="0">
                <a:latin typeface="Calibri"/>
                <a:cs typeface="Calibri"/>
              </a:rPr>
              <a:t>based </a:t>
            </a:r>
            <a:r>
              <a:rPr sz="2000" b="1" spc="-20" dirty="0">
                <a:latin typeface="Calibri"/>
                <a:cs typeface="Calibri"/>
              </a:rPr>
              <a:t>on</a:t>
            </a:r>
            <a:r>
              <a:rPr sz="2000" b="1" spc="-90" dirty="0">
                <a:latin typeface="Calibri"/>
                <a:cs typeface="Calibri"/>
              </a:rPr>
              <a:t> </a:t>
            </a:r>
            <a:r>
              <a:rPr sz="2000" b="1" spc="5" dirty="0">
                <a:latin typeface="Calibri"/>
                <a:cs typeface="Calibri"/>
              </a:rPr>
              <a:t>Xe-133,  </a:t>
            </a:r>
            <a:r>
              <a:rPr sz="2000" b="1" spc="10" dirty="0">
                <a:latin typeface="Calibri"/>
                <a:cs typeface="Calibri"/>
              </a:rPr>
              <a:t>23 </a:t>
            </a:r>
            <a:r>
              <a:rPr sz="2000" b="1" spc="5" dirty="0">
                <a:latin typeface="Calibri"/>
                <a:cs typeface="Calibri"/>
              </a:rPr>
              <a:t>IMS </a:t>
            </a:r>
            <a:r>
              <a:rPr sz="2000" b="1" spc="-10" dirty="0">
                <a:latin typeface="Calibri"/>
                <a:cs typeface="Calibri"/>
              </a:rPr>
              <a:t>stations </a:t>
            </a:r>
            <a:r>
              <a:rPr sz="2000" b="1" spc="-25" dirty="0">
                <a:latin typeface="Calibri"/>
                <a:cs typeface="Calibri"/>
              </a:rPr>
              <a:t>and  </a:t>
            </a:r>
            <a:r>
              <a:rPr sz="2000" b="1" spc="-40" dirty="0">
                <a:latin typeface="Calibri"/>
                <a:cs typeface="Calibri"/>
              </a:rPr>
              <a:t>radioxenon </a:t>
            </a:r>
            <a:r>
              <a:rPr sz="2000" b="1" dirty="0">
                <a:latin typeface="Calibri"/>
                <a:cs typeface="Calibri"/>
              </a:rPr>
              <a:t>systems </a:t>
            </a:r>
            <a:r>
              <a:rPr sz="2000" b="1" spc="-15" dirty="0">
                <a:latin typeface="Calibri"/>
                <a:cs typeface="Calibri"/>
              </a:rPr>
              <a:t>as </a:t>
            </a:r>
            <a:r>
              <a:rPr sz="2000" b="1" spc="-40" dirty="0">
                <a:latin typeface="Calibri"/>
                <a:cs typeface="Calibri"/>
              </a:rPr>
              <a:t>of  </a:t>
            </a:r>
            <a:r>
              <a:rPr sz="2000" b="1" spc="20" dirty="0">
                <a:latin typeface="Calibri"/>
                <a:cs typeface="Calibri"/>
              </a:rPr>
              <a:t>2014</a:t>
            </a:r>
            <a:r>
              <a:rPr sz="2000" spc="20" dirty="0">
                <a:latin typeface="Calibri"/>
                <a:cs typeface="Calibri"/>
              </a:rPr>
              <a:t>. </a:t>
            </a:r>
            <a:r>
              <a:rPr sz="2000" dirty="0">
                <a:latin typeface="Calibri"/>
                <a:cs typeface="Calibri"/>
              </a:rPr>
              <a:t>But </a:t>
            </a:r>
            <a:r>
              <a:rPr sz="2000" b="1" spc="-25" dirty="0">
                <a:latin typeface="Calibri"/>
                <a:cs typeface="Calibri"/>
              </a:rPr>
              <a:t>accompanied </a:t>
            </a:r>
            <a:r>
              <a:rPr sz="2000" b="1" spc="-35" dirty="0">
                <a:latin typeface="Calibri"/>
                <a:cs typeface="Calibri"/>
              </a:rPr>
              <a:t>by  </a:t>
            </a:r>
            <a:r>
              <a:rPr sz="2000" b="1" dirty="0">
                <a:latin typeface="Calibri"/>
                <a:cs typeface="Calibri"/>
              </a:rPr>
              <a:t>a </a:t>
            </a:r>
            <a:r>
              <a:rPr sz="2000" b="1" spc="5" dirty="0">
                <a:latin typeface="Calibri"/>
                <a:cs typeface="Calibri"/>
              </a:rPr>
              <a:t>very </a:t>
            </a:r>
            <a:r>
              <a:rPr sz="2000" b="1" spc="-15" dirty="0">
                <a:latin typeface="Calibri"/>
                <a:cs typeface="Calibri"/>
              </a:rPr>
              <a:t>high average </a:t>
            </a:r>
            <a:r>
              <a:rPr sz="2000" b="1" spc="-10" dirty="0">
                <a:latin typeface="Calibri"/>
                <a:cs typeface="Calibri"/>
              </a:rPr>
              <a:t>false  positive </a:t>
            </a:r>
            <a:r>
              <a:rPr sz="2000" b="1" spc="-25" dirty="0">
                <a:latin typeface="Calibri"/>
                <a:cs typeface="Calibri"/>
              </a:rPr>
              <a:t>rate </a:t>
            </a:r>
            <a:r>
              <a:rPr sz="2000" spc="-15" dirty="0">
                <a:latin typeface="Calibri"/>
                <a:cs typeface="Calibri"/>
              </a:rPr>
              <a:t>per</a:t>
            </a:r>
            <a:r>
              <a:rPr sz="2000" spc="114" dirty="0">
                <a:latin typeface="Calibri"/>
                <a:cs typeface="Calibri"/>
              </a:rPr>
              <a:t> </a:t>
            </a:r>
            <a:r>
              <a:rPr sz="2000" spc="-20" dirty="0">
                <a:latin typeface="Calibri"/>
                <a:cs typeface="Calibri"/>
              </a:rPr>
              <a:t>test!</a:t>
            </a:r>
            <a:endParaRPr sz="2000">
              <a:latin typeface="Calibri"/>
              <a:cs typeface="Calibri"/>
            </a:endParaRPr>
          </a:p>
          <a:p>
            <a:pPr>
              <a:lnSpc>
                <a:spcPct val="100000"/>
              </a:lnSpc>
              <a:spcBef>
                <a:spcPts val="50"/>
              </a:spcBef>
            </a:pPr>
            <a:endParaRPr sz="1950">
              <a:latin typeface="Calibri"/>
              <a:cs typeface="Calibri"/>
            </a:endParaRPr>
          </a:p>
          <a:p>
            <a:pPr marL="12700" marR="52069">
              <a:lnSpc>
                <a:spcPct val="100000"/>
              </a:lnSpc>
            </a:pPr>
            <a:r>
              <a:rPr sz="2000" dirty="0">
                <a:latin typeface="Calibri"/>
                <a:cs typeface="Calibri"/>
              </a:rPr>
              <a:t>J </a:t>
            </a:r>
            <a:r>
              <a:rPr sz="2000" spc="-15" dirty="0">
                <a:latin typeface="Calibri"/>
                <a:cs typeface="Calibri"/>
              </a:rPr>
              <a:t>above </a:t>
            </a:r>
            <a:r>
              <a:rPr sz="2000" spc="-5" dirty="0">
                <a:latin typeface="Calibri"/>
                <a:cs typeface="Calibri"/>
              </a:rPr>
              <a:t>0.7 </a:t>
            </a:r>
            <a:r>
              <a:rPr sz="2000" spc="5" dirty="0">
                <a:latin typeface="Calibri"/>
                <a:cs typeface="Calibri"/>
              </a:rPr>
              <a:t>is </a:t>
            </a:r>
            <a:r>
              <a:rPr sz="2000" spc="-5" dirty="0">
                <a:latin typeface="Calibri"/>
                <a:cs typeface="Calibri"/>
              </a:rPr>
              <a:t>only</a:t>
            </a:r>
            <a:r>
              <a:rPr sz="2000" spc="-75" dirty="0">
                <a:latin typeface="Calibri"/>
                <a:cs typeface="Calibri"/>
              </a:rPr>
              <a:t> </a:t>
            </a:r>
            <a:r>
              <a:rPr sz="2000" spc="-10" dirty="0">
                <a:latin typeface="Calibri"/>
                <a:cs typeface="Calibri"/>
              </a:rPr>
              <a:t>reached  </a:t>
            </a:r>
            <a:r>
              <a:rPr sz="2000" spc="-25" dirty="0">
                <a:latin typeface="Calibri"/>
                <a:cs typeface="Calibri"/>
              </a:rPr>
              <a:t>for </a:t>
            </a:r>
            <a:r>
              <a:rPr sz="2000" spc="-15" dirty="0">
                <a:latin typeface="Calibri"/>
                <a:cs typeface="Calibri"/>
              </a:rPr>
              <a:t>one </a:t>
            </a:r>
            <a:r>
              <a:rPr sz="2000" spc="-20" dirty="0">
                <a:latin typeface="Calibri"/>
                <a:cs typeface="Calibri"/>
              </a:rPr>
              <a:t>test, </a:t>
            </a:r>
            <a:r>
              <a:rPr sz="2000" spc="-25" dirty="0">
                <a:latin typeface="Calibri"/>
                <a:cs typeface="Calibri"/>
              </a:rPr>
              <a:t>for </a:t>
            </a:r>
            <a:r>
              <a:rPr sz="2000" spc="10" dirty="0">
                <a:latin typeface="Calibri"/>
                <a:cs typeface="Calibri"/>
              </a:rPr>
              <a:t>Xe-133  </a:t>
            </a:r>
            <a:r>
              <a:rPr sz="2000" spc="-5" dirty="0">
                <a:latin typeface="Calibri"/>
                <a:cs typeface="Calibri"/>
              </a:rPr>
              <a:t>and </a:t>
            </a:r>
            <a:r>
              <a:rPr sz="2000" spc="-10" dirty="0">
                <a:latin typeface="Calibri"/>
                <a:cs typeface="Calibri"/>
              </a:rPr>
              <a:t>two</a:t>
            </a:r>
            <a:r>
              <a:rPr sz="2000" spc="5" dirty="0">
                <a:latin typeface="Calibri"/>
                <a:cs typeface="Calibri"/>
              </a:rPr>
              <a:t> </a:t>
            </a:r>
            <a:r>
              <a:rPr sz="2000" dirty="0">
                <a:latin typeface="Calibri"/>
                <a:cs typeface="Calibri"/>
              </a:rPr>
              <a:t>participants!</a:t>
            </a:r>
            <a:endParaRPr sz="2000">
              <a:latin typeface="Calibri"/>
              <a:cs typeface="Calibri"/>
            </a:endParaRPr>
          </a:p>
        </p:txBody>
      </p:sp>
      <p:sp>
        <p:nvSpPr>
          <p:cNvPr id="4" name="object 4"/>
          <p:cNvSpPr/>
          <p:nvPr/>
        </p:nvSpPr>
        <p:spPr>
          <a:xfrm>
            <a:off x="538480" y="1605280"/>
            <a:ext cx="6725920" cy="47244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739" y="460755"/>
            <a:ext cx="4434205" cy="514350"/>
          </a:xfrm>
          <a:prstGeom prst="rect">
            <a:avLst/>
          </a:prstGeom>
        </p:spPr>
        <p:txBody>
          <a:bodyPr vert="horz" wrap="square" lIns="0" tIns="13335" rIns="0" bIns="0" rtlCol="0">
            <a:spAutoFit/>
          </a:bodyPr>
          <a:lstStyle/>
          <a:p>
            <a:pPr marL="12700">
              <a:lnSpc>
                <a:spcPct val="100000"/>
              </a:lnSpc>
              <a:spcBef>
                <a:spcPts val="105"/>
              </a:spcBef>
            </a:pPr>
            <a:r>
              <a:rPr spc="-15" dirty="0"/>
              <a:t>6. </a:t>
            </a:r>
            <a:r>
              <a:rPr spc="-5" dirty="0"/>
              <a:t>Preliminary</a:t>
            </a:r>
            <a:r>
              <a:rPr spc="25" dirty="0"/>
              <a:t> </a:t>
            </a:r>
            <a:r>
              <a:rPr spc="-5" dirty="0"/>
              <a:t>conclusions</a:t>
            </a:r>
          </a:p>
        </p:txBody>
      </p:sp>
      <p:sp>
        <p:nvSpPr>
          <p:cNvPr id="3" name="object 3"/>
          <p:cNvSpPr txBox="1"/>
          <p:nvPr/>
        </p:nvSpPr>
        <p:spPr>
          <a:xfrm>
            <a:off x="78739" y="1078690"/>
            <a:ext cx="11837670" cy="5367020"/>
          </a:xfrm>
          <a:prstGeom prst="rect">
            <a:avLst/>
          </a:prstGeom>
        </p:spPr>
        <p:txBody>
          <a:bodyPr vert="horz" wrap="square" lIns="0" tIns="95885" rIns="0" bIns="0" rtlCol="0">
            <a:spAutoFit/>
          </a:bodyPr>
          <a:lstStyle/>
          <a:p>
            <a:pPr marL="297180" indent="-285115">
              <a:lnSpc>
                <a:spcPct val="100000"/>
              </a:lnSpc>
              <a:spcBef>
                <a:spcPts val="755"/>
              </a:spcBef>
              <a:buFont typeface="Arial"/>
              <a:buChar char="•"/>
              <a:tabLst>
                <a:tab pos="297180" algn="l"/>
                <a:tab pos="297815" algn="l"/>
              </a:tabLst>
            </a:pPr>
            <a:r>
              <a:rPr sz="2450" b="1" spc="5" dirty="0">
                <a:solidFill>
                  <a:srgbClr val="3B3B3B"/>
                </a:solidFill>
                <a:latin typeface="Calibri"/>
                <a:cs typeface="Calibri"/>
              </a:rPr>
              <a:t>Overall </a:t>
            </a:r>
            <a:r>
              <a:rPr sz="2450" b="1" spc="30" dirty="0">
                <a:solidFill>
                  <a:srgbClr val="3B3B3B"/>
                </a:solidFill>
                <a:latin typeface="Calibri"/>
                <a:cs typeface="Calibri"/>
              </a:rPr>
              <a:t>detection power </a:t>
            </a:r>
            <a:r>
              <a:rPr sz="2450" b="1" spc="15" dirty="0">
                <a:solidFill>
                  <a:srgbClr val="3B3B3B"/>
                </a:solidFill>
                <a:latin typeface="Calibri"/>
                <a:cs typeface="Calibri"/>
              </a:rPr>
              <a:t>based </a:t>
            </a:r>
            <a:r>
              <a:rPr sz="2450" b="1" spc="25" dirty="0">
                <a:solidFill>
                  <a:srgbClr val="3B3B3B"/>
                </a:solidFill>
                <a:latin typeface="Calibri"/>
                <a:cs typeface="Calibri"/>
              </a:rPr>
              <a:t>on </a:t>
            </a:r>
            <a:r>
              <a:rPr sz="2450" b="1" spc="15" dirty="0">
                <a:solidFill>
                  <a:srgbClr val="3B3B3B"/>
                </a:solidFill>
                <a:latin typeface="Calibri"/>
                <a:cs typeface="Calibri"/>
              </a:rPr>
              <a:t>different </a:t>
            </a:r>
            <a:r>
              <a:rPr sz="2450" b="1" spc="-40" dirty="0">
                <a:solidFill>
                  <a:srgbClr val="3B3B3B"/>
                </a:solidFill>
                <a:latin typeface="Calibri"/>
                <a:cs typeface="Calibri"/>
              </a:rPr>
              <a:t>ATM </a:t>
            </a:r>
            <a:r>
              <a:rPr sz="2450" b="1" spc="20" dirty="0">
                <a:solidFill>
                  <a:srgbClr val="3B3B3B"/>
                </a:solidFill>
                <a:latin typeface="Calibri"/>
                <a:cs typeface="Calibri"/>
              </a:rPr>
              <a:t>runs </a:t>
            </a:r>
            <a:r>
              <a:rPr sz="2450" b="1" spc="25" dirty="0">
                <a:solidFill>
                  <a:srgbClr val="3B3B3B"/>
                </a:solidFill>
                <a:latin typeface="Calibri"/>
                <a:cs typeface="Calibri"/>
              </a:rPr>
              <a:t>is</a:t>
            </a:r>
            <a:r>
              <a:rPr sz="2450" b="1" spc="-320" dirty="0">
                <a:solidFill>
                  <a:srgbClr val="3B3B3B"/>
                </a:solidFill>
                <a:latin typeface="Calibri"/>
                <a:cs typeface="Calibri"/>
              </a:rPr>
              <a:t> </a:t>
            </a:r>
            <a:r>
              <a:rPr sz="2450" b="1" spc="-20" dirty="0">
                <a:solidFill>
                  <a:srgbClr val="3B3B3B"/>
                </a:solidFill>
                <a:latin typeface="Calibri"/>
                <a:cs typeface="Calibri"/>
              </a:rPr>
              <a:t>similar.</a:t>
            </a:r>
            <a:endParaRPr sz="2450">
              <a:latin typeface="Calibri"/>
              <a:cs typeface="Calibri"/>
            </a:endParaRPr>
          </a:p>
          <a:p>
            <a:pPr marL="297180" marR="27940" indent="-285115">
              <a:lnSpc>
                <a:spcPct val="102200"/>
              </a:lnSpc>
              <a:spcBef>
                <a:spcPts val="595"/>
              </a:spcBef>
              <a:buFont typeface="Arial"/>
              <a:buChar char="•"/>
              <a:tabLst>
                <a:tab pos="297180" algn="l"/>
                <a:tab pos="297815" algn="l"/>
              </a:tabLst>
            </a:pPr>
            <a:r>
              <a:rPr sz="2450" b="1" spc="30" dirty="0">
                <a:solidFill>
                  <a:srgbClr val="3B3B3B"/>
                </a:solidFill>
                <a:latin typeface="Calibri"/>
                <a:cs typeface="Calibri"/>
              </a:rPr>
              <a:t>Detection </a:t>
            </a:r>
            <a:r>
              <a:rPr sz="2450" b="1" spc="25" dirty="0">
                <a:solidFill>
                  <a:srgbClr val="3B3B3B"/>
                </a:solidFill>
                <a:latin typeface="Calibri"/>
                <a:cs typeface="Calibri"/>
              </a:rPr>
              <a:t>power </a:t>
            </a:r>
            <a:r>
              <a:rPr sz="2450" b="1" spc="30" dirty="0">
                <a:solidFill>
                  <a:srgbClr val="3B3B3B"/>
                </a:solidFill>
                <a:latin typeface="Calibri"/>
                <a:cs typeface="Calibri"/>
              </a:rPr>
              <a:t>per </a:t>
            </a:r>
            <a:r>
              <a:rPr sz="2450" b="1" spc="20" dirty="0">
                <a:solidFill>
                  <a:srgbClr val="3B3B3B"/>
                </a:solidFill>
                <a:latin typeface="Calibri"/>
                <a:cs typeface="Calibri"/>
              </a:rPr>
              <a:t>isotope </a:t>
            </a:r>
            <a:r>
              <a:rPr sz="2450" dirty="0">
                <a:solidFill>
                  <a:srgbClr val="3B3B3B"/>
                </a:solidFill>
                <a:latin typeface="Calibri"/>
                <a:cs typeface="Calibri"/>
              </a:rPr>
              <a:t>based on </a:t>
            </a:r>
            <a:r>
              <a:rPr sz="2450" spc="-35" dirty="0">
                <a:solidFill>
                  <a:srgbClr val="3B3B3B"/>
                </a:solidFill>
                <a:latin typeface="Calibri"/>
                <a:cs typeface="Calibri"/>
              </a:rPr>
              <a:t>ATM </a:t>
            </a:r>
            <a:r>
              <a:rPr sz="2450" b="1" spc="35" dirty="0">
                <a:solidFill>
                  <a:srgbClr val="3B3B3B"/>
                </a:solidFill>
                <a:latin typeface="Calibri"/>
                <a:cs typeface="Calibri"/>
              </a:rPr>
              <a:t>depends </a:t>
            </a:r>
            <a:r>
              <a:rPr sz="2450" b="1" spc="25" dirty="0">
                <a:solidFill>
                  <a:srgbClr val="3B3B3B"/>
                </a:solidFill>
                <a:latin typeface="Calibri"/>
                <a:cs typeface="Calibri"/>
              </a:rPr>
              <a:t>on </a:t>
            </a:r>
            <a:r>
              <a:rPr sz="2450" spc="-5" dirty="0">
                <a:solidFill>
                  <a:srgbClr val="3B3B3B"/>
                </a:solidFill>
                <a:latin typeface="Calibri"/>
                <a:cs typeface="Calibri"/>
              </a:rPr>
              <a:t>the </a:t>
            </a:r>
            <a:r>
              <a:rPr sz="2450" dirty="0">
                <a:solidFill>
                  <a:srgbClr val="3B3B3B"/>
                </a:solidFill>
                <a:latin typeface="Calibri"/>
                <a:cs typeface="Calibri"/>
              </a:rPr>
              <a:t>combined </a:t>
            </a:r>
            <a:r>
              <a:rPr sz="2450" b="1" spc="10" dirty="0">
                <a:solidFill>
                  <a:srgbClr val="3B3B3B"/>
                </a:solidFill>
                <a:latin typeface="Calibri"/>
                <a:cs typeface="Calibri"/>
              </a:rPr>
              <a:t>effects </a:t>
            </a:r>
            <a:r>
              <a:rPr sz="2450" b="1" spc="35" dirty="0">
                <a:solidFill>
                  <a:srgbClr val="3B3B3B"/>
                </a:solidFill>
                <a:latin typeface="Calibri"/>
                <a:cs typeface="Calibri"/>
              </a:rPr>
              <a:t>of  </a:t>
            </a:r>
            <a:r>
              <a:rPr sz="2450" b="1" spc="20" dirty="0">
                <a:solidFill>
                  <a:srgbClr val="3B3B3B"/>
                </a:solidFill>
                <a:latin typeface="Calibri"/>
                <a:cs typeface="Calibri"/>
              </a:rPr>
              <a:t>explosion </a:t>
            </a:r>
            <a:r>
              <a:rPr sz="2450" b="1" spc="15" dirty="0">
                <a:solidFill>
                  <a:srgbClr val="3B3B3B"/>
                </a:solidFill>
                <a:latin typeface="Calibri"/>
                <a:cs typeface="Calibri"/>
              </a:rPr>
              <a:t>source </a:t>
            </a:r>
            <a:r>
              <a:rPr sz="2450" b="1" spc="25" dirty="0">
                <a:solidFill>
                  <a:srgbClr val="3B3B3B"/>
                </a:solidFill>
                <a:latin typeface="Calibri"/>
                <a:cs typeface="Calibri"/>
              </a:rPr>
              <a:t>term magnitude, </a:t>
            </a:r>
            <a:r>
              <a:rPr sz="2450" b="1" dirty="0">
                <a:solidFill>
                  <a:srgbClr val="3B3B3B"/>
                </a:solidFill>
                <a:latin typeface="Calibri"/>
                <a:cs typeface="Calibri"/>
              </a:rPr>
              <a:t>decay </a:t>
            </a:r>
            <a:r>
              <a:rPr sz="2450" b="1" spc="15" dirty="0">
                <a:solidFill>
                  <a:srgbClr val="3B3B3B"/>
                </a:solidFill>
                <a:latin typeface="Calibri"/>
                <a:cs typeface="Calibri"/>
              </a:rPr>
              <a:t>and </a:t>
            </a:r>
            <a:r>
              <a:rPr sz="2450" b="1" spc="25" dirty="0">
                <a:solidFill>
                  <a:srgbClr val="3B3B3B"/>
                </a:solidFill>
                <a:latin typeface="Calibri"/>
                <a:cs typeface="Calibri"/>
              </a:rPr>
              <a:t>magnitude of </a:t>
            </a:r>
            <a:r>
              <a:rPr sz="2450" b="1" spc="5" dirty="0">
                <a:solidFill>
                  <a:srgbClr val="3B3B3B"/>
                </a:solidFill>
                <a:latin typeface="Calibri"/>
                <a:cs typeface="Calibri"/>
              </a:rPr>
              <a:t>average </a:t>
            </a:r>
            <a:r>
              <a:rPr sz="2450" b="1" spc="20" dirty="0">
                <a:solidFill>
                  <a:srgbClr val="3B3B3B"/>
                </a:solidFill>
                <a:latin typeface="Calibri"/>
                <a:cs typeface="Calibri"/>
              </a:rPr>
              <a:t>civil background</a:t>
            </a:r>
            <a:r>
              <a:rPr sz="2450" b="1" spc="-204" dirty="0">
                <a:solidFill>
                  <a:srgbClr val="3B3B3B"/>
                </a:solidFill>
                <a:latin typeface="Calibri"/>
                <a:cs typeface="Calibri"/>
              </a:rPr>
              <a:t> </a:t>
            </a:r>
            <a:r>
              <a:rPr sz="2450" spc="5" dirty="0">
                <a:solidFill>
                  <a:srgbClr val="3B3B3B"/>
                </a:solidFill>
                <a:latin typeface="Calibri"/>
                <a:cs typeface="Calibri"/>
              </a:rPr>
              <a:t>(as  </a:t>
            </a:r>
            <a:r>
              <a:rPr sz="2450" spc="-5" dirty="0">
                <a:solidFill>
                  <a:srgbClr val="3B3B3B"/>
                </a:solidFill>
                <a:latin typeface="Calibri"/>
                <a:cs typeface="Calibri"/>
              </a:rPr>
              <a:t>well background </a:t>
            </a:r>
            <a:r>
              <a:rPr sz="2450" spc="-10" dirty="0">
                <a:solidFill>
                  <a:srgbClr val="3B3B3B"/>
                </a:solidFill>
                <a:latin typeface="Calibri"/>
                <a:cs typeface="Calibri"/>
              </a:rPr>
              <a:t>representation </a:t>
            </a:r>
            <a:r>
              <a:rPr sz="2450" dirty="0">
                <a:solidFill>
                  <a:srgbClr val="3B3B3B"/>
                </a:solidFill>
                <a:latin typeface="Calibri"/>
                <a:cs typeface="Calibri"/>
              </a:rPr>
              <a:t>by </a:t>
            </a:r>
            <a:r>
              <a:rPr sz="2450" spc="-20" dirty="0">
                <a:solidFill>
                  <a:srgbClr val="3B3B3B"/>
                </a:solidFill>
                <a:latin typeface="Calibri"/>
                <a:cs typeface="Calibri"/>
              </a:rPr>
              <a:t>ATM). </a:t>
            </a:r>
            <a:r>
              <a:rPr sz="2450" b="1" spc="-40" dirty="0">
                <a:solidFill>
                  <a:srgbClr val="3B3B3B"/>
                </a:solidFill>
                <a:latin typeface="Calibri"/>
                <a:cs typeface="Calibri"/>
              </a:rPr>
              <a:t>ATM </a:t>
            </a:r>
            <a:r>
              <a:rPr sz="2450" b="1" spc="20" dirty="0">
                <a:solidFill>
                  <a:srgbClr val="3B3B3B"/>
                </a:solidFill>
                <a:latin typeface="Calibri"/>
                <a:cs typeface="Calibri"/>
              </a:rPr>
              <a:t>results </a:t>
            </a:r>
            <a:r>
              <a:rPr sz="2450" b="1" spc="35" dirty="0">
                <a:solidFill>
                  <a:srgbClr val="3B3B3B"/>
                </a:solidFill>
                <a:latin typeface="Calibri"/>
                <a:cs typeface="Calibri"/>
              </a:rPr>
              <a:t>need </a:t>
            </a:r>
            <a:r>
              <a:rPr sz="2450" b="1" spc="20" dirty="0">
                <a:solidFill>
                  <a:srgbClr val="3B3B3B"/>
                </a:solidFill>
                <a:latin typeface="Calibri"/>
                <a:cs typeface="Calibri"/>
              </a:rPr>
              <a:t>to </a:t>
            </a:r>
            <a:r>
              <a:rPr sz="2450" b="1" spc="30" dirty="0">
                <a:solidFill>
                  <a:srgbClr val="3B3B3B"/>
                </a:solidFill>
                <a:latin typeface="Calibri"/>
                <a:cs typeface="Calibri"/>
              </a:rPr>
              <a:t>be</a:t>
            </a:r>
            <a:r>
              <a:rPr sz="2450" b="1" spc="530" dirty="0">
                <a:solidFill>
                  <a:srgbClr val="3B3B3B"/>
                </a:solidFill>
                <a:latin typeface="Calibri"/>
                <a:cs typeface="Calibri"/>
              </a:rPr>
              <a:t> </a:t>
            </a:r>
            <a:r>
              <a:rPr sz="2450" b="1" spc="15" dirty="0">
                <a:solidFill>
                  <a:srgbClr val="3B3B3B"/>
                </a:solidFill>
                <a:latin typeface="Calibri"/>
                <a:cs typeface="Calibri"/>
              </a:rPr>
              <a:t>checked.</a:t>
            </a:r>
            <a:endParaRPr sz="2450">
              <a:latin typeface="Calibri"/>
              <a:cs typeface="Calibri"/>
            </a:endParaRPr>
          </a:p>
          <a:p>
            <a:pPr marL="297180" indent="-285115">
              <a:lnSpc>
                <a:spcPct val="100000"/>
              </a:lnSpc>
              <a:spcBef>
                <a:spcPts val="665"/>
              </a:spcBef>
              <a:buFont typeface="Arial"/>
              <a:buChar char="•"/>
              <a:tabLst>
                <a:tab pos="297180" algn="l"/>
                <a:tab pos="297815" algn="l"/>
              </a:tabLst>
            </a:pPr>
            <a:r>
              <a:rPr sz="2450" dirty="0">
                <a:solidFill>
                  <a:srgbClr val="3B3B3B"/>
                </a:solidFill>
                <a:latin typeface="Calibri"/>
                <a:cs typeface="Calibri"/>
              </a:rPr>
              <a:t>There </a:t>
            </a:r>
            <a:r>
              <a:rPr sz="2450" spc="5" dirty="0">
                <a:solidFill>
                  <a:srgbClr val="3B3B3B"/>
                </a:solidFill>
                <a:latin typeface="Calibri"/>
                <a:cs typeface="Calibri"/>
              </a:rPr>
              <a:t>is </a:t>
            </a:r>
            <a:r>
              <a:rPr sz="2450" spc="15" dirty="0">
                <a:solidFill>
                  <a:srgbClr val="3B3B3B"/>
                </a:solidFill>
                <a:latin typeface="Calibri"/>
                <a:cs typeface="Calibri"/>
              </a:rPr>
              <a:t>a </a:t>
            </a:r>
            <a:r>
              <a:rPr sz="2450" b="1" spc="20" dirty="0">
                <a:solidFill>
                  <a:srgbClr val="3B3B3B"/>
                </a:solidFill>
                <a:latin typeface="Calibri"/>
                <a:cs typeface="Calibri"/>
              </a:rPr>
              <a:t>slight </a:t>
            </a:r>
            <a:r>
              <a:rPr sz="2450" b="1" spc="10" dirty="0">
                <a:solidFill>
                  <a:srgbClr val="3B3B3B"/>
                </a:solidFill>
                <a:latin typeface="Calibri"/>
                <a:cs typeface="Calibri"/>
              </a:rPr>
              <a:t>overall </a:t>
            </a:r>
            <a:r>
              <a:rPr sz="2450" b="1" spc="25" dirty="0">
                <a:solidFill>
                  <a:srgbClr val="3B3B3B"/>
                </a:solidFill>
                <a:latin typeface="Calibri"/>
                <a:cs typeface="Calibri"/>
              </a:rPr>
              <a:t>positive </a:t>
            </a:r>
            <a:r>
              <a:rPr sz="2450" b="1" spc="10" dirty="0">
                <a:solidFill>
                  <a:srgbClr val="3B3B3B"/>
                </a:solidFill>
                <a:latin typeface="Calibri"/>
                <a:cs typeface="Calibri"/>
              </a:rPr>
              <a:t>impact </a:t>
            </a:r>
            <a:r>
              <a:rPr sz="2450" b="1" spc="30" dirty="0">
                <a:solidFill>
                  <a:srgbClr val="3B3B3B"/>
                </a:solidFill>
                <a:latin typeface="Calibri"/>
                <a:cs typeface="Calibri"/>
              </a:rPr>
              <a:t>on detection </a:t>
            </a:r>
            <a:r>
              <a:rPr sz="2450" b="1" spc="25" dirty="0">
                <a:solidFill>
                  <a:srgbClr val="3B3B3B"/>
                </a:solidFill>
                <a:latin typeface="Calibri"/>
                <a:cs typeface="Calibri"/>
              </a:rPr>
              <a:t>power </a:t>
            </a:r>
            <a:r>
              <a:rPr sz="2450" b="1" spc="20" dirty="0">
                <a:solidFill>
                  <a:srgbClr val="3B3B3B"/>
                </a:solidFill>
                <a:latin typeface="Calibri"/>
                <a:cs typeface="Calibri"/>
              </a:rPr>
              <a:t>for </a:t>
            </a:r>
            <a:r>
              <a:rPr sz="2450" b="1" dirty="0">
                <a:solidFill>
                  <a:srgbClr val="3B3B3B"/>
                </a:solidFill>
                <a:latin typeface="Calibri"/>
                <a:cs typeface="Calibri"/>
              </a:rPr>
              <a:t>Xe-133 </a:t>
            </a:r>
            <a:r>
              <a:rPr sz="2450" spc="-10" dirty="0">
                <a:solidFill>
                  <a:srgbClr val="3B3B3B"/>
                </a:solidFill>
                <a:latin typeface="Calibri"/>
                <a:cs typeface="Calibri"/>
              </a:rPr>
              <a:t>(J </a:t>
            </a:r>
            <a:r>
              <a:rPr sz="2450" spc="-5" dirty="0">
                <a:solidFill>
                  <a:srgbClr val="3B3B3B"/>
                </a:solidFill>
                <a:latin typeface="Calibri"/>
                <a:cs typeface="Calibri"/>
              </a:rPr>
              <a:t>ranges</a:t>
            </a:r>
            <a:r>
              <a:rPr sz="2450" spc="-80" dirty="0">
                <a:solidFill>
                  <a:srgbClr val="3B3B3B"/>
                </a:solidFill>
                <a:latin typeface="Calibri"/>
                <a:cs typeface="Calibri"/>
              </a:rPr>
              <a:t> </a:t>
            </a:r>
            <a:r>
              <a:rPr sz="2450" spc="-20" dirty="0">
                <a:solidFill>
                  <a:srgbClr val="3B3B3B"/>
                </a:solidFill>
                <a:latin typeface="Calibri"/>
                <a:cs typeface="Calibri"/>
              </a:rPr>
              <a:t>from</a:t>
            </a:r>
            <a:endParaRPr sz="2450">
              <a:latin typeface="Calibri"/>
              <a:cs typeface="Calibri"/>
            </a:endParaRPr>
          </a:p>
          <a:p>
            <a:pPr marL="297180" marR="424815">
              <a:lnSpc>
                <a:spcPct val="100899"/>
              </a:lnSpc>
              <a:spcBef>
                <a:spcPts val="80"/>
              </a:spcBef>
            </a:pPr>
            <a:r>
              <a:rPr sz="2450" spc="25" dirty="0">
                <a:solidFill>
                  <a:srgbClr val="3B3B3B"/>
                </a:solidFill>
                <a:latin typeface="Calibri"/>
                <a:cs typeface="Calibri"/>
              </a:rPr>
              <a:t>0.16 </a:t>
            </a:r>
            <a:r>
              <a:rPr sz="2450" spc="-5" dirty="0">
                <a:solidFill>
                  <a:srgbClr val="3B3B3B"/>
                </a:solidFill>
                <a:latin typeface="Calibri"/>
                <a:cs typeface="Calibri"/>
              </a:rPr>
              <a:t>to </a:t>
            </a:r>
            <a:r>
              <a:rPr sz="2450" spc="25" dirty="0">
                <a:solidFill>
                  <a:srgbClr val="3B3B3B"/>
                </a:solidFill>
                <a:latin typeface="Calibri"/>
                <a:cs typeface="Calibri"/>
              </a:rPr>
              <a:t>0.22) </a:t>
            </a:r>
            <a:r>
              <a:rPr sz="2450" b="1" spc="15" dirty="0">
                <a:solidFill>
                  <a:srgbClr val="3B3B3B"/>
                </a:solidFill>
                <a:latin typeface="Calibri"/>
                <a:cs typeface="Calibri"/>
              </a:rPr>
              <a:t>and </a:t>
            </a:r>
            <a:r>
              <a:rPr sz="2450" b="1" spc="20" dirty="0">
                <a:solidFill>
                  <a:srgbClr val="3B3B3B"/>
                </a:solidFill>
                <a:latin typeface="Calibri"/>
                <a:cs typeface="Calibri"/>
              </a:rPr>
              <a:t>for </a:t>
            </a:r>
            <a:r>
              <a:rPr sz="2450" b="1" spc="10" dirty="0">
                <a:solidFill>
                  <a:srgbClr val="3B3B3B"/>
                </a:solidFill>
                <a:latin typeface="Calibri"/>
                <a:cs typeface="Calibri"/>
              </a:rPr>
              <a:t>Xe-133m </a:t>
            </a:r>
            <a:r>
              <a:rPr sz="2450" spc="-10" dirty="0">
                <a:solidFill>
                  <a:srgbClr val="3B3B3B"/>
                </a:solidFill>
                <a:latin typeface="Calibri"/>
                <a:cs typeface="Calibri"/>
              </a:rPr>
              <a:t>(J </a:t>
            </a:r>
            <a:r>
              <a:rPr sz="2450" spc="-5" dirty="0">
                <a:solidFill>
                  <a:srgbClr val="3B3B3B"/>
                </a:solidFill>
                <a:latin typeface="Calibri"/>
                <a:cs typeface="Calibri"/>
              </a:rPr>
              <a:t>ranges </a:t>
            </a:r>
            <a:r>
              <a:rPr sz="2450" spc="-20" dirty="0">
                <a:solidFill>
                  <a:srgbClr val="3B3B3B"/>
                </a:solidFill>
                <a:latin typeface="Calibri"/>
                <a:cs typeface="Calibri"/>
              </a:rPr>
              <a:t>from </a:t>
            </a:r>
            <a:r>
              <a:rPr sz="2450" spc="25" dirty="0">
                <a:solidFill>
                  <a:srgbClr val="3B3B3B"/>
                </a:solidFill>
                <a:latin typeface="Calibri"/>
                <a:cs typeface="Calibri"/>
              </a:rPr>
              <a:t>0.20 </a:t>
            </a:r>
            <a:r>
              <a:rPr sz="2450" spc="-5" dirty="0">
                <a:solidFill>
                  <a:srgbClr val="3B3B3B"/>
                </a:solidFill>
                <a:latin typeface="Calibri"/>
                <a:cs typeface="Calibri"/>
              </a:rPr>
              <a:t>to </a:t>
            </a:r>
            <a:r>
              <a:rPr sz="2450" spc="15" dirty="0">
                <a:solidFill>
                  <a:srgbClr val="3B3B3B"/>
                </a:solidFill>
                <a:latin typeface="Calibri"/>
                <a:cs typeface="Calibri"/>
              </a:rPr>
              <a:t>0.24). </a:t>
            </a:r>
            <a:r>
              <a:rPr sz="2450" dirty="0">
                <a:solidFill>
                  <a:srgbClr val="3B3B3B"/>
                </a:solidFill>
                <a:latin typeface="Calibri"/>
                <a:cs typeface="Calibri"/>
              </a:rPr>
              <a:t>This </a:t>
            </a:r>
            <a:r>
              <a:rPr sz="2450" spc="5" dirty="0">
                <a:solidFill>
                  <a:srgbClr val="3B3B3B"/>
                </a:solidFill>
                <a:latin typeface="Calibri"/>
                <a:cs typeface="Calibri"/>
              </a:rPr>
              <a:t>is </a:t>
            </a:r>
            <a:r>
              <a:rPr sz="2450" spc="-20" dirty="0">
                <a:solidFill>
                  <a:srgbClr val="3B3B3B"/>
                </a:solidFill>
                <a:latin typeface="Calibri"/>
                <a:cs typeface="Calibri"/>
              </a:rPr>
              <a:t>likely </a:t>
            </a:r>
            <a:r>
              <a:rPr sz="2450" spc="-5" dirty="0">
                <a:solidFill>
                  <a:srgbClr val="3B3B3B"/>
                </a:solidFill>
                <a:latin typeface="Calibri"/>
                <a:cs typeface="Calibri"/>
              </a:rPr>
              <a:t>related to </a:t>
            </a:r>
            <a:r>
              <a:rPr sz="2450" spc="10" dirty="0">
                <a:solidFill>
                  <a:srgbClr val="3B3B3B"/>
                </a:solidFill>
                <a:latin typeface="Calibri"/>
                <a:cs typeface="Calibri"/>
              </a:rPr>
              <a:t>high  </a:t>
            </a:r>
            <a:r>
              <a:rPr sz="2450" spc="-10" dirty="0">
                <a:solidFill>
                  <a:srgbClr val="3B3B3B"/>
                </a:solidFill>
                <a:latin typeface="Calibri"/>
                <a:cs typeface="Calibri"/>
              </a:rPr>
              <a:t>fission </a:t>
            </a:r>
            <a:r>
              <a:rPr sz="2450" spc="-5" dirty="0">
                <a:solidFill>
                  <a:srgbClr val="3B3B3B"/>
                </a:solidFill>
                <a:latin typeface="Calibri"/>
                <a:cs typeface="Calibri"/>
              </a:rPr>
              <a:t>yields </a:t>
            </a:r>
            <a:r>
              <a:rPr sz="2450" spc="5" dirty="0">
                <a:solidFill>
                  <a:srgbClr val="3B3B3B"/>
                </a:solidFill>
                <a:latin typeface="Calibri"/>
                <a:cs typeface="Calibri"/>
              </a:rPr>
              <a:t>in </a:t>
            </a:r>
            <a:r>
              <a:rPr sz="2450" dirty="0">
                <a:solidFill>
                  <a:srgbClr val="3B3B3B"/>
                </a:solidFill>
                <a:latin typeface="Calibri"/>
                <a:cs typeface="Calibri"/>
              </a:rPr>
              <a:t>combination </a:t>
            </a:r>
            <a:r>
              <a:rPr sz="2450" spc="-5" dirty="0">
                <a:solidFill>
                  <a:srgbClr val="3B3B3B"/>
                </a:solidFill>
                <a:latin typeface="Calibri"/>
                <a:cs typeface="Calibri"/>
              </a:rPr>
              <a:t>with long </a:t>
            </a:r>
            <a:r>
              <a:rPr sz="2450" spc="-20" dirty="0">
                <a:solidFill>
                  <a:srgbClr val="3B3B3B"/>
                </a:solidFill>
                <a:latin typeface="Calibri"/>
                <a:cs typeface="Calibri"/>
              </a:rPr>
              <a:t>half-lifes </a:t>
            </a:r>
            <a:r>
              <a:rPr sz="2450" spc="-5" dirty="0">
                <a:solidFill>
                  <a:srgbClr val="3B3B3B"/>
                </a:solidFill>
                <a:latin typeface="Calibri"/>
                <a:cs typeface="Calibri"/>
              </a:rPr>
              <a:t>of </a:t>
            </a:r>
            <a:r>
              <a:rPr sz="2450" spc="-10" dirty="0">
                <a:solidFill>
                  <a:srgbClr val="3B3B3B"/>
                </a:solidFill>
                <a:latin typeface="Calibri"/>
                <a:cs typeface="Calibri"/>
              </a:rPr>
              <a:t>these </a:t>
            </a:r>
            <a:r>
              <a:rPr sz="2450" spc="-30" dirty="0">
                <a:solidFill>
                  <a:srgbClr val="3B3B3B"/>
                </a:solidFill>
                <a:latin typeface="Calibri"/>
                <a:cs typeface="Calibri"/>
              </a:rPr>
              <a:t>radioxenon</a:t>
            </a:r>
            <a:r>
              <a:rPr sz="2450" spc="45" dirty="0">
                <a:solidFill>
                  <a:srgbClr val="3B3B3B"/>
                </a:solidFill>
                <a:latin typeface="Calibri"/>
                <a:cs typeface="Calibri"/>
              </a:rPr>
              <a:t> </a:t>
            </a:r>
            <a:r>
              <a:rPr sz="2450" spc="-10" dirty="0">
                <a:solidFill>
                  <a:srgbClr val="3B3B3B"/>
                </a:solidFill>
                <a:latin typeface="Calibri"/>
                <a:cs typeface="Calibri"/>
              </a:rPr>
              <a:t>isotopes.</a:t>
            </a:r>
            <a:endParaRPr sz="2450">
              <a:latin typeface="Calibri"/>
              <a:cs typeface="Calibri"/>
            </a:endParaRPr>
          </a:p>
          <a:p>
            <a:pPr marL="297180" marR="741680" indent="-285115">
              <a:lnSpc>
                <a:spcPct val="103499"/>
              </a:lnSpc>
              <a:spcBef>
                <a:spcPts val="565"/>
              </a:spcBef>
              <a:buFont typeface="Arial"/>
              <a:buChar char="•"/>
              <a:tabLst>
                <a:tab pos="297180" algn="l"/>
                <a:tab pos="297815" algn="l"/>
              </a:tabLst>
            </a:pPr>
            <a:r>
              <a:rPr sz="2450" b="1" spc="15" dirty="0">
                <a:solidFill>
                  <a:srgbClr val="3B3B3B"/>
                </a:solidFill>
                <a:latin typeface="Calibri"/>
                <a:cs typeface="Calibri"/>
              </a:rPr>
              <a:t>There </a:t>
            </a:r>
            <a:r>
              <a:rPr sz="2450" b="1" spc="25" dirty="0">
                <a:solidFill>
                  <a:srgbClr val="3B3B3B"/>
                </a:solidFill>
                <a:latin typeface="Calibri"/>
                <a:cs typeface="Calibri"/>
              </a:rPr>
              <a:t>is </a:t>
            </a:r>
            <a:r>
              <a:rPr sz="2450" b="1" spc="15" dirty="0">
                <a:solidFill>
                  <a:srgbClr val="3B3B3B"/>
                </a:solidFill>
                <a:latin typeface="Calibri"/>
                <a:cs typeface="Calibri"/>
              </a:rPr>
              <a:t>a </a:t>
            </a:r>
            <a:r>
              <a:rPr sz="2450" b="1" spc="5" dirty="0">
                <a:solidFill>
                  <a:srgbClr val="3B3B3B"/>
                </a:solidFill>
                <a:latin typeface="Calibri"/>
                <a:cs typeface="Calibri"/>
              </a:rPr>
              <a:t>measurable </a:t>
            </a:r>
            <a:r>
              <a:rPr sz="2450" b="1" spc="25" dirty="0">
                <a:solidFill>
                  <a:srgbClr val="3B3B3B"/>
                </a:solidFill>
                <a:latin typeface="Calibri"/>
                <a:cs typeface="Calibri"/>
              </a:rPr>
              <a:t>positive </a:t>
            </a:r>
            <a:r>
              <a:rPr sz="2450" b="1" spc="10" dirty="0">
                <a:solidFill>
                  <a:srgbClr val="3B3B3B"/>
                </a:solidFill>
                <a:latin typeface="Calibri"/>
                <a:cs typeface="Calibri"/>
              </a:rPr>
              <a:t>impact </a:t>
            </a:r>
            <a:r>
              <a:rPr sz="2450" b="1" spc="30" dirty="0">
                <a:solidFill>
                  <a:srgbClr val="3B3B3B"/>
                </a:solidFill>
                <a:latin typeface="Calibri"/>
                <a:cs typeface="Calibri"/>
              </a:rPr>
              <a:t>on </a:t>
            </a:r>
            <a:r>
              <a:rPr sz="2450" b="1" spc="20" dirty="0">
                <a:solidFill>
                  <a:srgbClr val="3B3B3B"/>
                </a:solidFill>
                <a:latin typeface="Calibri"/>
                <a:cs typeface="Calibri"/>
              </a:rPr>
              <a:t>screening </a:t>
            </a:r>
            <a:r>
              <a:rPr sz="2450" b="1" spc="15" dirty="0">
                <a:solidFill>
                  <a:srgbClr val="3B3B3B"/>
                </a:solidFill>
                <a:latin typeface="Calibri"/>
                <a:cs typeface="Calibri"/>
              </a:rPr>
              <a:t>and </a:t>
            </a:r>
            <a:r>
              <a:rPr sz="2450" b="1" spc="25" dirty="0">
                <a:solidFill>
                  <a:srgbClr val="3B3B3B"/>
                </a:solidFill>
                <a:latin typeface="Calibri"/>
                <a:cs typeface="Calibri"/>
              </a:rPr>
              <a:t>timing power </a:t>
            </a:r>
            <a:r>
              <a:rPr sz="2450" b="1" spc="20" dirty="0">
                <a:solidFill>
                  <a:srgbClr val="3B3B3B"/>
                </a:solidFill>
                <a:latin typeface="Calibri"/>
                <a:cs typeface="Calibri"/>
              </a:rPr>
              <a:t>results from  </a:t>
            </a:r>
            <a:r>
              <a:rPr sz="2450" b="1" spc="30" dirty="0">
                <a:solidFill>
                  <a:srgbClr val="3B3B3B"/>
                </a:solidFill>
                <a:latin typeface="Calibri"/>
                <a:cs typeface="Calibri"/>
              </a:rPr>
              <a:t>detection power </a:t>
            </a:r>
            <a:r>
              <a:rPr sz="2450" b="1" spc="10" dirty="0">
                <a:solidFill>
                  <a:srgbClr val="3B3B3B"/>
                </a:solidFill>
                <a:latin typeface="Calibri"/>
                <a:cs typeface="Calibri"/>
              </a:rPr>
              <a:t>analysis </a:t>
            </a:r>
            <a:r>
              <a:rPr sz="2450" dirty="0">
                <a:solidFill>
                  <a:srgbClr val="3B3B3B"/>
                </a:solidFill>
                <a:latin typeface="Calibri"/>
                <a:cs typeface="Calibri"/>
              </a:rPr>
              <a:t>based on</a:t>
            </a:r>
            <a:r>
              <a:rPr sz="2450" spc="-60" dirty="0">
                <a:solidFill>
                  <a:srgbClr val="3B3B3B"/>
                </a:solidFill>
                <a:latin typeface="Calibri"/>
                <a:cs typeface="Calibri"/>
              </a:rPr>
              <a:t> </a:t>
            </a:r>
            <a:r>
              <a:rPr sz="2450" spc="-20" dirty="0">
                <a:solidFill>
                  <a:srgbClr val="3B3B3B"/>
                </a:solidFill>
                <a:latin typeface="Calibri"/>
                <a:cs typeface="Calibri"/>
              </a:rPr>
              <a:t>ATM.</a:t>
            </a:r>
            <a:endParaRPr sz="2450">
              <a:latin typeface="Calibri"/>
              <a:cs typeface="Calibri"/>
            </a:endParaRPr>
          </a:p>
          <a:p>
            <a:pPr marL="297180" marR="5080" indent="-285115">
              <a:lnSpc>
                <a:spcPct val="101699"/>
              </a:lnSpc>
              <a:spcBef>
                <a:spcPts val="615"/>
              </a:spcBef>
              <a:buFont typeface="Arial"/>
              <a:buChar char="•"/>
              <a:tabLst>
                <a:tab pos="297180" algn="l"/>
                <a:tab pos="297815" algn="l"/>
              </a:tabLst>
            </a:pPr>
            <a:r>
              <a:rPr sz="2450" b="1" spc="15" dirty="0">
                <a:solidFill>
                  <a:srgbClr val="3B3B3B"/>
                </a:solidFill>
                <a:latin typeface="Calibri"/>
                <a:cs typeface="Calibri"/>
              </a:rPr>
              <a:t>Civil </a:t>
            </a:r>
            <a:r>
              <a:rPr sz="2450" b="1" spc="20" dirty="0">
                <a:solidFill>
                  <a:srgbClr val="3B3B3B"/>
                </a:solidFill>
                <a:latin typeface="Calibri"/>
                <a:cs typeface="Calibri"/>
              </a:rPr>
              <a:t>background </a:t>
            </a:r>
            <a:r>
              <a:rPr sz="2450" b="1" spc="15" dirty="0">
                <a:solidFill>
                  <a:srgbClr val="3B3B3B"/>
                </a:solidFill>
                <a:latin typeface="Calibri"/>
                <a:cs typeface="Calibri"/>
              </a:rPr>
              <a:t>calculated </a:t>
            </a:r>
            <a:r>
              <a:rPr sz="2450" b="1" spc="25" dirty="0">
                <a:solidFill>
                  <a:srgbClr val="3B3B3B"/>
                </a:solidFill>
                <a:latin typeface="Calibri"/>
                <a:cs typeface="Calibri"/>
              </a:rPr>
              <a:t>via </a:t>
            </a:r>
            <a:r>
              <a:rPr sz="2450" b="1" spc="-45" dirty="0">
                <a:solidFill>
                  <a:srgbClr val="3B3B3B"/>
                </a:solidFill>
                <a:latin typeface="Calibri"/>
                <a:cs typeface="Calibri"/>
              </a:rPr>
              <a:t>ATM </a:t>
            </a:r>
            <a:r>
              <a:rPr sz="2450" b="1" spc="35" dirty="0">
                <a:solidFill>
                  <a:srgbClr val="3B3B3B"/>
                </a:solidFill>
                <a:latin typeface="Calibri"/>
                <a:cs typeface="Calibri"/>
              </a:rPr>
              <a:t>needs </a:t>
            </a:r>
            <a:r>
              <a:rPr sz="2450" b="1" spc="20" dirty="0">
                <a:solidFill>
                  <a:srgbClr val="3B3B3B"/>
                </a:solidFill>
                <a:latin typeface="Calibri"/>
                <a:cs typeface="Calibri"/>
              </a:rPr>
              <a:t>to </a:t>
            </a:r>
            <a:r>
              <a:rPr sz="2450" b="1" spc="25" dirty="0">
                <a:solidFill>
                  <a:srgbClr val="3B3B3B"/>
                </a:solidFill>
                <a:latin typeface="Calibri"/>
                <a:cs typeface="Calibri"/>
              </a:rPr>
              <a:t>be </a:t>
            </a:r>
            <a:r>
              <a:rPr sz="2450" b="1" spc="15" dirty="0">
                <a:solidFill>
                  <a:srgbClr val="3B3B3B"/>
                </a:solidFill>
                <a:latin typeface="Calibri"/>
                <a:cs typeface="Calibri"/>
              </a:rPr>
              <a:t>clearly </a:t>
            </a:r>
            <a:r>
              <a:rPr sz="2450" b="1" spc="25" dirty="0">
                <a:solidFill>
                  <a:srgbClr val="3B3B3B"/>
                </a:solidFill>
                <a:latin typeface="Calibri"/>
                <a:cs typeface="Calibri"/>
              </a:rPr>
              <a:t>improved. </a:t>
            </a:r>
            <a:r>
              <a:rPr sz="2450" b="1" spc="20" dirty="0">
                <a:solidFill>
                  <a:srgbClr val="3B3B3B"/>
                </a:solidFill>
                <a:latin typeface="Calibri"/>
                <a:cs typeface="Calibri"/>
              </a:rPr>
              <a:t>Approach </a:t>
            </a:r>
            <a:r>
              <a:rPr sz="2450" b="1" spc="25" dirty="0">
                <a:solidFill>
                  <a:srgbClr val="3B3B3B"/>
                </a:solidFill>
                <a:latin typeface="Calibri"/>
                <a:cs typeface="Calibri"/>
              </a:rPr>
              <a:t>of</a:t>
            </a:r>
            <a:r>
              <a:rPr sz="2450" b="1" spc="-330" dirty="0">
                <a:solidFill>
                  <a:srgbClr val="3B3B3B"/>
                </a:solidFill>
                <a:latin typeface="Calibri"/>
                <a:cs typeface="Calibri"/>
              </a:rPr>
              <a:t> </a:t>
            </a:r>
            <a:r>
              <a:rPr sz="2450" b="1" spc="35" dirty="0">
                <a:solidFill>
                  <a:srgbClr val="3B3B3B"/>
                </a:solidFill>
                <a:latin typeface="Calibri"/>
                <a:cs typeface="Calibri"/>
              </a:rPr>
              <a:t>nudging  </a:t>
            </a:r>
            <a:r>
              <a:rPr sz="2450" b="1" spc="-40" dirty="0">
                <a:solidFill>
                  <a:srgbClr val="3B3B3B"/>
                </a:solidFill>
                <a:latin typeface="Calibri"/>
                <a:cs typeface="Calibri"/>
              </a:rPr>
              <a:t>ATM </a:t>
            </a:r>
            <a:r>
              <a:rPr sz="2450" b="1" spc="20" dirty="0">
                <a:solidFill>
                  <a:srgbClr val="3B3B3B"/>
                </a:solidFill>
                <a:latin typeface="Calibri"/>
                <a:cs typeface="Calibri"/>
              </a:rPr>
              <a:t>simulations </a:t>
            </a:r>
            <a:r>
              <a:rPr sz="2450" b="1" spc="15" dirty="0">
                <a:solidFill>
                  <a:srgbClr val="3B3B3B"/>
                </a:solidFill>
                <a:latin typeface="Calibri"/>
                <a:cs typeface="Calibri"/>
              </a:rPr>
              <a:t>towards (IMS) </a:t>
            </a:r>
            <a:r>
              <a:rPr sz="2450" b="1" spc="20" dirty="0">
                <a:solidFill>
                  <a:srgbClr val="3B3B3B"/>
                </a:solidFill>
                <a:latin typeface="Calibri"/>
                <a:cs typeface="Calibri"/>
              </a:rPr>
              <a:t>observations </a:t>
            </a:r>
            <a:r>
              <a:rPr sz="2450" spc="15" dirty="0">
                <a:solidFill>
                  <a:srgbClr val="3B3B3B"/>
                </a:solidFill>
                <a:latin typeface="Calibri"/>
                <a:cs typeface="Calibri"/>
              </a:rPr>
              <a:t>as </a:t>
            </a:r>
            <a:r>
              <a:rPr sz="2450" spc="-10" dirty="0">
                <a:solidFill>
                  <a:srgbClr val="3B3B3B"/>
                </a:solidFill>
                <a:latin typeface="Calibri"/>
                <a:cs typeface="Calibri"/>
              </a:rPr>
              <a:t>outlined </a:t>
            </a:r>
            <a:r>
              <a:rPr sz="2450" spc="5" dirty="0">
                <a:solidFill>
                  <a:srgbClr val="3B3B3B"/>
                </a:solidFill>
                <a:latin typeface="Calibri"/>
                <a:cs typeface="Calibri"/>
              </a:rPr>
              <a:t>in </a:t>
            </a:r>
            <a:r>
              <a:rPr sz="2450" i="1" spc="-5" dirty="0">
                <a:solidFill>
                  <a:srgbClr val="3B3B3B"/>
                </a:solidFill>
                <a:latin typeface="Calibri"/>
                <a:cs typeface="Calibri"/>
              </a:rPr>
              <a:t>Zwaaftink </a:t>
            </a:r>
            <a:r>
              <a:rPr sz="2450" i="1" spc="15" dirty="0">
                <a:solidFill>
                  <a:srgbClr val="3B3B3B"/>
                </a:solidFill>
                <a:latin typeface="Calibri"/>
                <a:cs typeface="Calibri"/>
              </a:rPr>
              <a:t>et </a:t>
            </a:r>
            <a:r>
              <a:rPr sz="2450" i="1" spc="5" dirty="0">
                <a:solidFill>
                  <a:srgbClr val="3B3B3B"/>
                </a:solidFill>
                <a:latin typeface="Calibri"/>
                <a:cs typeface="Calibri"/>
              </a:rPr>
              <a:t>al. </a:t>
            </a:r>
            <a:r>
              <a:rPr sz="2450" i="1" spc="15" dirty="0">
                <a:solidFill>
                  <a:srgbClr val="3B3B3B"/>
                </a:solidFill>
                <a:latin typeface="Calibri"/>
                <a:cs typeface="Calibri"/>
              </a:rPr>
              <a:t>(2018, </a:t>
            </a:r>
            <a:r>
              <a:rPr sz="2450" i="1" u="heavy" spc="15" dirty="0">
                <a:solidFill>
                  <a:srgbClr val="0000FF"/>
                </a:solidFill>
                <a:uFill>
                  <a:solidFill>
                    <a:srgbClr val="0000FF"/>
                  </a:solidFill>
                </a:uFill>
                <a:latin typeface="Calibri"/>
                <a:cs typeface="Calibri"/>
                <a:hlinkClick r:id="rId2"/>
              </a:rPr>
              <a:t> </a:t>
            </a:r>
            <a:r>
              <a:rPr sz="2450" u="heavy" spc="10" dirty="0">
                <a:solidFill>
                  <a:srgbClr val="0000FF"/>
                </a:solidFill>
                <a:uFill>
                  <a:solidFill>
                    <a:srgbClr val="0000FF"/>
                  </a:solidFill>
                </a:uFill>
                <a:latin typeface="Calibri"/>
                <a:cs typeface="Calibri"/>
                <a:hlinkClick r:id="rId2"/>
              </a:rPr>
              <a:t>https://gmd.copernicus.org/articles/11/4469/2018/gmd-11-4469-2018-assets.html</a:t>
            </a:r>
            <a:r>
              <a:rPr sz="2450" spc="10" dirty="0">
                <a:solidFill>
                  <a:srgbClr val="3B3B3B"/>
                </a:solidFill>
                <a:latin typeface="Calibri"/>
                <a:cs typeface="Calibri"/>
              </a:rPr>
              <a:t>) </a:t>
            </a:r>
            <a:r>
              <a:rPr sz="2450" b="1" spc="35" dirty="0">
                <a:solidFill>
                  <a:srgbClr val="3B3B3B"/>
                </a:solidFill>
                <a:latin typeface="Calibri"/>
                <a:cs typeface="Calibri"/>
              </a:rPr>
              <a:t>to  </a:t>
            </a:r>
            <a:r>
              <a:rPr sz="2450" b="1" spc="20" dirty="0">
                <a:solidFill>
                  <a:srgbClr val="3B3B3B"/>
                </a:solidFill>
                <a:latin typeface="Calibri"/>
                <a:cs typeface="Calibri"/>
              </a:rPr>
              <a:t>overcome </a:t>
            </a:r>
            <a:r>
              <a:rPr sz="2450" b="1" spc="10" dirty="0">
                <a:solidFill>
                  <a:srgbClr val="3B3B3B"/>
                </a:solidFill>
                <a:latin typeface="Calibri"/>
                <a:cs typeface="Calibri"/>
              </a:rPr>
              <a:t>effects </a:t>
            </a:r>
            <a:r>
              <a:rPr sz="2450" b="1" spc="25" dirty="0">
                <a:solidFill>
                  <a:srgbClr val="3B3B3B"/>
                </a:solidFill>
                <a:latin typeface="Calibri"/>
                <a:cs typeface="Calibri"/>
              </a:rPr>
              <a:t>of </a:t>
            </a:r>
            <a:r>
              <a:rPr sz="2450" b="1" spc="15" dirty="0">
                <a:solidFill>
                  <a:srgbClr val="3B3B3B"/>
                </a:solidFill>
                <a:latin typeface="Calibri"/>
                <a:cs typeface="Calibri"/>
              </a:rPr>
              <a:t>source </a:t>
            </a:r>
            <a:r>
              <a:rPr sz="2450" b="1" spc="25" dirty="0">
                <a:solidFill>
                  <a:srgbClr val="3B3B3B"/>
                </a:solidFill>
                <a:latin typeface="Calibri"/>
                <a:cs typeface="Calibri"/>
              </a:rPr>
              <a:t>term </a:t>
            </a:r>
            <a:r>
              <a:rPr sz="2450" b="1" spc="15" dirty="0">
                <a:solidFill>
                  <a:srgbClr val="3B3B3B"/>
                </a:solidFill>
                <a:latin typeface="Calibri"/>
                <a:cs typeface="Calibri"/>
              </a:rPr>
              <a:t>and </a:t>
            </a:r>
            <a:r>
              <a:rPr sz="2450" b="1" spc="5" dirty="0">
                <a:solidFill>
                  <a:srgbClr val="3B3B3B"/>
                </a:solidFill>
                <a:latin typeface="Calibri"/>
                <a:cs typeface="Calibri"/>
              </a:rPr>
              <a:t>transport</a:t>
            </a:r>
            <a:r>
              <a:rPr sz="2450" b="1" spc="-105" dirty="0">
                <a:solidFill>
                  <a:srgbClr val="3B3B3B"/>
                </a:solidFill>
                <a:latin typeface="Calibri"/>
                <a:cs typeface="Calibri"/>
              </a:rPr>
              <a:t> </a:t>
            </a:r>
            <a:r>
              <a:rPr sz="2450" b="1" spc="10" dirty="0">
                <a:solidFill>
                  <a:srgbClr val="3B3B3B"/>
                </a:solidFill>
                <a:latin typeface="Calibri"/>
                <a:cs typeface="Calibri"/>
              </a:rPr>
              <a:t>errors.</a:t>
            </a:r>
            <a:endParaRPr sz="2450">
              <a:latin typeface="Calibri"/>
              <a:cs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739" y="460755"/>
            <a:ext cx="4479925" cy="514350"/>
          </a:xfrm>
          <a:prstGeom prst="rect">
            <a:avLst/>
          </a:prstGeom>
        </p:spPr>
        <p:txBody>
          <a:bodyPr vert="horz" wrap="square" lIns="0" tIns="13335" rIns="0" bIns="0" rtlCol="0">
            <a:spAutoFit/>
          </a:bodyPr>
          <a:lstStyle/>
          <a:p>
            <a:pPr marL="12700">
              <a:lnSpc>
                <a:spcPct val="100000"/>
              </a:lnSpc>
              <a:spcBef>
                <a:spcPts val="105"/>
              </a:spcBef>
            </a:pPr>
            <a:r>
              <a:rPr spc="-15" dirty="0"/>
              <a:t>7. </a:t>
            </a:r>
            <a:r>
              <a:rPr spc="-10" dirty="0"/>
              <a:t>Remarks and</a:t>
            </a:r>
            <a:r>
              <a:rPr spc="-5" dirty="0"/>
              <a:t> </a:t>
            </a:r>
            <a:r>
              <a:rPr spc="-20" dirty="0"/>
              <a:t>references</a:t>
            </a:r>
          </a:p>
        </p:txBody>
      </p:sp>
      <p:sp>
        <p:nvSpPr>
          <p:cNvPr id="3" name="object 3"/>
          <p:cNvSpPr txBox="1"/>
          <p:nvPr/>
        </p:nvSpPr>
        <p:spPr>
          <a:xfrm>
            <a:off x="333375" y="1172781"/>
            <a:ext cx="11614150" cy="4041556"/>
          </a:xfrm>
          <a:prstGeom prst="rect">
            <a:avLst/>
          </a:prstGeom>
        </p:spPr>
        <p:txBody>
          <a:bodyPr vert="horz" wrap="square" lIns="0" tIns="11430" rIns="0" bIns="0" rtlCol="0">
            <a:spAutoFit/>
          </a:bodyPr>
          <a:lstStyle/>
          <a:p>
            <a:pPr marL="297180" indent="-285115">
              <a:lnSpc>
                <a:spcPts val="2390"/>
              </a:lnSpc>
              <a:spcBef>
                <a:spcPts val="90"/>
              </a:spcBef>
              <a:buFont typeface="Arial"/>
              <a:buChar char="•"/>
              <a:tabLst>
                <a:tab pos="297180" algn="l"/>
                <a:tab pos="297815" algn="l"/>
              </a:tabLst>
            </a:pPr>
            <a:r>
              <a:rPr sz="2250" b="1" spc="-10" dirty="0">
                <a:latin typeface="Calibri"/>
                <a:cs typeface="Calibri"/>
              </a:rPr>
              <a:t>Please</a:t>
            </a:r>
            <a:r>
              <a:rPr sz="2250" b="1" spc="-100" dirty="0">
                <a:latin typeface="Calibri"/>
                <a:cs typeface="Calibri"/>
              </a:rPr>
              <a:t> </a:t>
            </a:r>
            <a:r>
              <a:rPr sz="2250" b="1" dirty="0">
                <a:latin typeface="Calibri"/>
                <a:cs typeface="Calibri"/>
              </a:rPr>
              <a:t>mind</a:t>
            </a:r>
            <a:r>
              <a:rPr sz="2250" b="1" spc="-105" dirty="0">
                <a:latin typeface="Calibri"/>
                <a:cs typeface="Calibri"/>
              </a:rPr>
              <a:t> </a:t>
            </a:r>
            <a:r>
              <a:rPr sz="2250" b="1" dirty="0">
                <a:latin typeface="Calibri"/>
                <a:cs typeface="Calibri"/>
              </a:rPr>
              <a:t>the</a:t>
            </a:r>
            <a:r>
              <a:rPr sz="2250" b="1" spc="-110" dirty="0">
                <a:latin typeface="Calibri"/>
                <a:cs typeface="Calibri"/>
              </a:rPr>
              <a:t> </a:t>
            </a:r>
            <a:r>
              <a:rPr sz="2250" b="1" u="sng" spc="-15" dirty="0">
                <a:uFill>
                  <a:solidFill>
                    <a:srgbClr val="000000"/>
                  </a:solidFill>
                </a:uFill>
                <a:latin typeface="Calibri"/>
                <a:cs typeface="Calibri"/>
              </a:rPr>
              <a:t>exercise</a:t>
            </a:r>
            <a:r>
              <a:rPr sz="2250" b="1" u="sng" spc="-180" dirty="0">
                <a:uFill>
                  <a:solidFill>
                    <a:srgbClr val="000000"/>
                  </a:solidFill>
                </a:uFill>
                <a:latin typeface="Calibri"/>
                <a:cs typeface="Calibri"/>
              </a:rPr>
              <a:t> </a:t>
            </a:r>
            <a:r>
              <a:rPr sz="2250" b="1" u="sng" spc="-5" dirty="0">
                <a:uFill>
                  <a:solidFill>
                    <a:srgbClr val="000000"/>
                  </a:solidFill>
                </a:uFill>
                <a:latin typeface="Calibri"/>
                <a:cs typeface="Calibri"/>
              </a:rPr>
              <a:t>deadline</a:t>
            </a:r>
            <a:r>
              <a:rPr sz="2250" b="1" u="sng" spc="-195" dirty="0">
                <a:uFill>
                  <a:solidFill>
                    <a:srgbClr val="000000"/>
                  </a:solidFill>
                </a:uFill>
                <a:latin typeface="Calibri"/>
                <a:cs typeface="Calibri"/>
              </a:rPr>
              <a:t> </a:t>
            </a:r>
            <a:r>
              <a:rPr sz="2250" b="1" u="sng" spc="-10" dirty="0">
                <a:uFill>
                  <a:solidFill>
                    <a:srgbClr val="000000"/>
                  </a:solidFill>
                </a:uFill>
                <a:latin typeface="Calibri"/>
                <a:cs typeface="Calibri"/>
              </a:rPr>
              <a:t>of </a:t>
            </a:r>
            <a:r>
              <a:rPr sz="2250" b="1" u="sng" spc="-15" dirty="0">
                <a:uFill>
                  <a:solidFill>
                    <a:srgbClr val="000000"/>
                  </a:solidFill>
                </a:uFill>
                <a:latin typeface="Calibri"/>
                <a:cs typeface="Calibri"/>
              </a:rPr>
              <a:t>June,</a:t>
            </a:r>
            <a:r>
              <a:rPr sz="2250" b="1" u="sng" spc="-45" dirty="0">
                <a:uFill>
                  <a:solidFill>
                    <a:srgbClr val="000000"/>
                  </a:solidFill>
                </a:uFill>
                <a:latin typeface="Calibri"/>
                <a:cs typeface="Calibri"/>
              </a:rPr>
              <a:t> </a:t>
            </a:r>
            <a:r>
              <a:rPr sz="2250" b="1" u="sng" spc="-10" dirty="0">
                <a:uFill>
                  <a:solidFill>
                    <a:srgbClr val="000000"/>
                  </a:solidFill>
                </a:uFill>
                <a:latin typeface="Calibri"/>
                <a:cs typeface="Calibri"/>
              </a:rPr>
              <a:t>30th,</a:t>
            </a:r>
            <a:r>
              <a:rPr sz="2250" b="1" spc="-110" dirty="0">
                <a:latin typeface="Calibri"/>
                <a:cs typeface="Calibri"/>
              </a:rPr>
              <a:t> </a:t>
            </a:r>
            <a:r>
              <a:rPr sz="2250" b="1" dirty="0">
                <a:latin typeface="Calibri"/>
                <a:cs typeface="Calibri"/>
              </a:rPr>
              <a:t>as</a:t>
            </a:r>
            <a:r>
              <a:rPr sz="2250" b="1" spc="-35" dirty="0">
                <a:latin typeface="Calibri"/>
                <a:cs typeface="Calibri"/>
              </a:rPr>
              <a:t> </a:t>
            </a:r>
            <a:r>
              <a:rPr sz="2250" b="1" spc="-5" dirty="0">
                <a:latin typeface="Calibri"/>
                <a:cs typeface="Calibri"/>
              </a:rPr>
              <a:t>well</a:t>
            </a:r>
            <a:r>
              <a:rPr sz="2250" b="1" spc="-90" dirty="0">
                <a:latin typeface="Calibri"/>
                <a:cs typeface="Calibri"/>
              </a:rPr>
              <a:t> </a:t>
            </a:r>
            <a:r>
              <a:rPr sz="2250" b="1" dirty="0">
                <a:latin typeface="Calibri"/>
                <a:cs typeface="Calibri"/>
              </a:rPr>
              <a:t>as</a:t>
            </a:r>
            <a:r>
              <a:rPr sz="2250" b="1" spc="-35" dirty="0">
                <a:latin typeface="Calibri"/>
                <a:cs typeface="Calibri"/>
              </a:rPr>
              <a:t> </a:t>
            </a:r>
            <a:r>
              <a:rPr sz="2250" b="1" u="sng" spc="-10" dirty="0">
                <a:uFill>
                  <a:solidFill>
                    <a:srgbClr val="000000"/>
                  </a:solidFill>
                </a:uFill>
                <a:latin typeface="Calibri"/>
                <a:cs typeface="Calibri"/>
              </a:rPr>
              <a:t>templates</a:t>
            </a:r>
            <a:r>
              <a:rPr sz="2250" b="1" u="sng" spc="-185" dirty="0">
                <a:uFill>
                  <a:solidFill>
                    <a:srgbClr val="000000"/>
                  </a:solidFill>
                </a:uFill>
                <a:latin typeface="Calibri"/>
                <a:cs typeface="Calibri"/>
              </a:rPr>
              <a:t> </a:t>
            </a:r>
            <a:r>
              <a:rPr sz="2250" b="1" u="sng" spc="-5" dirty="0">
                <a:uFill>
                  <a:solidFill>
                    <a:srgbClr val="000000"/>
                  </a:solidFill>
                </a:uFill>
                <a:latin typeface="Calibri"/>
                <a:cs typeface="Calibri"/>
              </a:rPr>
              <a:t>for</a:t>
            </a:r>
            <a:r>
              <a:rPr sz="2250" b="1" u="sng" spc="-185" dirty="0">
                <a:uFill>
                  <a:solidFill>
                    <a:srgbClr val="000000"/>
                  </a:solidFill>
                </a:uFill>
                <a:latin typeface="Calibri"/>
                <a:cs typeface="Calibri"/>
              </a:rPr>
              <a:t> </a:t>
            </a:r>
            <a:r>
              <a:rPr sz="2250" b="1" u="sng" spc="-5" dirty="0">
                <a:uFill>
                  <a:solidFill>
                    <a:srgbClr val="000000"/>
                  </a:solidFill>
                </a:uFill>
                <a:latin typeface="Calibri"/>
                <a:cs typeface="Calibri"/>
              </a:rPr>
              <a:t>submitting</a:t>
            </a:r>
            <a:r>
              <a:rPr sz="2250" b="1" u="sng" spc="-195" dirty="0">
                <a:uFill>
                  <a:solidFill>
                    <a:srgbClr val="000000"/>
                  </a:solidFill>
                </a:uFill>
                <a:latin typeface="Calibri"/>
                <a:cs typeface="Calibri"/>
              </a:rPr>
              <a:t> </a:t>
            </a:r>
            <a:r>
              <a:rPr sz="2250" b="1" u="sng" spc="-5" dirty="0">
                <a:uFill>
                  <a:solidFill>
                    <a:srgbClr val="000000"/>
                  </a:solidFill>
                </a:uFill>
                <a:latin typeface="Calibri"/>
                <a:cs typeface="Calibri"/>
              </a:rPr>
              <a:t>results</a:t>
            </a:r>
            <a:r>
              <a:rPr sz="2250" b="1" spc="-204" dirty="0">
                <a:latin typeface="Calibri"/>
                <a:cs typeface="Calibri"/>
              </a:rPr>
              <a:t> </a:t>
            </a:r>
            <a:r>
              <a:rPr sz="2250" b="1" spc="-10" dirty="0">
                <a:latin typeface="Calibri"/>
                <a:cs typeface="Calibri"/>
              </a:rPr>
              <a:t>(Level</a:t>
            </a:r>
            <a:endParaRPr sz="2250" dirty="0">
              <a:latin typeface="Calibri"/>
              <a:cs typeface="Calibri"/>
            </a:endParaRPr>
          </a:p>
          <a:p>
            <a:pPr marL="297180">
              <a:lnSpc>
                <a:spcPts val="2365"/>
              </a:lnSpc>
            </a:pPr>
            <a:r>
              <a:rPr sz="2250" b="1" spc="-5" dirty="0">
                <a:latin typeface="Calibri"/>
                <a:cs typeface="Calibri"/>
              </a:rPr>
              <a:t>1 </a:t>
            </a:r>
            <a:r>
              <a:rPr sz="2250" b="1" dirty="0">
                <a:latin typeface="Calibri"/>
                <a:cs typeface="Calibri"/>
              </a:rPr>
              <a:t>and </a:t>
            </a:r>
            <a:r>
              <a:rPr sz="2250" b="1" spc="-15" dirty="0">
                <a:latin typeface="Calibri"/>
                <a:cs typeface="Calibri"/>
              </a:rPr>
              <a:t>Level 2+3)</a:t>
            </a:r>
            <a:r>
              <a:rPr sz="2250" b="1" spc="-5" dirty="0">
                <a:latin typeface="Calibri"/>
                <a:cs typeface="Calibri"/>
              </a:rPr>
              <a:t>!</a:t>
            </a:r>
            <a:endParaRPr sz="2250" dirty="0">
              <a:latin typeface="Calibri"/>
              <a:cs typeface="Calibri"/>
            </a:endParaRPr>
          </a:p>
          <a:p>
            <a:pPr marL="297180" marR="698500" indent="-285115">
              <a:lnSpc>
                <a:spcPct val="78600"/>
              </a:lnSpc>
              <a:spcBef>
                <a:spcPts val="550"/>
              </a:spcBef>
              <a:buFont typeface="Arial"/>
              <a:buChar char="•"/>
              <a:tabLst>
                <a:tab pos="297180" algn="l"/>
                <a:tab pos="297815" algn="l"/>
              </a:tabLst>
            </a:pPr>
            <a:r>
              <a:rPr sz="2250" spc="-20">
                <a:latin typeface="Calibri"/>
                <a:cs typeface="Calibri"/>
              </a:rPr>
              <a:t>Publication </a:t>
            </a:r>
            <a:r>
              <a:rPr lang="en-US" sz="2250" spc="-5" dirty="0">
                <a:latin typeface="Calibri"/>
                <a:cs typeface="Calibri"/>
              </a:rPr>
              <a:t>"</a:t>
            </a:r>
            <a:r>
              <a:rPr sz="2250" i="1" spc="-5">
                <a:latin typeface="Calibri"/>
                <a:cs typeface="Calibri"/>
              </a:rPr>
              <a:t>Third </a:t>
            </a:r>
            <a:r>
              <a:rPr sz="2250" i="1" spc="-35" dirty="0">
                <a:latin typeface="Calibri"/>
                <a:cs typeface="Calibri"/>
              </a:rPr>
              <a:t>international </a:t>
            </a:r>
            <a:r>
              <a:rPr sz="2250" i="1" spc="-30" dirty="0">
                <a:latin typeface="Calibri"/>
                <a:cs typeface="Calibri"/>
              </a:rPr>
              <a:t>challenge </a:t>
            </a:r>
            <a:r>
              <a:rPr sz="2250" i="1" spc="-25" dirty="0">
                <a:latin typeface="Calibri"/>
                <a:cs typeface="Calibri"/>
              </a:rPr>
              <a:t>to </a:t>
            </a:r>
            <a:r>
              <a:rPr sz="2250" i="1" spc="-30" dirty="0">
                <a:latin typeface="Calibri"/>
                <a:cs typeface="Calibri"/>
              </a:rPr>
              <a:t>model the </a:t>
            </a:r>
            <a:r>
              <a:rPr sz="2250" i="1" spc="-20" dirty="0">
                <a:latin typeface="Calibri"/>
                <a:cs typeface="Calibri"/>
              </a:rPr>
              <a:t>medium- </a:t>
            </a:r>
            <a:r>
              <a:rPr sz="2250" i="1" spc="-25" dirty="0">
                <a:latin typeface="Calibri"/>
                <a:cs typeface="Calibri"/>
              </a:rPr>
              <a:t>to </a:t>
            </a:r>
            <a:r>
              <a:rPr sz="2250" i="1" spc="-20" dirty="0">
                <a:latin typeface="Calibri"/>
                <a:cs typeface="Calibri"/>
              </a:rPr>
              <a:t>long-range </a:t>
            </a:r>
            <a:r>
              <a:rPr sz="2250" i="1" spc="-15" dirty="0">
                <a:latin typeface="Calibri"/>
                <a:cs typeface="Calibri"/>
              </a:rPr>
              <a:t>transport </a:t>
            </a:r>
            <a:r>
              <a:rPr sz="2250" i="1" spc="-20" dirty="0">
                <a:latin typeface="Calibri"/>
                <a:cs typeface="Calibri"/>
              </a:rPr>
              <a:t>of  </a:t>
            </a:r>
            <a:r>
              <a:rPr sz="2250" i="1" spc="-45" dirty="0">
                <a:latin typeface="Calibri"/>
                <a:cs typeface="Calibri"/>
              </a:rPr>
              <a:t>radioxenon</a:t>
            </a:r>
            <a:r>
              <a:rPr sz="2250" i="1" spc="45" dirty="0">
                <a:latin typeface="Calibri"/>
                <a:cs typeface="Calibri"/>
              </a:rPr>
              <a:t> </a:t>
            </a:r>
            <a:r>
              <a:rPr sz="2250" i="1" spc="-20" dirty="0">
                <a:latin typeface="Calibri"/>
                <a:cs typeface="Calibri"/>
              </a:rPr>
              <a:t>to</a:t>
            </a:r>
            <a:r>
              <a:rPr sz="2250" i="1" spc="-50" dirty="0">
                <a:latin typeface="Calibri"/>
                <a:cs typeface="Calibri"/>
              </a:rPr>
              <a:t> </a:t>
            </a:r>
            <a:r>
              <a:rPr sz="2250" i="1" spc="-10" dirty="0">
                <a:latin typeface="Calibri"/>
                <a:cs typeface="Calibri"/>
              </a:rPr>
              <a:t>four</a:t>
            </a:r>
            <a:r>
              <a:rPr sz="2250" i="1" spc="-65" dirty="0">
                <a:latin typeface="Calibri"/>
                <a:cs typeface="Calibri"/>
              </a:rPr>
              <a:t> </a:t>
            </a:r>
            <a:r>
              <a:rPr sz="2250" i="1" spc="-20" dirty="0">
                <a:latin typeface="Calibri"/>
                <a:cs typeface="Calibri"/>
              </a:rPr>
              <a:t>Comprehensive</a:t>
            </a:r>
            <a:r>
              <a:rPr sz="2250" i="1" spc="-50" dirty="0">
                <a:latin typeface="Calibri"/>
                <a:cs typeface="Calibri"/>
              </a:rPr>
              <a:t> </a:t>
            </a:r>
            <a:r>
              <a:rPr sz="2250" i="1" spc="-30" dirty="0">
                <a:latin typeface="Calibri"/>
                <a:cs typeface="Calibri"/>
              </a:rPr>
              <a:t>Nuclear-Test-Ban</a:t>
            </a:r>
            <a:r>
              <a:rPr sz="2250" i="1" spc="-215" dirty="0">
                <a:latin typeface="Calibri"/>
                <a:cs typeface="Calibri"/>
              </a:rPr>
              <a:t> </a:t>
            </a:r>
            <a:r>
              <a:rPr sz="2250" i="1" spc="-30" dirty="0">
                <a:latin typeface="Calibri"/>
                <a:cs typeface="Calibri"/>
              </a:rPr>
              <a:t>Treaty</a:t>
            </a:r>
            <a:r>
              <a:rPr sz="2250" i="1" spc="-145" dirty="0">
                <a:latin typeface="Calibri"/>
                <a:cs typeface="Calibri"/>
              </a:rPr>
              <a:t> </a:t>
            </a:r>
            <a:r>
              <a:rPr sz="2250" i="1" spc="-30" dirty="0">
                <a:latin typeface="Calibri"/>
                <a:cs typeface="Calibri"/>
              </a:rPr>
              <a:t>monitoring</a:t>
            </a:r>
            <a:r>
              <a:rPr sz="2250" i="1" spc="-50" dirty="0">
                <a:latin typeface="Calibri"/>
                <a:cs typeface="Calibri"/>
              </a:rPr>
              <a:t> </a:t>
            </a:r>
            <a:r>
              <a:rPr sz="2250" i="1" spc="-30" dirty="0">
                <a:latin typeface="Calibri"/>
                <a:cs typeface="Calibri"/>
              </a:rPr>
              <a:t>stations”</a:t>
            </a:r>
            <a:r>
              <a:rPr sz="2250" i="1" spc="-40" dirty="0">
                <a:latin typeface="Calibri"/>
                <a:cs typeface="Calibri"/>
              </a:rPr>
              <a:t> </a:t>
            </a:r>
            <a:r>
              <a:rPr sz="2250" spc="-15" dirty="0">
                <a:latin typeface="Calibri"/>
                <a:cs typeface="Calibri"/>
              </a:rPr>
              <a:t>has </a:t>
            </a:r>
            <a:r>
              <a:rPr sz="2250" dirty="0">
                <a:latin typeface="Calibri"/>
                <a:cs typeface="Calibri"/>
              </a:rPr>
              <a:t>just</a:t>
            </a:r>
            <a:r>
              <a:rPr sz="2250" spc="-130" dirty="0">
                <a:latin typeface="Calibri"/>
                <a:cs typeface="Calibri"/>
              </a:rPr>
              <a:t> </a:t>
            </a:r>
            <a:r>
              <a:rPr sz="2250" spc="-5" dirty="0">
                <a:latin typeface="Calibri"/>
                <a:cs typeface="Calibri"/>
              </a:rPr>
              <a:t>been  </a:t>
            </a:r>
            <a:r>
              <a:rPr sz="2250" spc="-10" dirty="0">
                <a:latin typeface="Calibri"/>
                <a:cs typeface="Calibri"/>
              </a:rPr>
              <a:t>accepted</a:t>
            </a:r>
            <a:r>
              <a:rPr sz="2250" spc="-175" dirty="0">
                <a:latin typeface="Calibri"/>
                <a:cs typeface="Calibri"/>
              </a:rPr>
              <a:t> </a:t>
            </a:r>
            <a:r>
              <a:rPr sz="2250" spc="5" dirty="0">
                <a:latin typeface="Calibri"/>
                <a:cs typeface="Calibri"/>
              </a:rPr>
              <a:t>by</a:t>
            </a:r>
            <a:r>
              <a:rPr sz="2250" spc="-90" dirty="0">
                <a:latin typeface="Calibri"/>
                <a:cs typeface="Calibri"/>
              </a:rPr>
              <a:t> </a:t>
            </a:r>
            <a:r>
              <a:rPr sz="2250" spc="-10" dirty="0">
                <a:latin typeface="Calibri"/>
                <a:cs typeface="Calibri"/>
              </a:rPr>
              <a:t>the</a:t>
            </a:r>
            <a:r>
              <a:rPr sz="2250" spc="-85" dirty="0">
                <a:latin typeface="Calibri"/>
                <a:cs typeface="Calibri"/>
              </a:rPr>
              <a:t> </a:t>
            </a:r>
            <a:r>
              <a:rPr sz="2250" i="1" spc="-20" dirty="0">
                <a:latin typeface="Calibri"/>
                <a:cs typeface="Calibri"/>
              </a:rPr>
              <a:t>Journal</a:t>
            </a:r>
            <a:r>
              <a:rPr sz="2250" i="1" spc="-65" dirty="0">
                <a:latin typeface="Calibri"/>
                <a:cs typeface="Calibri"/>
              </a:rPr>
              <a:t> </a:t>
            </a:r>
            <a:r>
              <a:rPr sz="2250" i="1" spc="-20" dirty="0">
                <a:latin typeface="Calibri"/>
                <a:cs typeface="Calibri"/>
              </a:rPr>
              <a:t>of</a:t>
            </a:r>
            <a:r>
              <a:rPr sz="2250" i="1" spc="5" dirty="0">
                <a:latin typeface="Calibri"/>
                <a:cs typeface="Calibri"/>
              </a:rPr>
              <a:t> </a:t>
            </a:r>
            <a:r>
              <a:rPr sz="2250" i="1" spc="-25" dirty="0">
                <a:latin typeface="Calibri"/>
                <a:cs typeface="Calibri"/>
              </a:rPr>
              <a:t>Environmental</a:t>
            </a:r>
            <a:r>
              <a:rPr sz="2250" i="1" spc="-125" dirty="0">
                <a:latin typeface="Calibri"/>
                <a:cs typeface="Calibri"/>
              </a:rPr>
              <a:t> </a:t>
            </a:r>
            <a:r>
              <a:rPr sz="2250" i="1" spc="-30" dirty="0">
                <a:latin typeface="Calibri"/>
                <a:cs typeface="Calibri"/>
              </a:rPr>
              <a:t>Radioactivity.</a:t>
            </a:r>
            <a:endParaRPr sz="2250" dirty="0">
              <a:latin typeface="Calibri"/>
              <a:cs typeface="Calibri"/>
            </a:endParaRPr>
          </a:p>
          <a:p>
            <a:pPr>
              <a:lnSpc>
                <a:spcPct val="100000"/>
              </a:lnSpc>
              <a:spcBef>
                <a:spcPts val="60"/>
              </a:spcBef>
              <a:buChar char="•"/>
            </a:pPr>
            <a:endParaRPr sz="2250" dirty="0">
              <a:latin typeface="Calibri"/>
              <a:cs typeface="Calibri"/>
            </a:endParaRPr>
          </a:p>
          <a:p>
            <a:pPr marL="297180" marR="5080" indent="-285115" algn="just">
              <a:lnSpc>
                <a:spcPct val="75800"/>
              </a:lnSpc>
              <a:buFont typeface="Arial"/>
              <a:buChar char="•"/>
              <a:tabLst>
                <a:tab pos="297815" algn="l"/>
              </a:tabLst>
            </a:pPr>
            <a:r>
              <a:rPr sz="1850" spc="-20" dirty="0">
                <a:latin typeface="Calibri"/>
                <a:cs typeface="Calibri"/>
              </a:rPr>
              <a:t>A.</a:t>
            </a:r>
            <a:r>
              <a:rPr sz="1850" spc="5" dirty="0">
                <a:latin typeface="Calibri"/>
                <a:cs typeface="Calibri"/>
              </a:rPr>
              <a:t> </a:t>
            </a:r>
            <a:r>
              <a:rPr sz="1850" spc="-30" dirty="0">
                <a:latin typeface="Calibri"/>
                <a:cs typeface="Calibri"/>
              </a:rPr>
              <a:t>Axelsson,</a:t>
            </a:r>
            <a:r>
              <a:rPr sz="1850" spc="-75" dirty="0">
                <a:latin typeface="Calibri"/>
                <a:cs typeface="Calibri"/>
              </a:rPr>
              <a:t> </a:t>
            </a:r>
            <a:r>
              <a:rPr sz="1850" spc="-20" dirty="0">
                <a:latin typeface="Calibri"/>
                <a:cs typeface="Calibri"/>
              </a:rPr>
              <a:t>A.</a:t>
            </a:r>
            <a:r>
              <a:rPr sz="1850" spc="10" dirty="0">
                <a:latin typeface="Calibri"/>
                <a:cs typeface="Calibri"/>
              </a:rPr>
              <a:t> </a:t>
            </a:r>
            <a:r>
              <a:rPr sz="1850" spc="-20" dirty="0">
                <a:latin typeface="Calibri"/>
                <a:cs typeface="Calibri"/>
              </a:rPr>
              <a:t>Ringbom,</a:t>
            </a:r>
            <a:r>
              <a:rPr sz="1850" spc="10" dirty="0">
                <a:latin typeface="Calibri"/>
                <a:cs typeface="Calibri"/>
              </a:rPr>
              <a:t> </a:t>
            </a:r>
            <a:r>
              <a:rPr sz="1850" spc="5" dirty="0">
                <a:latin typeface="Calibri"/>
                <a:cs typeface="Calibri"/>
              </a:rPr>
              <a:t>M.</a:t>
            </a:r>
            <a:r>
              <a:rPr sz="1850" spc="-75" dirty="0">
                <a:latin typeface="Calibri"/>
                <a:cs typeface="Calibri"/>
              </a:rPr>
              <a:t> </a:t>
            </a:r>
            <a:r>
              <a:rPr sz="1850" spc="-45" dirty="0">
                <a:latin typeface="Calibri"/>
                <a:cs typeface="Calibri"/>
              </a:rPr>
              <a:t>Aldener,</a:t>
            </a:r>
            <a:r>
              <a:rPr sz="1850" spc="10" dirty="0">
                <a:latin typeface="Calibri"/>
                <a:cs typeface="Calibri"/>
              </a:rPr>
              <a:t> </a:t>
            </a:r>
            <a:r>
              <a:rPr sz="1850" spc="-95" dirty="0">
                <a:latin typeface="Calibri"/>
                <a:cs typeface="Calibri"/>
              </a:rPr>
              <a:t>T.</a:t>
            </a:r>
            <a:r>
              <a:rPr sz="1850" spc="-80" dirty="0">
                <a:latin typeface="Calibri"/>
                <a:cs typeface="Calibri"/>
              </a:rPr>
              <a:t> </a:t>
            </a:r>
            <a:r>
              <a:rPr sz="1850" spc="-15" dirty="0">
                <a:latin typeface="Calibri"/>
                <a:cs typeface="Calibri"/>
              </a:rPr>
              <a:t>Fritioff,</a:t>
            </a:r>
            <a:r>
              <a:rPr sz="1850" spc="-155" dirty="0">
                <a:latin typeface="Calibri"/>
                <a:cs typeface="Calibri"/>
              </a:rPr>
              <a:t> </a:t>
            </a:r>
            <a:r>
              <a:rPr sz="1850" spc="-10" dirty="0">
                <a:latin typeface="Calibri"/>
                <a:cs typeface="Calibri"/>
              </a:rPr>
              <a:t>and</a:t>
            </a:r>
            <a:r>
              <a:rPr sz="1850" spc="-20" dirty="0">
                <a:latin typeface="Calibri"/>
                <a:cs typeface="Calibri"/>
              </a:rPr>
              <a:t> A.</a:t>
            </a:r>
            <a:r>
              <a:rPr sz="1850" spc="-75" dirty="0">
                <a:latin typeface="Calibri"/>
                <a:cs typeface="Calibri"/>
              </a:rPr>
              <a:t> </a:t>
            </a:r>
            <a:r>
              <a:rPr sz="1850" spc="-10" dirty="0">
                <a:latin typeface="Calibri"/>
                <a:cs typeface="Calibri"/>
              </a:rPr>
              <a:t>Mörtsell</a:t>
            </a:r>
            <a:r>
              <a:rPr sz="1850" spc="-110" dirty="0">
                <a:latin typeface="Calibri"/>
                <a:cs typeface="Calibri"/>
              </a:rPr>
              <a:t> </a:t>
            </a:r>
            <a:r>
              <a:rPr sz="1850" spc="5" dirty="0">
                <a:latin typeface="Calibri"/>
                <a:cs typeface="Calibri"/>
              </a:rPr>
              <a:t>(2014):</a:t>
            </a:r>
            <a:r>
              <a:rPr sz="1850" spc="-190" dirty="0">
                <a:latin typeface="Calibri"/>
                <a:cs typeface="Calibri"/>
              </a:rPr>
              <a:t> </a:t>
            </a:r>
            <a:r>
              <a:rPr sz="1850" spc="-15" dirty="0">
                <a:latin typeface="Calibri"/>
                <a:cs typeface="Calibri"/>
              </a:rPr>
              <a:t>The</a:t>
            </a:r>
            <a:r>
              <a:rPr sz="1850" spc="-60" dirty="0">
                <a:latin typeface="Calibri"/>
                <a:cs typeface="Calibri"/>
              </a:rPr>
              <a:t> </a:t>
            </a:r>
            <a:r>
              <a:rPr sz="1850" spc="-10" dirty="0">
                <a:latin typeface="Calibri"/>
                <a:cs typeface="Calibri"/>
              </a:rPr>
              <a:t>Impact</a:t>
            </a:r>
            <a:r>
              <a:rPr sz="1850" spc="-70" dirty="0">
                <a:latin typeface="Calibri"/>
                <a:cs typeface="Calibri"/>
              </a:rPr>
              <a:t> </a:t>
            </a:r>
            <a:r>
              <a:rPr sz="1850" spc="-10" dirty="0">
                <a:latin typeface="Calibri"/>
                <a:cs typeface="Calibri"/>
              </a:rPr>
              <a:t>of</a:t>
            </a:r>
            <a:r>
              <a:rPr sz="1850" spc="-100" dirty="0">
                <a:latin typeface="Calibri"/>
                <a:cs typeface="Calibri"/>
              </a:rPr>
              <a:t> </a:t>
            </a:r>
            <a:r>
              <a:rPr sz="1850" spc="-10" dirty="0">
                <a:latin typeface="Calibri"/>
                <a:cs typeface="Calibri"/>
              </a:rPr>
              <a:t>System</a:t>
            </a:r>
            <a:r>
              <a:rPr sz="1850" spc="-125" dirty="0">
                <a:latin typeface="Calibri"/>
                <a:cs typeface="Calibri"/>
              </a:rPr>
              <a:t> </a:t>
            </a:r>
            <a:r>
              <a:rPr sz="1850" spc="-15" dirty="0">
                <a:latin typeface="Calibri"/>
                <a:cs typeface="Calibri"/>
              </a:rPr>
              <a:t>Characteristics</a:t>
            </a:r>
            <a:r>
              <a:rPr sz="1850" spc="-175" dirty="0">
                <a:latin typeface="Calibri"/>
                <a:cs typeface="Calibri"/>
              </a:rPr>
              <a:t> </a:t>
            </a:r>
            <a:r>
              <a:rPr sz="1850" spc="-10" dirty="0">
                <a:latin typeface="Calibri"/>
                <a:cs typeface="Calibri"/>
              </a:rPr>
              <a:t>on</a:t>
            </a:r>
            <a:r>
              <a:rPr sz="1850" spc="-100" dirty="0">
                <a:latin typeface="Calibri"/>
                <a:cs typeface="Calibri"/>
              </a:rPr>
              <a:t> </a:t>
            </a:r>
            <a:r>
              <a:rPr sz="1850" spc="-15" dirty="0">
                <a:latin typeface="Calibri"/>
                <a:cs typeface="Calibri"/>
              </a:rPr>
              <a:t>Noble</a:t>
            </a:r>
            <a:r>
              <a:rPr sz="1850" spc="-50" dirty="0">
                <a:latin typeface="Calibri"/>
                <a:cs typeface="Calibri"/>
              </a:rPr>
              <a:t> </a:t>
            </a:r>
            <a:r>
              <a:rPr sz="1850" spc="5" dirty="0">
                <a:latin typeface="Calibri"/>
                <a:cs typeface="Calibri"/>
              </a:rPr>
              <a:t>Gas  </a:t>
            </a:r>
            <a:r>
              <a:rPr sz="1850" spc="-15" dirty="0">
                <a:latin typeface="Calibri"/>
                <a:cs typeface="Calibri"/>
              </a:rPr>
              <a:t>Network</a:t>
            </a:r>
            <a:r>
              <a:rPr sz="1850" spc="-140" dirty="0">
                <a:latin typeface="Calibri"/>
                <a:cs typeface="Calibri"/>
              </a:rPr>
              <a:t> </a:t>
            </a:r>
            <a:r>
              <a:rPr sz="1850" spc="-20" dirty="0">
                <a:latin typeface="Calibri"/>
                <a:cs typeface="Calibri"/>
              </a:rPr>
              <a:t>Verification</a:t>
            </a:r>
            <a:r>
              <a:rPr sz="1850" spc="-190" dirty="0">
                <a:latin typeface="Calibri"/>
                <a:cs typeface="Calibri"/>
              </a:rPr>
              <a:t> </a:t>
            </a:r>
            <a:r>
              <a:rPr sz="1850" spc="-15" dirty="0">
                <a:latin typeface="Calibri"/>
                <a:cs typeface="Calibri"/>
              </a:rPr>
              <a:t>Capability</a:t>
            </a:r>
            <a:r>
              <a:rPr sz="1850" spc="-55" dirty="0">
                <a:latin typeface="Calibri"/>
                <a:cs typeface="Calibri"/>
              </a:rPr>
              <a:t> </a:t>
            </a:r>
            <a:r>
              <a:rPr sz="1850" spc="-10" dirty="0">
                <a:latin typeface="Calibri"/>
                <a:cs typeface="Calibri"/>
              </a:rPr>
              <a:t>for</a:t>
            </a:r>
            <a:r>
              <a:rPr sz="1850" spc="-95" dirty="0">
                <a:latin typeface="Calibri"/>
                <a:cs typeface="Calibri"/>
              </a:rPr>
              <a:t> </a:t>
            </a:r>
            <a:r>
              <a:rPr sz="1850" spc="-60" dirty="0">
                <a:latin typeface="Calibri"/>
                <a:cs typeface="Calibri"/>
              </a:rPr>
              <a:t>CTBT.</a:t>
            </a:r>
            <a:r>
              <a:rPr sz="1850" spc="-5" dirty="0">
                <a:latin typeface="Calibri"/>
                <a:cs typeface="Calibri"/>
              </a:rPr>
              <a:t> </a:t>
            </a:r>
            <a:r>
              <a:rPr sz="1850" spc="-25" dirty="0">
                <a:latin typeface="Calibri"/>
                <a:cs typeface="Calibri"/>
              </a:rPr>
              <a:t>Report</a:t>
            </a:r>
            <a:r>
              <a:rPr sz="1850" spc="-80" dirty="0">
                <a:latin typeface="Calibri"/>
                <a:cs typeface="Calibri"/>
              </a:rPr>
              <a:t> </a:t>
            </a:r>
            <a:r>
              <a:rPr sz="1850" spc="-10" dirty="0">
                <a:latin typeface="Calibri"/>
                <a:cs typeface="Calibri"/>
              </a:rPr>
              <a:t>No.</a:t>
            </a:r>
            <a:r>
              <a:rPr sz="1850" spc="-80" dirty="0">
                <a:latin typeface="Calibri"/>
                <a:cs typeface="Calibri"/>
              </a:rPr>
              <a:t> </a:t>
            </a:r>
            <a:r>
              <a:rPr sz="1850" spc="-10" dirty="0">
                <a:latin typeface="Calibri"/>
                <a:cs typeface="Calibri"/>
              </a:rPr>
              <a:t>FOI-R-3856-SE,</a:t>
            </a:r>
            <a:r>
              <a:rPr sz="1850" spc="-160" dirty="0">
                <a:latin typeface="Calibri"/>
                <a:cs typeface="Calibri"/>
              </a:rPr>
              <a:t> </a:t>
            </a:r>
            <a:r>
              <a:rPr sz="1850" spc="-15" dirty="0">
                <a:latin typeface="Calibri"/>
                <a:cs typeface="Calibri"/>
              </a:rPr>
              <a:t>ISSN-1650-1942,</a:t>
            </a:r>
            <a:r>
              <a:rPr sz="1850" spc="-80" dirty="0">
                <a:latin typeface="Calibri"/>
                <a:cs typeface="Calibri"/>
              </a:rPr>
              <a:t> </a:t>
            </a:r>
            <a:r>
              <a:rPr sz="1850" spc="-20" dirty="0">
                <a:latin typeface="Calibri"/>
                <a:cs typeface="Calibri"/>
              </a:rPr>
              <a:t>Stockholm,</a:t>
            </a:r>
            <a:r>
              <a:rPr sz="1850" spc="-240" dirty="0">
                <a:latin typeface="Calibri"/>
                <a:cs typeface="Calibri"/>
              </a:rPr>
              <a:t> </a:t>
            </a:r>
            <a:r>
              <a:rPr sz="1850" spc="-20" dirty="0">
                <a:latin typeface="Calibri"/>
                <a:cs typeface="Calibri"/>
              </a:rPr>
              <a:t>Sweden.</a:t>
            </a:r>
            <a:endParaRPr sz="1850" dirty="0">
              <a:latin typeface="Calibri"/>
              <a:cs typeface="Calibri"/>
            </a:endParaRPr>
          </a:p>
          <a:p>
            <a:pPr marL="297180" indent="-285115" algn="just">
              <a:lnSpc>
                <a:spcPts val="1935"/>
              </a:lnSpc>
              <a:buFont typeface="Arial"/>
              <a:buChar char="•"/>
              <a:tabLst>
                <a:tab pos="297815" algn="l"/>
              </a:tabLst>
            </a:pPr>
            <a:r>
              <a:rPr sz="1850" spc="5" dirty="0">
                <a:latin typeface="Calibri"/>
                <a:cs typeface="Calibri"/>
              </a:rPr>
              <a:t>M.</a:t>
            </a:r>
            <a:r>
              <a:rPr sz="1850" spc="-80" dirty="0">
                <a:latin typeface="Calibri"/>
                <a:cs typeface="Calibri"/>
              </a:rPr>
              <a:t> </a:t>
            </a:r>
            <a:r>
              <a:rPr sz="1850" spc="10" dirty="0">
                <a:latin typeface="Calibri"/>
                <a:cs typeface="Calibri"/>
              </a:rPr>
              <a:t>B.</a:t>
            </a:r>
            <a:r>
              <a:rPr sz="1850" spc="-70" dirty="0">
                <a:latin typeface="Calibri"/>
                <a:cs typeface="Calibri"/>
              </a:rPr>
              <a:t> </a:t>
            </a:r>
            <a:r>
              <a:rPr sz="1850" spc="-20" dirty="0">
                <a:latin typeface="Calibri"/>
                <a:cs typeface="Calibri"/>
              </a:rPr>
              <a:t>Kalinowski,</a:t>
            </a:r>
            <a:r>
              <a:rPr sz="1850" spc="-75" dirty="0">
                <a:latin typeface="Calibri"/>
                <a:cs typeface="Calibri"/>
              </a:rPr>
              <a:t> </a:t>
            </a:r>
            <a:r>
              <a:rPr sz="1850" spc="-20" dirty="0">
                <a:latin typeface="Calibri"/>
                <a:cs typeface="Calibri"/>
              </a:rPr>
              <a:t>A.</a:t>
            </a:r>
            <a:r>
              <a:rPr sz="1850" spc="5" dirty="0">
                <a:latin typeface="Calibri"/>
                <a:cs typeface="Calibri"/>
              </a:rPr>
              <a:t> </a:t>
            </a:r>
            <a:r>
              <a:rPr sz="1850" spc="-30" dirty="0">
                <a:latin typeface="Calibri"/>
                <a:cs typeface="Calibri"/>
              </a:rPr>
              <a:t>Axelsson,</a:t>
            </a:r>
            <a:r>
              <a:rPr sz="1850" spc="-70" dirty="0">
                <a:latin typeface="Calibri"/>
                <a:cs typeface="Calibri"/>
              </a:rPr>
              <a:t> </a:t>
            </a:r>
            <a:r>
              <a:rPr sz="1850" spc="5" dirty="0">
                <a:latin typeface="Calibri"/>
                <a:cs typeface="Calibri"/>
              </a:rPr>
              <a:t>M.</a:t>
            </a:r>
            <a:r>
              <a:rPr sz="1850" spc="-75" dirty="0">
                <a:latin typeface="Calibri"/>
                <a:cs typeface="Calibri"/>
              </a:rPr>
              <a:t> </a:t>
            </a:r>
            <a:r>
              <a:rPr sz="1850" spc="-10" dirty="0">
                <a:latin typeface="Calibri"/>
                <a:cs typeface="Calibri"/>
              </a:rPr>
              <a:t>Bean,</a:t>
            </a:r>
            <a:r>
              <a:rPr sz="1850" spc="-75" dirty="0">
                <a:latin typeface="Calibri"/>
                <a:cs typeface="Calibri"/>
              </a:rPr>
              <a:t> </a:t>
            </a:r>
            <a:r>
              <a:rPr sz="1850" spc="-10" dirty="0">
                <a:latin typeface="Calibri"/>
                <a:cs typeface="Calibri"/>
              </a:rPr>
              <a:t>X.</a:t>
            </a:r>
            <a:r>
              <a:rPr sz="1850" spc="5" dirty="0">
                <a:latin typeface="Calibri"/>
                <a:cs typeface="Calibri"/>
              </a:rPr>
              <a:t> </a:t>
            </a:r>
            <a:r>
              <a:rPr sz="1850" spc="-5" dirty="0">
                <a:latin typeface="Calibri"/>
                <a:cs typeface="Calibri"/>
              </a:rPr>
              <a:t>Blanchard,</a:t>
            </a:r>
            <a:r>
              <a:rPr sz="1850" spc="-155" dirty="0">
                <a:latin typeface="Calibri"/>
                <a:cs typeface="Calibri"/>
              </a:rPr>
              <a:t> </a:t>
            </a:r>
            <a:r>
              <a:rPr sz="1850" spc="-95" dirty="0">
                <a:latin typeface="Calibri"/>
                <a:cs typeface="Calibri"/>
              </a:rPr>
              <a:t>T.</a:t>
            </a:r>
            <a:r>
              <a:rPr sz="1850" spc="-155" dirty="0">
                <a:latin typeface="Calibri"/>
                <a:cs typeface="Calibri"/>
              </a:rPr>
              <a:t> </a:t>
            </a:r>
            <a:r>
              <a:rPr sz="1850" spc="-105" dirty="0">
                <a:latin typeface="Calibri"/>
                <a:cs typeface="Calibri"/>
              </a:rPr>
              <a:t>W.</a:t>
            </a:r>
            <a:r>
              <a:rPr sz="1850" spc="5" dirty="0">
                <a:latin typeface="Calibri"/>
                <a:cs typeface="Calibri"/>
              </a:rPr>
              <a:t> </a:t>
            </a:r>
            <a:r>
              <a:rPr sz="1850" spc="-45" dirty="0">
                <a:latin typeface="Calibri"/>
                <a:cs typeface="Calibri"/>
              </a:rPr>
              <a:t>Bowyer,</a:t>
            </a:r>
            <a:r>
              <a:rPr sz="1850" spc="-75" dirty="0">
                <a:latin typeface="Calibri"/>
                <a:cs typeface="Calibri"/>
              </a:rPr>
              <a:t> </a:t>
            </a:r>
            <a:r>
              <a:rPr sz="1850" spc="10" dirty="0">
                <a:latin typeface="Calibri"/>
                <a:cs typeface="Calibri"/>
              </a:rPr>
              <a:t>G.</a:t>
            </a:r>
            <a:r>
              <a:rPr sz="1850" spc="-35" dirty="0">
                <a:latin typeface="Calibri"/>
                <a:cs typeface="Calibri"/>
              </a:rPr>
              <a:t> </a:t>
            </a:r>
            <a:r>
              <a:rPr sz="1850" spc="-5" dirty="0">
                <a:latin typeface="Calibri"/>
                <a:cs typeface="Calibri"/>
              </a:rPr>
              <a:t>Brachet,</a:t>
            </a:r>
            <a:r>
              <a:rPr sz="1850" spc="-155" dirty="0">
                <a:latin typeface="Calibri"/>
                <a:cs typeface="Calibri"/>
              </a:rPr>
              <a:t> </a:t>
            </a:r>
            <a:r>
              <a:rPr sz="1850" spc="10" dirty="0">
                <a:latin typeface="Calibri"/>
                <a:cs typeface="Calibri"/>
              </a:rPr>
              <a:t>S.</a:t>
            </a:r>
            <a:r>
              <a:rPr sz="1850" spc="-155" dirty="0">
                <a:latin typeface="Calibri"/>
                <a:cs typeface="Calibri"/>
              </a:rPr>
              <a:t> </a:t>
            </a:r>
            <a:r>
              <a:rPr sz="1850" spc="-30" dirty="0">
                <a:latin typeface="Calibri"/>
                <a:cs typeface="Calibri"/>
              </a:rPr>
              <a:t>Hebel,</a:t>
            </a:r>
            <a:r>
              <a:rPr sz="1850" spc="90" dirty="0">
                <a:latin typeface="Calibri"/>
                <a:cs typeface="Calibri"/>
              </a:rPr>
              <a:t> </a:t>
            </a:r>
            <a:r>
              <a:rPr sz="1850" spc="-20" dirty="0">
                <a:latin typeface="Calibri"/>
                <a:cs typeface="Calibri"/>
              </a:rPr>
              <a:t>J.</a:t>
            </a:r>
            <a:r>
              <a:rPr sz="1850" spc="-75" dirty="0">
                <a:latin typeface="Calibri"/>
                <a:cs typeface="Calibri"/>
              </a:rPr>
              <a:t> </a:t>
            </a:r>
            <a:r>
              <a:rPr sz="1850" dirty="0">
                <a:latin typeface="Calibri"/>
                <a:cs typeface="Calibri"/>
              </a:rPr>
              <a:t>I.</a:t>
            </a:r>
            <a:r>
              <a:rPr sz="1850" spc="5" dirty="0">
                <a:latin typeface="Calibri"/>
                <a:cs typeface="Calibri"/>
              </a:rPr>
              <a:t> </a:t>
            </a:r>
            <a:r>
              <a:rPr sz="1850" spc="-10" dirty="0">
                <a:latin typeface="Calibri"/>
                <a:cs typeface="Calibri"/>
              </a:rPr>
              <a:t>McIntyre,</a:t>
            </a:r>
            <a:r>
              <a:rPr sz="1850" spc="-155" dirty="0">
                <a:latin typeface="Calibri"/>
                <a:cs typeface="Calibri"/>
              </a:rPr>
              <a:t> </a:t>
            </a:r>
            <a:r>
              <a:rPr sz="1850" spc="-20" dirty="0">
                <a:latin typeface="Calibri"/>
                <a:cs typeface="Calibri"/>
              </a:rPr>
              <a:t>J.</a:t>
            </a:r>
            <a:r>
              <a:rPr sz="1850" spc="-80" dirty="0">
                <a:latin typeface="Calibri"/>
                <a:cs typeface="Calibri"/>
              </a:rPr>
              <a:t> </a:t>
            </a:r>
            <a:r>
              <a:rPr sz="1850" spc="-15" dirty="0">
                <a:latin typeface="Calibri"/>
                <a:cs typeface="Calibri"/>
              </a:rPr>
              <a:t>Peters,</a:t>
            </a:r>
            <a:r>
              <a:rPr sz="1850" spc="-155" dirty="0">
                <a:latin typeface="Calibri"/>
                <a:cs typeface="Calibri"/>
              </a:rPr>
              <a:t> </a:t>
            </a:r>
            <a:r>
              <a:rPr sz="1850" spc="-20" dirty="0">
                <a:latin typeface="Calibri"/>
                <a:cs typeface="Calibri"/>
              </a:rPr>
              <a:t>C.</a:t>
            </a:r>
            <a:r>
              <a:rPr sz="1850" spc="-45" dirty="0">
                <a:latin typeface="Calibri"/>
                <a:cs typeface="Calibri"/>
              </a:rPr>
              <a:t> </a:t>
            </a:r>
            <a:r>
              <a:rPr sz="1850" spc="-30" dirty="0">
                <a:latin typeface="Calibri"/>
                <a:cs typeface="Calibri"/>
              </a:rPr>
              <a:t>Pistner,</a:t>
            </a:r>
            <a:endParaRPr sz="1850" dirty="0">
              <a:latin typeface="Calibri"/>
              <a:cs typeface="Calibri"/>
            </a:endParaRPr>
          </a:p>
          <a:p>
            <a:pPr marL="297180" marR="364490" algn="just">
              <a:lnSpc>
                <a:spcPct val="77700"/>
              </a:lnSpc>
              <a:spcBef>
                <a:spcPts val="265"/>
              </a:spcBef>
            </a:pPr>
            <a:r>
              <a:rPr sz="1850" spc="5" dirty="0">
                <a:latin typeface="Calibri"/>
                <a:cs typeface="Calibri"/>
              </a:rPr>
              <a:t>M.</a:t>
            </a:r>
            <a:r>
              <a:rPr sz="1850" spc="-75" dirty="0">
                <a:latin typeface="Calibri"/>
                <a:cs typeface="Calibri"/>
              </a:rPr>
              <a:t> </a:t>
            </a:r>
            <a:r>
              <a:rPr sz="1850" spc="-15" dirty="0">
                <a:latin typeface="Calibri"/>
                <a:cs typeface="Calibri"/>
              </a:rPr>
              <a:t>Raith,</a:t>
            </a:r>
            <a:r>
              <a:rPr sz="1850" spc="-80" dirty="0">
                <a:latin typeface="Calibri"/>
                <a:cs typeface="Calibri"/>
              </a:rPr>
              <a:t> </a:t>
            </a:r>
            <a:r>
              <a:rPr sz="1850" spc="-20" dirty="0">
                <a:latin typeface="Calibri"/>
                <a:cs typeface="Calibri"/>
              </a:rPr>
              <a:t>A.</a:t>
            </a:r>
            <a:r>
              <a:rPr sz="1850" spc="5" dirty="0">
                <a:latin typeface="Calibri"/>
                <a:cs typeface="Calibri"/>
              </a:rPr>
              <a:t> </a:t>
            </a:r>
            <a:r>
              <a:rPr sz="1850" spc="-20" dirty="0">
                <a:latin typeface="Calibri"/>
                <a:cs typeface="Calibri"/>
              </a:rPr>
              <a:t>Ringbom,</a:t>
            </a:r>
            <a:r>
              <a:rPr sz="1850" dirty="0">
                <a:latin typeface="Calibri"/>
                <a:cs typeface="Calibri"/>
              </a:rPr>
              <a:t> </a:t>
            </a:r>
            <a:r>
              <a:rPr sz="1850" spc="-120" dirty="0">
                <a:latin typeface="Calibri"/>
                <a:cs typeface="Calibri"/>
              </a:rPr>
              <a:t>P.</a:t>
            </a:r>
            <a:r>
              <a:rPr sz="1850" spc="-85" dirty="0">
                <a:latin typeface="Calibri"/>
                <a:cs typeface="Calibri"/>
              </a:rPr>
              <a:t> </a:t>
            </a:r>
            <a:r>
              <a:rPr sz="1850" spc="-25" dirty="0">
                <a:latin typeface="Calibri"/>
                <a:cs typeface="Calibri"/>
              </a:rPr>
              <a:t>R.</a:t>
            </a:r>
            <a:r>
              <a:rPr sz="1850" dirty="0">
                <a:latin typeface="Calibri"/>
                <a:cs typeface="Calibri"/>
              </a:rPr>
              <a:t> </a:t>
            </a:r>
            <a:r>
              <a:rPr sz="1850" spc="-20" dirty="0">
                <a:latin typeface="Calibri"/>
                <a:cs typeface="Calibri"/>
              </a:rPr>
              <a:t>J.</a:t>
            </a:r>
            <a:r>
              <a:rPr sz="1850" spc="10" dirty="0">
                <a:latin typeface="Calibri"/>
                <a:cs typeface="Calibri"/>
              </a:rPr>
              <a:t> </a:t>
            </a:r>
            <a:r>
              <a:rPr sz="1850" spc="-45" dirty="0">
                <a:latin typeface="Calibri"/>
                <a:cs typeface="Calibri"/>
              </a:rPr>
              <a:t>Saey,</a:t>
            </a:r>
            <a:r>
              <a:rPr sz="1850" spc="-80" dirty="0">
                <a:latin typeface="Calibri"/>
                <a:cs typeface="Calibri"/>
              </a:rPr>
              <a:t> </a:t>
            </a:r>
            <a:r>
              <a:rPr sz="1850" spc="-15" dirty="0">
                <a:latin typeface="Calibri"/>
                <a:cs typeface="Calibri"/>
              </a:rPr>
              <a:t>C.</a:t>
            </a:r>
            <a:r>
              <a:rPr sz="1850" spc="-5" dirty="0">
                <a:latin typeface="Calibri"/>
                <a:cs typeface="Calibri"/>
              </a:rPr>
              <a:t> </a:t>
            </a:r>
            <a:r>
              <a:rPr sz="1850" spc="-25" dirty="0">
                <a:latin typeface="Calibri"/>
                <a:cs typeface="Calibri"/>
              </a:rPr>
              <a:t>Schlosser,</a:t>
            </a:r>
            <a:r>
              <a:rPr sz="1850" spc="-160" dirty="0">
                <a:latin typeface="Calibri"/>
                <a:cs typeface="Calibri"/>
              </a:rPr>
              <a:t> </a:t>
            </a:r>
            <a:r>
              <a:rPr sz="1850" spc="-95" dirty="0">
                <a:latin typeface="Calibri"/>
                <a:cs typeface="Calibri"/>
              </a:rPr>
              <a:t>T.</a:t>
            </a:r>
            <a:r>
              <a:rPr sz="1850" dirty="0">
                <a:latin typeface="Calibri"/>
                <a:cs typeface="Calibri"/>
              </a:rPr>
              <a:t> </a:t>
            </a:r>
            <a:r>
              <a:rPr sz="1850" spc="-20" dirty="0">
                <a:latin typeface="Calibri"/>
                <a:cs typeface="Calibri"/>
              </a:rPr>
              <a:t>J.</a:t>
            </a:r>
            <a:r>
              <a:rPr sz="1850" spc="25" dirty="0">
                <a:latin typeface="Calibri"/>
                <a:cs typeface="Calibri"/>
              </a:rPr>
              <a:t> </a:t>
            </a:r>
            <a:r>
              <a:rPr sz="1850" spc="-5" dirty="0">
                <a:latin typeface="Calibri"/>
                <a:cs typeface="Calibri"/>
              </a:rPr>
              <a:t>Stocki,</a:t>
            </a:r>
            <a:r>
              <a:rPr sz="1850" spc="-160" dirty="0">
                <a:latin typeface="Calibri"/>
                <a:cs typeface="Calibri"/>
              </a:rPr>
              <a:t> </a:t>
            </a:r>
            <a:r>
              <a:rPr sz="1850" spc="-95" dirty="0">
                <a:latin typeface="Calibri"/>
                <a:cs typeface="Calibri"/>
              </a:rPr>
              <a:t>T.</a:t>
            </a:r>
            <a:r>
              <a:rPr sz="1850" spc="-75" dirty="0">
                <a:latin typeface="Calibri"/>
                <a:cs typeface="Calibri"/>
              </a:rPr>
              <a:t> </a:t>
            </a:r>
            <a:r>
              <a:rPr sz="1850" spc="-55" dirty="0">
                <a:latin typeface="Calibri"/>
                <a:cs typeface="Calibri"/>
              </a:rPr>
              <a:t>Taffary,</a:t>
            </a:r>
            <a:r>
              <a:rPr sz="1850" spc="-80" dirty="0">
                <a:latin typeface="Calibri"/>
                <a:cs typeface="Calibri"/>
              </a:rPr>
              <a:t> </a:t>
            </a:r>
            <a:r>
              <a:rPr sz="1850" spc="-10" dirty="0">
                <a:latin typeface="Calibri"/>
                <a:cs typeface="Calibri"/>
              </a:rPr>
              <a:t>and</a:t>
            </a:r>
            <a:r>
              <a:rPr sz="1850" spc="-20" dirty="0">
                <a:latin typeface="Calibri"/>
                <a:cs typeface="Calibri"/>
              </a:rPr>
              <a:t> </a:t>
            </a:r>
            <a:r>
              <a:rPr sz="1850" spc="-25" dirty="0">
                <a:latin typeface="Calibri"/>
                <a:cs typeface="Calibri"/>
              </a:rPr>
              <a:t>R.</a:t>
            </a:r>
            <a:r>
              <a:rPr sz="1850" dirty="0">
                <a:latin typeface="Calibri"/>
                <a:cs typeface="Calibri"/>
              </a:rPr>
              <a:t> </a:t>
            </a:r>
            <a:r>
              <a:rPr sz="1850" spc="-5" dirty="0">
                <a:latin typeface="Calibri"/>
                <a:cs typeface="Calibri"/>
              </a:rPr>
              <a:t>K.</a:t>
            </a:r>
            <a:r>
              <a:rPr sz="1850" spc="-80" dirty="0">
                <a:latin typeface="Calibri"/>
                <a:cs typeface="Calibri"/>
              </a:rPr>
              <a:t> </a:t>
            </a:r>
            <a:r>
              <a:rPr sz="1850" spc="-5" dirty="0">
                <a:latin typeface="Calibri"/>
                <a:cs typeface="Calibri"/>
              </a:rPr>
              <a:t>Ungar</a:t>
            </a:r>
            <a:r>
              <a:rPr sz="1850" spc="-95" dirty="0">
                <a:latin typeface="Calibri"/>
                <a:cs typeface="Calibri"/>
              </a:rPr>
              <a:t> </a:t>
            </a:r>
            <a:r>
              <a:rPr sz="1850" spc="10" dirty="0">
                <a:latin typeface="Calibri"/>
                <a:cs typeface="Calibri"/>
              </a:rPr>
              <a:t>(2010):</a:t>
            </a:r>
            <a:r>
              <a:rPr sz="1850" spc="-195" dirty="0">
                <a:latin typeface="Calibri"/>
                <a:cs typeface="Calibri"/>
              </a:rPr>
              <a:t> </a:t>
            </a:r>
            <a:r>
              <a:rPr sz="1850" spc="-15" dirty="0">
                <a:latin typeface="Calibri"/>
                <a:cs typeface="Calibri"/>
              </a:rPr>
              <a:t>Discrimination</a:t>
            </a:r>
            <a:r>
              <a:rPr sz="1850" spc="-180" dirty="0">
                <a:latin typeface="Calibri"/>
                <a:cs typeface="Calibri"/>
              </a:rPr>
              <a:t> </a:t>
            </a:r>
            <a:r>
              <a:rPr sz="1850" spc="-10" dirty="0">
                <a:latin typeface="Calibri"/>
                <a:cs typeface="Calibri"/>
              </a:rPr>
              <a:t>of</a:t>
            </a:r>
            <a:r>
              <a:rPr sz="1850" spc="-20" dirty="0">
                <a:latin typeface="Calibri"/>
                <a:cs typeface="Calibri"/>
              </a:rPr>
              <a:t> </a:t>
            </a:r>
            <a:r>
              <a:rPr sz="1850" spc="-10" dirty="0">
                <a:latin typeface="Calibri"/>
                <a:cs typeface="Calibri"/>
              </a:rPr>
              <a:t>Nuclear  </a:t>
            </a:r>
            <a:r>
              <a:rPr sz="1850" spc="-20" dirty="0">
                <a:latin typeface="Calibri"/>
                <a:cs typeface="Calibri"/>
              </a:rPr>
              <a:t>Explosions</a:t>
            </a:r>
            <a:r>
              <a:rPr sz="1850" spc="-90" dirty="0">
                <a:latin typeface="Calibri"/>
                <a:cs typeface="Calibri"/>
              </a:rPr>
              <a:t> </a:t>
            </a:r>
            <a:r>
              <a:rPr sz="1850" spc="-10" dirty="0">
                <a:latin typeface="Calibri"/>
                <a:cs typeface="Calibri"/>
              </a:rPr>
              <a:t>against</a:t>
            </a:r>
            <a:r>
              <a:rPr sz="1850" spc="-155" dirty="0">
                <a:latin typeface="Calibri"/>
                <a:cs typeface="Calibri"/>
              </a:rPr>
              <a:t> </a:t>
            </a:r>
            <a:r>
              <a:rPr sz="1850" spc="-25" dirty="0">
                <a:latin typeface="Calibri"/>
                <a:cs typeface="Calibri"/>
              </a:rPr>
              <a:t>Civilian</a:t>
            </a:r>
            <a:r>
              <a:rPr sz="1850" spc="65" dirty="0">
                <a:latin typeface="Calibri"/>
                <a:cs typeface="Calibri"/>
              </a:rPr>
              <a:t> </a:t>
            </a:r>
            <a:r>
              <a:rPr sz="1850" spc="-10" dirty="0">
                <a:latin typeface="Calibri"/>
                <a:cs typeface="Calibri"/>
              </a:rPr>
              <a:t>Sources</a:t>
            </a:r>
            <a:r>
              <a:rPr sz="1850" spc="-170" dirty="0">
                <a:latin typeface="Calibri"/>
                <a:cs typeface="Calibri"/>
              </a:rPr>
              <a:t> </a:t>
            </a:r>
            <a:r>
              <a:rPr sz="1850" spc="-10" dirty="0">
                <a:latin typeface="Calibri"/>
                <a:cs typeface="Calibri"/>
              </a:rPr>
              <a:t>Based</a:t>
            </a:r>
            <a:r>
              <a:rPr sz="1850" spc="-100" dirty="0">
                <a:latin typeface="Calibri"/>
                <a:cs typeface="Calibri"/>
              </a:rPr>
              <a:t> </a:t>
            </a:r>
            <a:r>
              <a:rPr sz="1850" spc="-15" dirty="0">
                <a:latin typeface="Calibri"/>
                <a:cs typeface="Calibri"/>
              </a:rPr>
              <a:t>on</a:t>
            </a:r>
            <a:r>
              <a:rPr sz="1850" spc="-20" dirty="0">
                <a:latin typeface="Calibri"/>
                <a:cs typeface="Calibri"/>
              </a:rPr>
              <a:t> </a:t>
            </a:r>
            <a:r>
              <a:rPr sz="1850" spc="-25" dirty="0">
                <a:latin typeface="Calibri"/>
                <a:cs typeface="Calibri"/>
              </a:rPr>
              <a:t>Atmospheric</a:t>
            </a:r>
            <a:r>
              <a:rPr sz="1850" spc="-70" dirty="0">
                <a:latin typeface="Calibri"/>
                <a:cs typeface="Calibri"/>
              </a:rPr>
              <a:t> </a:t>
            </a:r>
            <a:r>
              <a:rPr sz="1850" spc="-20" dirty="0">
                <a:latin typeface="Calibri"/>
                <a:cs typeface="Calibri"/>
              </a:rPr>
              <a:t>Xenon</a:t>
            </a:r>
            <a:r>
              <a:rPr sz="1850" spc="-100" dirty="0">
                <a:latin typeface="Calibri"/>
                <a:cs typeface="Calibri"/>
              </a:rPr>
              <a:t> </a:t>
            </a:r>
            <a:r>
              <a:rPr sz="1850" spc="-10" dirty="0">
                <a:latin typeface="Calibri"/>
                <a:cs typeface="Calibri"/>
              </a:rPr>
              <a:t>Isotopic</a:t>
            </a:r>
            <a:r>
              <a:rPr sz="1850" spc="-150" dirty="0">
                <a:latin typeface="Calibri"/>
                <a:cs typeface="Calibri"/>
              </a:rPr>
              <a:t> </a:t>
            </a:r>
            <a:r>
              <a:rPr sz="1850" spc="-15" dirty="0">
                <a:latin typeface="Calibri"/>
                <a:cs typeface="Calibri"/>
              </a:rPr>
              <a:t>Activity</a:t>
            </a:r>
            <a:r>
              <a:rPr sz="1850" spc="-45" dirty="0">
                <a:latin typeface="Calibri"/>
                <a:cs typeface="Calibri"/>
              </a:rPr>
              <a:t> </a:t>
            </a:r>
            <a:r>
              <a:rPr sz="1850" spc="-15" dirty="0">
                <a:latin typeface="Calibri"/>
                <a:cs typeface="Calibri"/>
              </a:rPr>
              <a:t>Ratios.</a:t>
            </a:r>
            <a:r>
              <a:rPr sz="1850" spc="15" dirty="0">
                <a:latin typeface="Calibri"/>
                <a:cs typeface="Calibri"/>
              </a:rPr>
              <a:t> </a:t>
            </a:r>
            <a:r>
              <a:rPr sz="1850" i="1" dirty="0">
                <a:latin typeface="Calibri"/>
                <a:cs typeface="Calibri"/>
              </a:rPr>
              <a:t>Pure</a:t>
            </a:r>
            <a:r>
              <a:rPr sz="1850" i="1" spc="-170" dirty="0">
                <a:latin typeface="Calibri"/>
                <a:cs typeface="Calibri"/>
              </a:rPr>
              <a:t> </a:t>
            </a:r>
            <a:r>
              <a:rPr sz="1850" i="1" dirty="0">
                <a:latin typeface="Calibri"/>
                <a:cs typeface="Calibri"/>
              </a:rPr>
              <a:t>and</a:t>
            </a:r>
            <a:r>
              <a:rPr sz="1850" i="1" spc="-75" dirty="0">
                <a:latin typeface="Calibri"/>
                <a:cs typeface="Calibri"/>
              </a:rPr>
              <a:t> </a:t>
            </a:r>
            <a:r>
              <a:rPr sz="1850" i="1" spc="-15" dirty="0">
                <a:latin typeface="Calibri"/>
                <a:cs typeface="Calibri"/>
              </a:rPr>
              <a:t>Applied</a:t>
            </a:r>
            <a:r>
              <a:rPr sz="1850" i="1" spc="-75" dirty="0">
                <a:latin typeface="Calibri"/>
                <a:cs typeface="Calibri"/>
              </a:rPr>
              <a:t> </a:t>
            </a:r>
            <a:r>
              <a:rPr sz="1850" i="1" dirty="0">
                <a:latin typeface="Calibri"/>
                <a:cs typeface="Calibri"/>
              </a:rPr>
              <a:t>Geophysics  </a:t>
            </a:r>
            <a:r>
              <a:rPr sz="1850" b="1" spc="15" dirty="0">
                <a:latin typeface="Calibri"/>
                <a:cs typeface="Calibri"/>
              </a:rPr>
              <a:t>167</a:t>
            </a:r>
            <a:r>
              <a:rPr sz="1850" spc="15" dirty="0">
                <a:latin typeface="Calibri"/>
                <a:cs typeface="Calibri"/>
              </a:rPr>
              <a:t>,</a:t>
            </a:r>
            <a:r>
              <a:rPr sz="1850" spc="-165" dirty="0">
                <a:latin typeface="Calibri"/>
                <a:cs typeface="Calibri"/>
              </a:rPr>
              <a:t> </a:t>
            </a:r>
            <a:r>
              <a:rPr sz="1850" spc="10" dirty="0">
                <a:latin typeface="Calibri"/>
                <a:cs typeface="Calibri"/>
              </a:rPr>
              <a:t>517–539.</a:t>
            </a:r>
            <a:endParaRPr sz="1850" dirty="0">
              <a:latin typeface="Calibri"/>
              <a:cs typeface="Calibri"/>
            </a:endParaRPr>
          </a:p>
          <a:p>
            <a:pPr marL="297180" indent="-285115" algn="just">
              <a:lnSpc>
                <a:spcPts val="2135"/>
              </a:lnSpc>
              <a:buFont typeface="Arial"/>
              <a:buChar char="•"/>
              <a:tabLst>
                <a:tab pos="297815" algn="l"/>
              </a:tabLst>
            </a:pPr>
            <a:r>
              <a:rPr sz="1850" spc="-15" dirty="0">
                <a:latin typeface="Calibri"/>
                <a:cs typeface="Calibri"/>
              </a:rPr>
              <a:t>vDEC-Virtual</a:t>
            </a:r>
            <a:r>
              <a:rPr sz="1850" spc="-130" dirty="0">
                <a:latin typeface="Calibri"/>
                <a:cs typeface="Calibri"/>
              </a:rPr>
              <a:t> </a:t>
            </a:r>
            <a:r>
              <a:rPr sz="1850" spc="-5" dirty="0">
                <a:latin typeface="Calibri"/>
                <a:cs typeface="Calibri"/>
              </a:rPr>
              <a:t>Data</a:t>
            </a:r>
            <a:r>
              <a:rPr sz="1850" spc="-100" dirty="0">
                <a:latin typeface="Calibri"/>
                <a:cs typeface="Calibri"/>
              </a:rPr>
              <a:t> </a:t>
            </a:r>
            <a:r>
              <a:rPr sz="1850" spc="-15" dirty="0">
                <a:latin typeface="Calibri"/>
                <a:cs typeface="Calibri"/>
              </a:rPr>
              <a:t>Exploitation</a:t>
            </a:r>
            <a:r>
              <a:rPr sz="1850" spc="-185" dirty="0">
                <a:latin typeface="Calibri"/>
                <a:cs typeface="Calibri"/>
              </a:rPr>
              <a:t> </a:t>
            </a:r>
            <a:r>
              <a:rPr sz="1850" spc="-20" dirty="0">
                <a:latin typeface="Calibri"/>
                <a:cs typeface="Calibri"/>
              </a:rPr>
              <a:t>Centre.</a:t>
            </a:r>
            <a:r>
              <a:rPr sz="1850" spc="-80" dirty="0">
                <a:latin typeface="Calibri"/>
                <a:cs typeface="Calibri"/>
              </a:rPr>
              <a:t> </a:t>
            </a:r>
            <a:r>
              <a:rPr sz="1850" spc="-55" dirty="0">
                <a:latin typeface="Calibri"/>
                <a:cs typeface="Calibri"/>
              </a:rPr>
              <a:t>CTBTO,</a:t>
            </a:r>
            <a:r>
              <a:rPr sz="1850" spc="-30" dirty="0">
                <a:solidFill>
                  <a:srgbClr val="0000FF"/>
                </a:solidFill>
                <a:latin typeface="Calibri"/>
                <a:cs typeface="Calibri"/>
              </a:rPr>
              <a:t> </a:t>
            </a:r>
            <a:r>
              <a:rPr sz="1850" u="sng" spc="-25" dirty="0">
                <a:solidFill>
                  <a:srgbClr val="0000FF"/>
                </a:solidFill>
                <a:uFill>
                  <a:solidFill>
                    <a:srgbClr val="0000FF"/>
                  </a:solidFill>
                </a:uFill>
                <a:latin typeface="Calibri"/>
                <a:cs typeface="Calibri"/>
                <a:hlinkClick r:id="rId2"/>
              </a:rPr>
              <a:t>https://www.ctbto.org/specials/vdec/</a:t>
            </a:r>
            <a:endParaRPr sz="1850" dirty="0">
              <a:latin typeface="Calibri"/>
              <a:cs typeface="Calibri"/>
            </a:endParaRPr>
          </a:p>
          <a:p>
            <a:pPr marL="297180" marR="398145" indent="-285115" algn="just">
              <a:lnSpc>
                <a:spcPct val="79400"/>
              </a:lnSpc>
              <a:spcBef>
                <a:spcPts val="430"/>
              </a:spcBef>
              <a:buFont typeface="Arial"/>
              <a:buChar char="•"/>
              <a:tabLst>
                <a:tab pos="297815" algn="l"/>
              </a:tabLst>
            </a:pPr>
            <a:r>
              <a:rPr sz="1850" spc="5" dirty="0">
                <a:latin typeface="Calibri"/>
                <a:cs typeface="Calibri"/>
              </a:rPr>
              <a:t>M.</a:t>
            </a:r>
            <a:r>
              <a:rPr sz="1850" spc="-70" dirty="0">
                <a:latin typeface="Calibri"/>
                <a:cs typeface="Calibri"/>
              </a:rPr>
              <a:t> </a:t>
            </a:r>
            <a:r>
              <a:rPr sz="1850" spc="-15" dirty="0">
                <a:latin typeface="Calibri"/>
                <a:cs typeface="Calibri"/>
              </a:rPr>
              <a:t>Zähringer</a:t>
            </a:r>
            <a:r>
              <a:rPr sz="1850" spc="-80" dirty="0">
                <a:latin typeface="Calibri"/>
                <a:cs typeface="Calibri"/>
              </a:rPr>
              <a:t> </a:t>
            </a:r>
            <a:r>
              <a:rPr sz="1850" spc="-10" dirty="0">
                <a:latin typeface="Calibri"/>
                <a:cs typeface="Calibri"/>
              </a:rPr>
              <a:t>and</a:t>
            </a:r>
            <a:r>
              <a:rPr sz="1850" spc="-95" dirty="0">
                <a:latin typeface="Calibri"/>
                <a:cs typeface="Calibri"/>
              </a:rPr>
              <a:t> </a:t>
            </a:r>
            <a:r>
              <a:rPr sz="1850" spc="10" dirty="0">
                <a:latin typeface="Calibri"/>
                <a:cs typeface="Calibri"/>
              </a:rPr>
              <a:t>G.</a:t>
            </a:r>
            <a:r>
              <a:rPr sz="1850" spc="-75" dirty="0">
                <a:latin typeface="Calibri"/>
                <a:cs typeface="Calibri"/>
              </a:rPr>
              <a:t> </a:t>
            </a:r>
            <a:r>
              <a:rPr sz="1850" spc="-15" dirty="0">
                <a:latin typeface="Calibri"/>
                <a:cs typeface="Calibri"/>
              </a:rPr>
              <a:t>Kirchner</a:t>
            </a:r>
            <a:r>
              <a:rPr sz="1850" spc="-85" dirty="0">
                <a:latin typeface="Calibri"/>
                <a:cs typeface="Calibri"/>
              </a:rPr>
              <a:t> </a:t>
            </a:r>
            <a:r>
              <a:rPr sz="1850" spc="5" dirty="0">
                <a:latin typeface="Calibri"/>
                <a:cs typeface="Calibri"/>
              </a:rPr>
              <a:t>(2008):</a:t>
            </a:r>
            <a:r>
              <a:rPr sz="1850" spc="-185" dirty="0">
                <a:latin typeface="Calibri"/>
                <a:cs typeface="Calibri"/>
              </a:rPr>
              <a:t> </a:t>
            </a:r>
            <a:r>
              <a:rPr sz="1850" spc="-10" dirty="0">
                <a:latin typeface="Calibri"/>
                <a:cs typeface="Calibri"/>
              </a:rPr>
              <a:t>Nuclide</a:t>
            </a:r>
            <a:r>
              <a:rPr sz="1850" spc="-125" dirty="0">
                <a:latin typeface="Calibri"/>
                <a:cs typeface="Calibri"/>
              </a:rPr>
              <a:t> </a:t>
            </a:r>
            <a:r>
              <a:rPr sz="1850" spc="-10" dirty="0">
                <a:latin typeface="Calibri"/>
                <a:cs typeface="Calibri"/>
              </a:rPr>
              <a:t>ratios</a:t>
            </a:r>
            <a:r>
              <a:rPr sz="1850" spc="-85" dirty="0">
                <a:latin typeface="Calibri"/>
                <a:cs typeface="Calibri"/>
              </a:rPr>
              <a:t> </a:t>
            </a:r>
            <a:r>
              <a:rPr sz="1850" spc="-10" dirty="0">
                <a:latin typeface="Calibri"/>
                <a:cs typeface="Calibri"/>
              </a:rPr>
              <a:t>and</a:t>
            </a:r>
            <a:r>
              <a:rPr sz="1850" spc="-95" dirty="0">
                <a:latin typeface="Calibri"/>
                <a:cs typeface="Calibri"/>
              </a:rPr>
              <a:t> </a:t>
            </a:r>
            <a:r>
              <a:rPr sz="1850" spc="-10" dirty="0">
                <a:latin typeface="Calibri"/>
                <a:cs typeface="Calibri"/>
              </a:rPr>
              <a:t>source</a:t>
            </a:r>
            <a:r>
              <a:rPr sz="1850" spc="-125" dirty="0">
                <a:latin typeface="Calibri"/>
                <a:cs typeface="Calibri"/>
              </a:rPr>
              <a:t> </a:t>
            </a:r>
            <a:r>
              <a:rPr sz="1850" spc="-15" dirty="0">
                <a:latin typeface="Calibri"/>
                <a:cs typeface="Calibri"/>
              </a:rPr>
              <a:t>identification</a:t>
            </a:r>
            <a:r>
              <a:rPr sz="1850" spc="-180" dirty="0">
                <a:latin typeface="Calibri"/>
                <a:cs typeface="Calibri"/>
              </a:rPr>
              <a:t> </a:t>
            </a:r>
            <a:r>
              <a:rPr sz="1850" spc="-15" dirty="0">
                <a:latin typeface="Calibri"/>
                <a:cs typeface="Calibri"/>
              </a:rPr>
              <a:t>from</a:t>
            </a:r>
            <a:r>
              <a:rPr sz="1850" spc="-35" dirty="0">
                <a:latin typeface="Calibri"/>
                <a:cs typeface="Calibri"/>
              </a:rPr>
              <a:t> </a:t>
            </a:r>
            <a:r>
              <a:rPr sz="1850" spc="-10" dirty="0">
                <a:latin typeface="Calibri"/>
                <a:cs typeface="Calibri"/>
              </a:rPr>
              <a:t>high-resolution</a:t>
            </a:r>
            <a:r>
              <a:rPr sz="1850" spc="-180" dirty="0">
                <a:latin typeface="Calibri"/>
                <a:cs typeface="Calibri"/>
              </a:rPr>
              <a:t> </a:t>
            </a:r>
            <a:r>
              <a:rPr sz="1850" spc="-15" dirty="0">
                <a:latin typeface="Calibri"/>
                <a:cs typeface="Calibri"/>
              </a:rPr>
              <a:t>gamma-ray</a:t>
            </a:r>
            <a:r>
              <a:rPr sz="1850" spc="-204" dirty="0">
                <a:latin typeface="Calibri"/>
                <a:cs typeface="Calibri"/>
              </a:rPr>
              <a:t> </a:t>
            </a:r>
            <a:r>
              <a:rPr sz="1850" spc="-10" dirty="0">
                <a:latin typeface="Calibri"/>
                <a:cs typeface="Calibri"/>
              </a:rPr>
              <a:t>spectra  </a:t>
            </a:r>
            <a:r>
              <a:rPr sz="1850" spc="-15" dirty="0">
                <a:latin typeface="Calibri"/>
                <a:cs typeface="Calibri"/>
              </a:rPr>
              <a:t>with</a:t>
            </a:r>
            <a:r>
              <a:rPr sz="1850" spc="-30" dirty="0">
                <a:latin typeface="Calibri"/>
                <a:cs typeface="Calibri"/>
              </a:rPr>
              <a:t> </a:t>
            </a:r>
            <a:r>
              <a:rPr sz="1850" spc="-15" dirty="0">
                <a:latin typeface="Calibri"/>
                <a:cs typeface="Calibri"/>
              </a:rPr>
              <a:t>Bayesian</a:t>
            </a:r>
            <a:r>
              <a:rPr sz="1850" spc="-190" dirty="0">
                <a:latin typeface="Calibri"/>
                <a:cs typeface="Calibri"/>
              </a:rPr>
              <a:t> </a:t>
            </a:r>
            <a:r>
              <a:rPr sz="1850" spc="-20" dirty="0">
                <a:latin typeface="Calibri"/>
                <a:cs typeface="Calibri"/>
              </a:rPr>
              <a:t>decision</a:t>
            </a:r>
            <a:r>
              <a:rPr sz="1850" spc="-30" dirty="0">
                <a:latin typeface="Calibri"/>
                <a:cs typeface="Calibri"/>
              </a:rPr>
              <a:t> </a:t>
            </a:r>
            <a:r>
              <a:rPr sz="1850" spc="-20" dirty="0">
                <a:latin typeface="Calibri"/>
                <a:cs typeface="Calibri"/>
              </a:rPr>
              <a:t>methods.</a:t>
            </a:r>
            <a:r>
              <a:rPr sz="1850" spc="-55" dirty="0">
                <a:latin typeface="Calibri"/>
                <a:cs typeface="Calibri"/>
              </a:rPr>
              <a:t> </a:t>
            </a:r>
            <a:r>
              <a:rPr sz="1850" i="1" dirty="0">
                <a:latin typeface="Calibri"/>
                <a:cs typeface="Calibri"/>
              </a:rPr>
              <a:t>Nuclear</a:t>
            </a:r>
            <a:r>
              <a:rPr sz="1850" i="1" spc="-175" dirty="0">
                <a:latin typeface="Calibri"/>
                <a:cs typeface="Calibri"/>
              </a:rPr>
              <a:t> </a:t>
            </a:r>
            <a:r>
              <a:rPr sz="1850" i="1" spc="-15" dirty="0">
                <a:latin typeface="Calibri"/>
                <a:cs typeface="Calibri"/>
              </a:rPr>
              <a:t>Instruments</a:t>
            </a:r>
            <a:r>
              <a:rPr sz="1850" i="1" spc="-175" dirty="0">
                <a:latin typeface="Calibri"/>
                <a:cs typeface="Calibri"/>
              </a:rPr>
              <a:t> </a:t>
            </a:r>
            <a:r>
              <a:rPr sz="1850" i="1" dirty="0">
                <a:latin typeface="Calibri"/>
                <a:cs typeface="Calibri"/>
              </a:rPr>
              <a:t>and</a:t>
            </a:r>
            <a:r>
              <a:rPr sz="1850" i="1" spc="-170" dirty="0">
                <a:latin typeface="Calibri"/>
                <a:cs typeface="Calibri"/>
              </a:rPr>
              <a:t> </a:t>
            </a:r>
            <a:r>
              <a:rPr sz="1850" i="1" spc="5" dirty="0">
                <a:latin typeface="Calibri"/>
                <a:cs typeface="Calibri"/>
              </a:rPr>
              <a:t>Methods</a:t>
            </a:r>
            <a:r>
              <a:rPr sz="1850" i="1" spc="-180" dirty="0">
                <a:latin typeface="Calibri"/>
                <a:cs typeface="Calibri"/>
              </a:rPr>
              <a:t> </a:t>
            </a:r>
            <a:r>
              <a:rPr sz="1850" i="1" spc="-20" dirty="0">
                <a:latin typeface="Calibri"/>
                <a:cs typeface="Calibri"/>
              </a:rPr>
              <a:t>in</a:t>
            </a:r>
            <a:r>
              <a:rPr sz="1850" i="1" spc="-90" dirty="0">
                <a:latin typeface="Calibri"/>
                <a:cs typeface="Calibri"/>
              </a:rPr>
              <a:t> </a:t>
            </a:r>
            <a:r>
              <a:rPr sz="1850" i="1" spc="-5" dirty="0">
                <a:latin typeface="Calibri"/>
                <a:cs typeface="Calibri"/>
              </a:rPr>
              <a:t>Physics</a:t>
            </a:r>
            <a:r>
              <a:rPr sz="1850" i="1" spc="-180" dirty="0">
                <a:latin typeface="Calibri"/>
                <a:cs typeface="Calibri"/>
              </a:rPr>
              <a:t> </a:t>
            </a:r>
            <a:r>
              <a:rPr sz="1850" i="1" spc="-5" dirty="0">
                <a:latin typeface="Calibri"/>
                <a:cs typeface="Calibri"/>
              </a:rPr>
              <a:t>Research</a:t>
            </a:r>
            <a:r>
              <a:rPr sz="1850" i="1" spc="-170" dirty="0">
                <a:latin typeface="Calibri"/>
                <a:cs typeface="Calibri"/>
              </a:rPr>
              <a:t> </a:t>
            </a:r>
            <a:r>
              <a:rPr sz="1850" i="1" spc="20" dirty="0">
                <a:latin typeface="Calibri"/>
                <a:cs typeface="Calibri"/>
              </a:rPr>
              <a:t>A</a:t>
            </a:r>
            <a:r>
              <a:rPr sz="1850" spc="20" dirty="0">
                <a:latin typeface="Calibri"/>
                <a:cs typeface="Calibri"/>
              </a:rPr>
              <a:t>.</a:t>
            </a:r>
            <a:endParaRPr sz="1850" dirty="0">
              <a:latin typeface="Calibri"/>
              <a:cs typeface="Calibri"/>
            </a:endParaRPr>
          </a:p>
        </p:txBody>
      </p:sp>
      <p:sp>
        <p:nvSpPr>
          <p:cNvPr id="4" name="object 4"/>
          <p:cNvSpPr txBox="1"/>
          <p:nvPr/>
        </p:nvSpPr>
        <p:spPr>
          <a:xfrm>
            <a:off x="2926333" y="5619432"/>
            <a:ext cx="6443980" cy="562610"/>
          </a:xfrm>
          <a:prstGeom prst="rect">
            <a:avLst/>
          </a:prstGeom>
        </p:spPr>
        <p:txBody>
          <a:bodyPr vert="horz" wrap="square" lIns="0" tIns="15875" rIns="0" bIns="0" rtlCol="0">
            <a:spAutoFit/>
          </a:bodyPr>
          <a:lstStyle/>
          <a:p>
            <a:pPr marL="12700">
              <a:lnSpc>
                <a:spcPct val="100000"/>
              </a:lnSpc>
              <a:spcBef>
                <a:spcPts val="125"/>
              </a:spcBef>
            </a:pPr>
            <a:r>
              <a:rPr sz="3500" spc="-20" dirty="0">
                <a:solidFill>
                  <a:srgbClr val="3B3B3B"/>
                </a:solidFill>
                <a:latin typeface="Calibri"/>
                <a:cs typeface="Calibri"/>
              </a:rPr>
              <a:t>THANK </a:t>
            </a:r>
            <a:r>
              <a:rPr sz="3500" spc="-35" dirty="0">
                <a:solidFill>
                  <a:srgbClr val="3B3B3B"/>
                </a:solidFill>
                <a:latin typeface="Calibri"/>
                <a:cs typeface="Calibri"/>
              </a:rPr>
              <a:t>YOU </a:t>
            </a:r>
            <a:r>
              <a:rPr sz="3500" dirty="0">
                <a:solidFill>
                  <a:srgbClr val="3B3B3B"/>
                </a:solidFill>
                <a:latin typeface="Calibri"/>
                <a:cs typeface="Calibri"/>
              </a:rPr>
              <a:t>FOR </a:t>
            </a:r>
            <a:r>
              <a:rPr sz="3500" spc="-25" dirty="0">
                <a:solidFill>
                  <a:srgbClr val="3B3B3B"/>
                </a:solidFill>
                <a:latin typeface="Calibri"/>
                <a:cs typeface="Calibri"/>
              </a:rPr>
              <a:t>YOUR</a:t>
            </a:r>
            <a:r>
              <a:rPr sz="3500" spc="-45" dirty="0">
                <a:solidFill>
                  <a:srgbClr val="3B3B3B"/>
                </a:solidFill>
                <a:latin typeface="Calibri"/>
                <a:cs typeface="Calibri"/>
              </a:rPr>
              <a:t> </a:t>
            </a:r>
            <a:r>
              <a:rPr sz="3500" spc="-35" dirty="0">
                <a:solidFill>
                  <a:srgbClr val="3B3B3B"/>
                </a:solidFill>
                <a:latin typeface="Calibri"/>
                <a:cs typeface="Calibri"/>
              </a:rPr>
              <a:t>ATTENTION!</a:t>
            </a:r>
            <a:endParaRPr sz="3500">
              <a:latin typeface="Calibri"/>
              <a:cs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739" y="498855"/>
            <a:ext cx="3223895" cy="514350"/>
          </a:xfrm>
          <a:prstGeom prst="rect">
            <a:avLst/>
          </a:prstGeom>
        </p:spPr>
        <p:txBody>
          <a:bodyPr vert="horz" wrap="square" lIns="0" tIns="13335" rIns="0" bIns="0" rtlCol="0">
            <a:spAutoFit/>
          </a:bodyPr>
          <a:lstStyle/>
          <a:p>
            <a:pPr marL="12700">
              <a:lnSpc>
                <a:spcPct val="100000"/>
              </a:lnSpc>
              <a:spcBef>
                <a:spcPts val="105"/>
              </a:spcBef>
            </a:pPr>
            <a:r>
              <a:rPr spc="-10" dirty="0"/>
              <a:t>Auxiliary </a:t>
            </a:r>
            <a:r>
              <a:rPr spc="5" dirty="0"/>
              <a:t>material</a:t>
            </a:r>
            <a:r>
              <a:rPr spc="-95" dirty="0"/>
              <a:t> </a:t>
            </a:r>
            <a:r>
              <a:rPr dirty="0"/>
              <a:t>I</a:t>
            </a:r>
          </a:p>
        </p:txBody>
      </p:sp>
      <p:sp>
        <p:nvSpPr>
          <p:cNvPr id="3" name="object 3"/>
          <p:cNvSpPr txBox="1"/>
          <p:nvPr/>
        </p:nvSpPr>
        <p:spPr>
          <a:xfrm>
            <a:off x="333375" y="1165225"/>
            <a:ext cx="10141585" cy="5154295"/>
          </a:xfrm>
          <a:prstGeom prst="rect">
            <a:avLst/>
          </a:prstGeom>
        </p:spPr>
        <p:txBody>
          <a:bodyPr vert="horz" wrap="square" lIns="0" tIns="64135" rIns="0" bIns="0" rtlCol="0">
            <a:spAutoFit/>
          </a:bodyPr>
          <a:lstStyle/>
          <a:p>
            <a:pPr marL="12700" marR="50165">
              <a:lnSpc>
                <a:spcPts val="2800"/>
              </a:lnSpc>
              <a:spcBef>
                <a:spcPts val="505"/>
              </a:spcBef>
            </a:pPr>
            <a:r>
              <a:rPr sz="2650" u="heavy" spc="-20" dirty="0">
                <a:uFill>
                  <a:solidFill>
                    <a:srgbClr val="000000"/>
                  </a:solidFill>
                </a:uFill>
                <a:latin typeface="Calibri"/>
                <a:cs typeface="Calibri"/>
              </a:rPr>
              <a:t>Differences</a:t>
            </a:r>
            <a:r>
              <a:rPr sz="2650" u="heavy" spc="-200" dirty="0">
                <a:uFill>
                  <a:solidFill>
                    <a:srgbClr val="000000"/>
                  </a:solidFill>
                </a:uFill>
                <a:latin typeface="Calibri"/>
                <a:cs typeface="Calibri"/>
              </a:rPr>
              <a:t> </a:t>
            </a:r>
            <a:r>
              <a:rPr sz="2650" u="heavy" spc="-10" dirty="0">
                <a:uFill>
                  <a:solidFill>
                    <a:srgbClr val="000000"/>
                  </a:solidFill>
                </a:uFill>
                <a:latin typeface="Calibri"/>
                <a:cs typeface="Calibri"/>
              </a:rPr>
              <a:t>regarding</a:t>
            </a:r>
            <a:r>
              <a:rPr sz="2650" u="heavy" spc="-85" dirty="0">
                <a:uFill>
                  <a:solidFill>
                    <a:srgbClr val="000000"/>
                  </a:solidFill>
                </a:uFill>
                <a:latin typeface="Calibri"/>
                <a:cs typeface="Calibri"/>
              </a:rPr>
              <a:t> </a:t>
            </a:r>
            <a:r>
              <a:rPr sz="2650" u="heavy" spc="-15" dirty="0">
                <a:uFill>
                  <a:solidFill>
                    <a:srgbClr val="000000"/>
                  </a:solidFill>
                </a:uFill>
                <a:latin typeface="Calibri"/>
                <a:cs typeface="Calibri"/>
              </a:rPr>
              <a:t>the</a:t>
            </a:r>
            <a:r>
              <a:rPr sz="2650" u="heavy" spc="-235" dirty="0">
                <a:uFill>
                  <a:solidFill>
                    <a:srgbClr val="000000"/>
                  </a:solidFill>
                </a:uFill>
                <a:latin typeface="Calibri"/>
                <a:cs typeface="Calibri"/>
              </a:rPr>
              <a:t> </a:t>
            </a:r>
            <a:r>
              <a:rPr sz="2650" u="heavy" spc="-5" dirty="0">
                <a:uFill>
                  <a:solidFill>
                    <a:srgbClr val="000000"/>
                  </a:solidFill>
                </a:uFill>
                <a:latin typeface="Calibri"/>
                <a:cs typeface="Calibri"/>
              </a:rPr>
              <a:t>metrics</a:t>
            </a:r>
            <a:r>
              <a:rPr sz="2650" u="heavy" spc="-100" dirty="0">
                <a:uFill>
                  <a:solidFill>
                    <a:srgbClr val="000000"/>
                  </a:solidFill>
                </a:uFill>
                <a:latin typeface="Calibri"/>
                <a:cs typeface="Calibri"/>
              </a:rPr>
              <a:t> </a:t>
            </a:r>
            <a:r>
              <a:rPr sz="2650" u="heavy" dirty="0">
                <a:uFill>
                  <a:solidFill>
                    <a:srgbClr val="000000"/>
                  </a:solidFill>
                </a:uFill>
                <a:latin typeface="Calibri"/>
                <a:cs typeface="Calibri"/>
              </a:rPr>
              <a:t>as</a:t>
            </a:r>
            <a:r>
              <a:rPr sz="2650" u="heavy" spc="-110" dirty="0">
                <a:uFill>
                  <a:solidFill>
                    <a:srgbClr val="000000"/>
                  </a:solidFill>
                </a:uFill>
                <a:latin typeface="Calibri"/>
                <a:cs typeface="Calibri"/>
              </a:rPr>
              <a:t> </a:t>
            </a:r>
            <a:r>
              <a:rPr sz="2650" u="heavy" spc="-25" dirty="0">
                <a:uFill>
                  <a:solidFill>
                    <a:srgbClr val="000000"/>
                  </a:solidFill>
                </a:uFill>
                <a:latin typeface="Calibri"/>
                <a:cs typeface="Calibri"/>
              </a:rPr>
              <a:t>used</a:t>
            </a:r>
            <a:r>
              <a:rPr sz="2650" u="heavy" spc="-65" dirty="0">
                <a:uFill>
                  <a:solidFill>
                    <a:srgbClr val="000000"/>
                  </a:solidFill>
                </a:uFill>
                <a:latin typeface="Calibri"/>
                <a:cs typeface="Calibri"/>
              </a:rPr>
              <a:t> </a:t>
            </a:r>
            <a:r>
              <a:rPr sz="2650" u="heavy" spc="10" dirty="0">
                <a:uFill>
                  <a:solidFill>
                    <a:srgbClr val="000000"/>
                  </a:solidFill>
                </a:uFill>
                <a:latin typeface="Calibri"/>
                <a:cs typeface="Calibri"/>
              </a:rPr>
              <a:t>in</a:t>
            </a:r>
            <a:r>
              <a:rPr sz="2650" u="heavy" spc="-60" dirty="0">
                <a:uFill>
                  <a:solidFill>
                    <a:srgbClr val="000000"/>
                  </a:solidFill>
                </a:uFill>
                <a:latin typeface="Calibri"/>
                <a:cs typeface="Calibri"/>
              </a:rPr>
              <a:t> </a:t>
            </a:r>
            <a:r>
              <a:rPr sz="2650" u="heavy" spc="-5" dirty="0">
                <a:uFill>
                  <a:solidFill>
                    <a:srgbClr val="000000"/>
                  </a:solidFill>
                </a:uFill>
                <a:latin typeface="Calibri"/>
                <a:cs typeface="Calibri"/>
              </a:rPr>
              <a:t>this</a:t>
            </a:r>
            <a:r>
              <a:rPr sz="2650" u="heavy" spc="-25" dirty="0">
                <a:uFill>
                  <a:solidFill>
                    <a:srgbClr val="000000"/>
                  </a:solidFill>
                </a:uFill>
                <a:latin typeface="Calibri"/>
                <a:cs typeface="Calibri"/>
              </a:rPr>
              <a:t> </a:t>
            </a:r>
            <a:r>
              <a:rPr sz="2650" u="heavy" spc="-20" dirty="0">
                <a:uFill>
                  <a:solidFill>
                    <a:srgbClr val="000000"/>
                  </a:solidFill>
                </a:uFill>
                <a:latin typeface="Calibri"/>
                <a:cs typeface="Calibri"/>
              </a:rPr>
              <a:t>study</a:t>
            </a:r>
            <a:r>
              <a:rPr sz="2650" u="heavy" spc="-120" dirty="0">
                <a:uFill>
                  <a:solidFill>
                    <a:srgbClr val="000000"/>
                  </a:solidFill>
                </a:uFill>
                <a:latin typeface="Calibri"/>
                <a:cs typeface="Calibri"/>
              </a:rPr>
              <a:t> </a:t>
            </a:r>
            <a:r>
              <a:rPr sz="2650" u="heavy" spc="-15" dirty="0">
                <a:uFill>
                  <a:solidFill>
                    <a:srgbClr val="000000"/>
                  </a:solidFill>
                </a:uFill>
                <a:latin typeface="Calibri"/>
                <a:cs typeface="Calibri"/>
              </a:rPr>
              <a:t>compared</a:t>
            </a:r>
            <a:r>
              <a:rPr sz="2650" u="heavy" spc="-145" dirty="0">
                <a:uFill>
                  <a:solidFill>
                    <a:srgbClr val="000000"/>
                  </a:solidFill>
                </a:uFill>
                <a:latin typeface="Calibri"/>
                <a:cs typeface="Calibri"/>
              </a:rPr>
              <a:t> </a:t>
            </a:r>
            <a:r>
              <a:rPr sz="2650" u="heavy" spc="-10" dirty="0">
                <a:uFill>
                  <a:solidFill>
                    <a:srgbClr val="000000"/>
                  </a:solidFill>
                </a:uFill>
                <a:latin typeface="Calibri"/>
                <a:cs typeface="Calibri"/>
              </a:rPr>
              <a:t>to</a:t>
            </a:r>
            <a:r>
              <a:rPr sz="2650" u="heavy" spc="-70" dirty="0">
                <a:uFill>
                  <a:solidFill>
                    <a:srgbClr val="000000"/>
                  </a:solidFill>
                </a:uFill>
                <a:latin typeface="Calibri"/>
                <a:cs typeface="Calibri"/>
              </a:rPr>
              <a:t> </a:t>
            </a:r>
            <a:r>
              <a:rPr sz="2650" u="heavy" spc="-15" dirty="0">
                <a:uFill>
                  <a:solidFill>
                    <a:srgbClr val="000000"/>
                  </a:solidFill>
                </a:uFill>
                <a:latin typeface="Calibri"/>
                <a:cs typeface="Calibri"/>
              </a:rPr>
              <a:t>the</a:t>
            </a:r>
            <a:r>
              <a:rPr sz="2650" u="heavy" spc="-75" dirty="0">
                <a:uFill>
                  <a:solidFill>
                    <a:srgbClr val="000000"/>
                  </a:solidFill>
                </a:uFill>
                <a:latin typeface="Calibri"/>
                <a:cs typeface="Calibri"/>
              </a:rPr>
              <a:t> </a:t>
            </a:r>
            <a:r>
              <a:rPr sz="2650" u="heavy" spc="-10" dirty="0">
                <a:uFill>
                  <a:solidFill>
                    <a:srgbClr val="000000"/>
                  </a:solidFill>
                </a:uFill>
                <a:latin typeface="Calibri"/>
                <a:cs typeface="Calibri"/>
              </a:rPr>
              <a:t>FOI </a:t>
            </a:r>
            <a:r>
              <a:rPr sz="2650" spc="-10" dirty="0">
                <a:latin typeface="Calibri"/>
                <a:cs typeface="Calibri"/>
              </a:rPr>
              <a:t> </a:t>
            </a:r>
            <a:r>
              <a:rPr sz="2650" u="heavy" spc="-15" dirty="0">
                <a:uFill>
                  <a:solidFill>
                    <a:srgbClr val="000000"/>
                  </a:solidFill>
                </a:uFill>
                <a:latin typeface="Calibri"/>
                <a:cs typeface="Calibri"/>
              </a:rPr>
              <a:t>study:</a:t>
            </a:r>
            <a:endParaRPr sz="2650">
              <a:latin typeface="Calibri"/>
              <a:cs typeface="Calibri"/>
            </a:endParaRPr>
          </a:p>
          <a:p>
            <a:pPr>
              <a:lnSpc>
                <a:spcPct val="100000"/>
              </a:lnSpc>
              <a:spcBef>
                <a:spcPts val="20"/>
              </a:spcBef>
            </a:pPr>
            <a:endParaRPr sz="3250">
              <a:latin typeface="Calibri"/>
              <a:cs typeface="Calibri"/>
            </a:endParaRPr>
          </a:p>
          <a:p>
            <a:pPr marL="297180" marR="5080" indent="-285115">
              <a:lnSpc>
                <a:spcPct val="89700"/>
              </a:lnSpc>
              <a:spcBef>
                <a:spcPts val="5"/>
              </a:spcBef>
              <a:buFont typeface="Arial"/>
              <a:buChar char="•"/>
              <a:tabLst>
                <a:tab pos="297180" algn="l"/>
                <a:tab pos="297815" algn="l"/>
              </a:tabLst>
            </a:pPr>
            <a:r>
              <a:rPr sz="2400" i="1" spc="-20" dirty="0">
                <a:latin typeface="Calibri"/>
                <a:cs typeface="Calibri"/>
              </a:rPr>
              <a:t>Detection </a:t>
            </a:r>
            <a:r>
              <a:rPr sz="2400" i="1" spc="-30" dirty="0">
                <a:latin typeface="Calibri"/>
                <a:cs typeface="Calibri"/>
              </a:rPr>
              <a:t>Power</a:t>
            </a:r>
            <a:r>
              <a:rPr sz="2400" spc="-30" dirty="0">
                <a:latin typeface="Calibri"/>
                <a:cs typeface="Calibri"/>
              </a:rPr>
              <a:t>: </a:t>
            </a:r>
            <a:r>
              <a:rPr sz="2400" spc="-5" dirty="0">
                <a:latin typeface="Calibri"/>
                <a:cs typeface="Calibri"/>
              </a:rPr>
              <a:t>Percentile </a:t>
            </a:r>
            <a:r>
              <a:rPr sz="2400" dirty="0">
                <a:latin typeface="Calibri"/>
                <a:cs typeface="Calibri"/>
              </a:rPr>
              <a:t>is </a:t>
            </a:r>
            <a:r>
              <a:rPr sz="2400" spc="5" dirty="0">
                <a:latin typeface="Calibri"/>
                <a:cs typeface="Calibri"/>
              </a:rPr>
              <a:t>used </a:t>
            </a:r>
            <a:r>
              <a:rPr sz="2400" spc="-20" dirty="0">
                <a:latin typeface="Calibri"/>
                <a:cs typeface="Calibri"/>
              </a:rPr>
              <a:t>as </a:t>
            </a:r>
            <a:r>
              <a:rPr sz="2400" dirty="0">
                <a:latin typeface="Calibri"/>
                <a:cs typeface="Calibri"/>
              </a:rPr>
              <a:t>threshold instead </a:t>
            </a:r>
            <a:r>
              <a:rPr sz="2400" spc="5" dirty="0">
                <a:latin typeface="Calibri"/>
                <a:cs typeface="Calibri"/>
              </a:rPr>
              <a:t>of </a:t>
            </a:r>
            <a:r>
              <a:rPr sz="2400" dirty="0">
                <a:latin typeface="Calibri"/>
                <a:cs typeface="Calibri"/>
              </a:rPr>
              <a:t>the </a:t>
            </a:r>
            <a:r>
              <a:rPr sz="2400" spc="-5" dirty="0">
                <a:latin typeface="Calibri"/>
                <a:cs typeface="Calibri"/>
              </a:rPr>
              <a:t>MDC. </a:t>
            </a:r>
            <a:r>
              <a:rPr sz="2400" spc="10" dirty="0">
                <a:latin typeface="Calibri"/>
                <a:cs typeface="Calibri"/>
              </a:rPr>
              <a:t>The use </a:t>
            </a:r>
            <a:r>
              <a:rPr sz="2400" spc="5" dirty="0">
                <a:latin typeface="Calibri"/>
                <a:cs typeface="Calibri"/>
              </a:rPr>
              <a:t>of  </a:t>
            </a:r>
            <a:r>
              <a:rPr sz="2400" dirty="0">
                <a:latin typeface="Calibri"/>
                <a:cs typeface="Calibri"/>
              </a:rPr>
              <a:t>the </a:t>
            </a:r>
            <a:r>
              <a:rPr sz="2400" spc="-5" dirty="0">
                <a:latin typeface="Calibri"/>
                <a:cs typeface="Calibri"/>
              </a:rPr>
              <a:t>MDC </a:t>
            </a:r>
            <a:r>
              <a:rPr sz="2400" spc="-30" dirty="0">
                <a:latin typeface="Calibri"/>
                <a:cs typeface="Calibri"/>
              </a:rPr>
              <a:t>for </a:t>
            </a:r>
            <a:r>
              <a:rPr sz="2400" dirty="0">
                <a:latin typeface="Calibri"/>
                <a:cs typeface="Calibri"/>
              </a:rPr>
              <a:t>the purpose of </a:t>
            </a:r>
            <a:r>
              <a:rPr sz="2400" spc="5" dirty="0">
                <a:latin typeface="Calibri"/>
                <a:cs typeface="Calibri"/>
              </a:rPr>
              <a:t>detecting </a:t>
            </a:r>
            <a:r>
              <a:rPr sz="2400" dirty="0">
                <a:latin typeface="Calibri"/>
                <a:cs typeface="Calibri"/>
              </a:rPr>
              <a:t>a nuclear </a:t>
            </a:r>
            <a:r>
              <a:rPr sz="2400" spc="5" dirty="0">
                <a:latin typeface="Calibri"/>
                <a:cs typeface="Calibri"/>
              </a:rPr>
              <a:t>explosion </a:t>
            </a:r>
            <a:r>
              <a:rPr sz="2400" dirty="0">
                <a:latin typeface="Calibri"/>
                <a:cs typeface="Calibri"/>
              </a:rPr>
              <a:t>is challenged </a:t>
            </a:r>
            <a:r>
              <a:rPr sz="2400" spc="5" dirty="0">
                <a:latin typeface="Calibri"/>
                <a:cs typeface="Calibri"/>
              </a:rPr>
              <a:t>by </a:t>
            </a:r>
            <a:r>
              <a:rPr sz="2400" dirty="0">
                <a:latin typeface="Calibri"/>
                <a:cs typeface="Calibri"/>
              </a:rPr>
              <a:t>the  project </a:t>
            </a:r>
            <a:r>
              <a:rPr sz="2400" spc="-10" dirty="0">
                <a:latin typeface="Calibri"/>
                <a:cs typeface="Calibri"/>
              </a:rPr>
              <a:t>team </a:t>
            </a:r>
            <a:r>
              <a:rPr sz="2400" dirty="0">
                <a:latin typeface="Calibri"/>
                <a:cs typeface="Calibri"/>
              </a:rPr>
              <a:t>in </a:t>
            </a:r>
            <a:r>
              <a:rPr sz="2400" spc="-20" dirty="0">
                <a:latin typeface="Calibri"/>
                <a:cs typeface="Calibri"/>
              </a:rPr>
              <a:t>general. </a:t>
            </a:r>
            <a:r>
              <a:rPr sz="2400" spc="10" dirty="0">
                <a:latin typeface="Calibri"/>
                <a:cs typeface="Calibri"/>
              </a:rPr>
              <a:t>The use </a:t>
            </a:r>
            <a:r>
              <a:rPr sz="2400" spc="5" dirty="0">
                <a:latin typeface="Calibri"/>
                <a:cs typeface="Calibri"/>
              </a:rPr>
              <a:t>of </a:t>
            </a:r>
            <a:r>
              <a:rPr sz="2400" spc="-60" dirty="0">
                <a:latin typeface="Calibri"/>
                <a:cs typeface="Calibri"/>
              </a:rPr>
              <a:t>ATM </a:t>
            </a:r>
            <a:r>
              <a:rPr sz="2400" dirty="0">
                <a:latin typeface="Calibri"/>
                <a:cs typeface="Calibri"/>
              </a:rPr>
              <a:t>to </a:t>
            </a:r>
            <a:r>
              <a:rPr sz="2400" spc="5" dirty="0">
                <a:latin typeface="Calibri"/>
                <a:cs typeface="Calibri"/>
              </a:rPr>
              <a:t>model </a:t>
            </a:r>
            <a:r>
              <a:rPr sz="2400" dirty="0">
                <a:latin typeface="Calibri"/>
                <a:cs typeface="Calibri"/>
              </a:rPr>
              <a:t>the </a:t>
            </a:r>
            <a:r>
              <a:rPr sz="2400" spc="10" dirty="0">
                <a:latin typeface="Calibri"/>
                <a:cs typeface="Calibri"/>
              </a:rPr>
              <a:t>civil </a:t>
            </a:r>
            <a:r>
              <a:rPr sz="2400" dirty="0">
                <a:latin typeface="Calibri"/>
                <a:cs typeface="Calibri"/>
              </a:rPr>
              <a:t>background</a:t>
            </a:r>
            <a:r>
              <a:rPr sz="2400" spc="-380" dirty="0">
                <a:latin typeface="Calibri"/>
                <a:cs typeface="Calibri"/>
              </a:rPr>
              <a:t> </a:t>
            </a:r>
            <a:r>
              <a:rPr sz="2400" spc="-5" dirty="0">
                <a:latin typeface="Calibri"/>
                <a:cs typeface="Calibri"/>
              </a:rPr>
              <a:t>probably  </a:t>
            </a:r>
            <a:r>
              <a:rPr sz="2400" spc="-20" dirty="0">
                <a:latin typeface="Calibri"/>
                <a:cs typeface="Calibri"/>
              </a:rPr>
              <a:t>makes </a:t>
            </a:r>
            <a:r>
              <a:rPr sz="2400" dirty="0">
                <a:latin typeface="Calibri"/>
                <a:cs typeface="Calibri"/>
              </a:rPr>
              <a:t>the </a:t>
            </a:r>
            <a:r>
              <a:rPr sz="2400" spc="10" dirty="0">
                <a:latin typeface="Calibri"/>
                <a:cs typeface="Calibri"/>
              </a:rPr>
              <a:t>use </a:t>
            </a:r>
            <a:r>
              <a:rPr sz="2400" spc="5" dirty="0">
                <a:latin typeface="Calibri"/>
                <a:cs typeface="Calibri"/>
              </a:rPr>
              <a:t>of </a:t>
            </a:r>
            <a:r>
              <a:rPr sz="2400" dirty="0">
                <a:latin typeface="Calibri"/>
                <a:cs typeface="Calibri"/>
              </a:rPr>
              <a:t>a threshold </a:t>
            </a:r>
            <a:r>
              <a:rPr sz="2400" spc="-10" dirty="0">
                <a:latin typeface="Calibri"/>
                <a:cs typeface="Calibri"/>
              </a:rPr>
              <a:t>that </a:t>
            </a:r>
            <a:r>
              <a:rPr sz="2400" spc="10" dirty="0">
                <a:latin typeface="Calibri"/>
                <a:cs typeface="Calibri"/>
              </a:rPr>
              <a:t>depends </a:t>
            </a:r>
            <a:r>
              <a:rPr sz="2400" spc="5" dirty="0">
                <a:latin typeface="Calibri"/>
                <a:cs typeface="Calibri"/>
              </a:rPr>
              <a:t>on </a:t>
            </a:r>
            <a:r>
              <a:rPr sz="2400" dirty="0">
                <a:latin typeface="Calibri"/>
                <a:cs typeface="Calibri"/>
              </a:rPr>
              <a:t>the </a:t>
            </a:r>
            <a:r>
              <a:rPr sz="2400" spc="5" dirty="0">
                <a:latin typeface="Calibri"/>
                <a:cs typeface="Calibri"/>
              </a:rPr>
              <a:t>individual modeled </a:t>
            </a:r>
            <a:r>
              <a:rPr sz="2400" dirty="0">
                <a:latin typeface="Calibri"/>
                <a:cs typeface="Calibri"/>
              </a:rPr>
              <a:t>time  </a:t>
            </a:r>
            <a:r>
              <a:rPr sz="2400" spc="-5" dirty="0">
                <a:latin typeface="Calibri"/>
                <a:cs typeface="Calibri"/>
              </a:rPr>
              <a:t>series </a:t>
            </a:r>
            <a:r>
              <a:rPr sz="2400" spc="-20" dirty="0">
                <a:latin typeface="Calibri"/>
                <a:cs typeface="Calibri"/>
              </a:rPr>
              <a:t>at </a:t>
            </a:r>
            <a:r>
              <a:rPr sz="2400" dirty="0">
                <a:latin typeface="Calibri"/>
                <a:cs typeface="Calibri"/>
              </a:rPr>
              <a:t>a </a:t>
            </a:r>
            <a:r>
              <a:rPr sz="2400" spc="5" dirty="0">
                <a:latin typeface="Calibri"/>
                <a:cs typeface="Calibri"/>
              </a:rPr>
              <a:t>specific </a:t>
            </a:r>
            <a:r>
              <a:rPr sz="2400" spc="15" dirty="0">
                <a:latin typeface="Calibri"/>
                <a:cs typeface="Calibri"/>
              </a:rPr>
              <a:t>IMS </a:t>
            </a:r>
            <a:r>
              <a:rPr sz="2400" spc="-5" dirty="0">
                <a:latin typeface="Calibri"/>
                <a:cs typeface="Calibri"/>
              </a:rPr>
              <a:t>station more</a:t>
            </a:r>
            <a:r>
              <a:rPr sz="2400" spc="-335" dirty="0">
                <a:latin typeface="Calibri"/>
                <a:cs typeface="Calibri"/>
              </a:rPr>
              <a:t> </a:t>
            </a:r>
            <a:r>
              <a:rPr sz="2400" spc="-10" dirty="0">
                <a:latin typeface="Calibri"/>
                <a:cs typeface="Calibri"/>
              </a:rPr>
              <a:t>appropriate.</a:t>
            </a:r>
            <a:endParaRPr sz="2400">
              <a:latin typeface="Calibri"/>
              <a:cs typeface="Calibri"/>
            </a:endParaRPr>
          </a:p>
          <a:p>
            <a:pPr marL="297180" indent="-285115">
              <a:lnSpc>
                <a:spcPct val="100000"/>
              </a:lnSpc>
              <a:spcBef>
                <a:spcPts val="325"/>
              </a:spcBef>
              <a:buFont typeface="Arial"/>
              <a:buChar char="•"/>
              <a:tabLst>
                <a:tab pos="297180" algn="l"/>
                <a:tab pos="297815" algn="l"/>
              </a:tabLst>
            </a:pPr>
            <a:r>
              <a:rPr sz="2400" i="1" spc="-15" dirty="0">
                <a:latin typeface="Calibri"/>
                <a:cs typeface="Calibri"/>
              </a:rPr>
              <a:t>Location </a:t>
            </a:r>
            <a:r>
              <a:rPr sz="2400" i="1" spc="-25" dirty="0">
                <a:latin typeface="Calibri"/>
                <a:cs typeface="Calibri"/>
              </a:rPr>
              <a:t>Power</a:t>
            </a:r>
            <a:r>
              <a:rPr sz="2400" spc="-25" dirty="0">
                <a:latin typeface="Calibri"/>
                <a:cs typeface="Calibri"/>
              </a:rPr>
              <a:t>: </a:t>
            </a:r>
            <a:r>
              <a:rPr sz="2400" dirty="0">
                <a:latin typeface="Calibri"/>
                <a:cs typeface="Calibri"/>
              </a:rPr>
              <a:t>Sample </a:t>
            </a:r>
            <a:r>
              <a:rPr sz="2400" spc="10" dirty="0">
                <a:latin typeface="Calibri"/>
                <a:cs typeface="Calibri"/>
              </a:rPr>
              <a:t>counting </a:t>
            </a:r>
            <a:r>
              <a:rPr sz="2400" spc="-10" dirty="0">
                <a:latin typeface="Calibri"/>
                <a:cs typeface="Calibri"/>
              </a:rPr>
              <a:t>approach </a:t>
            </a:r>
            <a:r>
              <a:rPr sz="2400" spc="5" dirty="0">
                <a:latin typeface="Calibri"/>
                <a:cs typeface="Calibri"/>
              </a:rPr>
              <a:t>only </a:t>
            </a:r>
            <a:r>
              <a:rPr sz="2400" dirty="0">
                <a:latin typeface="Calibri"/>
                <a:cs typeface="Calibri"/>
              </a:rPr>
              <a:t>– </a:t>
            </a:r>
            <a:r>
              <a:rPr sz="2400" spc="-5" dirty="0">
                <a:latin typeface="Calibri"/>
                <a:cs typeface="Calibri"/>
              </a:rPr>
              <a:t>very </a:t>
            </a:r>
            <a:r>
              <a:rPr sz="2400" dirty="0">
                <a:latin typeface="Calibri"/>
                <a:cs typeface="Calibri"/>
              </a:rPr>
              <a:t>limited</a:t>
            </a:r>
            <a:r>
              <a:rPr sz="2400" spc="-90" dirty="0">
                <a:latin typeface="Calibri"/>
                <a:cs typeface="Calibri"/>
              </a:rPr>
              <a:t> </a:t>
            </a:r>
            <a:r>
              <a:rPr sz="2400" dirty="0">
                <a:latin typeface="Calibri"/>
                <a:cs typeface="Calibri"/>
              </a:rPr>
              <a:t>evaluation</a:t>
            </a:r>
            <a:endParaRPr sz="2400">
              <a:latin typeface="Calibri"/>
              <a:cs typeface="Calibri"/>
            </a:endParaRPr>
          </a:p>
          <a:p>
            <a:pPr marL="297180" indent="-285115">
              <a:lnSpc>
                <a:spcPts val="2720"/>
              </a:lnSpc>
              <a:spcBef>
                <a:spcPts val="325"/>
              </a:spcBef>
              <a:buFont typeface="Arial"/>
              <a:buChar char="•"/>
              <a:tabLst>
                <a:tab pos="297180" algn="l"/>
                <a:tab pos="297815" algn="l"/>
              </a:tabLst>
            </a:pPr>
            <a:r>
              <a:rPr sz="2400" i="1" spc="-30" dirty="0">
                <a:latin typeface="Calibri"/>
                <a:cs typeface="Calibri"/>
              </a:rPr>
              <a:t>Rejection Power </a:t>
            </a:r>
            <a:r>
              <a:rPr sz="2400" dirty="0">
                <a:latin typeface="Calibri"/>
                <a:cs typeface="Calibri"/>
              </a:rPr>
              <a:t>in the </a:t>
            </a:r>
            <a:r>
              <a:rPr sz="2400" spc="5" dirty="0">
                <a:latin typeface="Calibri"/>
                <a:cs typeface="Calibri"/>
              </a:rPr>
              <a:t>FOI study </a:t>
            </a:r>
            <a:r>
              <a:rPr sz="2400" spc="15" dirty="0">
                <a:latin typeface="Calibri"/>
                <a:cs typeface="Calibri"/>
              </a:rPr>
              <a:t>vs. </a:t>
            </a:r>
            <a:r>
              <a:rPr sz="2400" i="1" spc="-20" dirty="0">
                <a:latin typeface="Calibri"/>
                <a:cs typeface="Calibri"/>
              </a:rPr>
              <a:t>Screening </a:t>
            </a:r>
            <a:r>
              <a:rPr sz="2400" i="1" spc="-30" dirty="0">
                <a:latin typeface="Calibri"/>
                <a:cs typeface="Calibri"/>
              </a:rPr>
              <a:t>Power </a:t>
            </a:r>
            <a:r>
              <a:rPr sz="2400" dirty="0">
                <a:latin typeface="Calibri"/>
                <a:cs typeface="Calibri"/>
              </a:rPr>
              <a:t>in the </a:t>
            </a:r>
            <a:r>
              <a:rPr sz="2400" spc="-5" dirty="0">
                <a:latin typeface="Calibri"/>
                <a:cs typeface="Calibri"/>
              </a:rPr>
              <a:t>current</a:t>
            </a:r>
            <a:r>
              <a:rPr sz="2400" spc="-155" dirty="0">
                <a:latin typeface="Calibri"/>
                <a:cs typeface="Calibri"/>
              </a:rPr>
              <a:t> </a:t>
            </a:r>
            <a:r>
              <a:rPr sz="2400" dirty="0">
                <a:latin typeface="Calibri"/>
                <a:cs typeface="Calibri"/>
              </a:rPr>
              <a:t>evaluation:</a:t>
            </a:r>
            <a:endParaRPr sz="2400">
              <a:latin typeface="Calibri"/>
              <a:cs typeface="Calibri"/>
            </a:endParaRPr>
          </a:p>
          <a:p>
            <a:pPr marL="297180">
              <a:lnSpc>
                <a:spcPts val="2720"/>
              </a:lnSpc>
            </a:pPr>
            <a:r>
              <a:rPr sz="2400" spc="-15" dirty="0">
                <a:latin typeface="Calibri"/>
                <a:cs typeface="Calibri"/>
              </a:rPr>
              <a:t>No generation </a:t>
            </a:r>
            <a:r>
              <a:rPr sz="2400" spc="5" dirty="0">
                <a:latin typeface="Calibri"/>
                <a:cs typeface="Calibri"/>
              </a:rPr>
              <a:t>of </a:t>
            </a:r>
            <a:r>
              <a:rPr sz="2400" spc="-20" dirty="0">
                <a:latin typeface="Calibri"/>
                <a:cs typeface="Calibri"/>
              </a:rPr>
              <a:t>false </a:t>
            </a:r>
            <a:r>
              <a:rPr sz="2400" dirty="0">
                <a:latin typeface="Calibri"/>
                <a:cs typeface="Calibri"/>
              </a:rPr>
              <a:t>scenarios, </a:t>
            </a:r>
            <a:r>
              <a:rPr sz="2400" spc="5" dirty="0">
                <a:latin typeface="Calibri"/>
                <a:cs typeface="Calibri"/>
              </a:rPr>
              <a:t>model </a:t>
            </a:r>
            <a:r>
              <a:rPr sz="2400" spc="-15" dirty="0">
                <a:latin typeface="Calibri"/>
                <a:cs typeface="Calibri"/>
              </a:rPr>
              <a:t>trajectories,</a:t>
            </a:r>
            <a:r>
              <a:rPr sz="2400" spc="60" dirty="0">
                <a:latin typeface="Calibri"/>
                <a:cs typeface="Calibri"/>
              </a:rPr>
              <a:t> </a:t>
            </a:r>
            <a:r>
              <a:rPr sz="2400" spc="-5" dirty="0">
                <a:latin typeface="Calibri"/>
                <a:cs typeface="Calibri"/>
              </a:rPr>
              <a:t>respectively.</a:t>
            </a:r>
            <a:endParaRPr sz="2400">
              <a:latin typeface="Calibri"/>
              <a:cs typeface="Calibri"/>
            </a:endParaRPr>
          </a:p>
          <a:p>
            <a:pPr marL="297180" indent="-285115">
              <a:lnSpc>
                <a:spcPts val="2760"/>
              </a:lnSpc>
              <a:spcBef>
                <a:spcPts val="405"/>
              </a:spcBef>
              <a:buFont typeface="Arial"/>
              <a:buChar char="•"/>
              <a:tabLst>
                <a:tab pos="297180" algn="l"/>
                <a:tab pos="297815" algn="l"/>
              </a:tabLst>
            </a:pPr>
            <a:r>
              <a:rPr sz="2400" i="1" spc="5" dirty="0">
                <a:latin typeface="Calibri"/>
                <a:cs typeface="Calibri"/>
              </a:rPr>
              <a:t>Timing </a:t>
            </a:r>
            <a:r>
              <a:rPr sz="2400" i="1" spc="-30" dirty="0">
                <a:latin typeface="Calibri"/>
                <a:cs typeface="Calibri"/>
              </a:rPr>
              <a:t>Power</a:t>
            </a:r>
            <a:r>
              <a:rPr sz="2400" spc="-30" dirty="0">
                <a:latin typeface="Calibri"/>
                <a:cs typeface="Calibri"/>
              </a:rPr>
              <a:t>: </a:t>
            </a:r>
            <a:r>
              <a:rPr sz="2400" spc="-15" dirty="0">
                <a:latin typeface="Calibri"/>
                <a:cs typeface="Calibri"/>
              </a:rPr>
              <a:t>Xe-135/Xe-133 </a:t>
            </a:r>
            <a:r>
              <a:rPr sz="2400" dirty="0">
                <a:latin typeface="Calibri"/>
                <a:cs typeface="Calibri"/>
              </a:rPr>
              <a:t>is </a:t>
            </a:r>
            <a:r>
              <a:rPr sz="2400" spc="10" dirty="0">
                <a:latin typeface="Calibri"/>
                <a:cs typeface="Calibri"/>
              </a:rPr>
              <a:t>not </a:t>
            </a:r>
            <a:r>
              <a:rPr sz="2400" dirty="0">
                <a:latin typeface="Calibri"/>
                <a:cs typeface="Calibri"/>
              </a:rPr>
              <a:t>the </a:t>
            </a:r>
            <a:r>
              <a:rPr sz="2400" spc="5" dirty="0">
                <a:latin typeface="Calibri"/>
                <a:cs typeface="Calibri"/>
              </a:rPr>
              <a:t>only </a:t>
            </a:r>
            <a:r>
              <a:rPr sz="2400" spc="-30" dirty="0">
                <a:latin typeface="Calibri"/>
                <a:cs typeface="Calibri"/>
              </a:rPr>
              <a:t>ratio </a:t>
            </a:r>
            <a:r>
              <a:rPr sz="2400" spc="5" dirty="0">
                <a:latin typeface="Calibri"/>
                <a:cs typeface="Calibri"/>
              </a:rPr>
              <a:t>considered, </a:t>
            </a:r>
            <a:r>
              <a:rPr sz="2400" dirty="0">
                <a:latin typeface="Calibri"/>
                <a:cs typeface="Calibri"/>
              </a:rPr>
              <a:t>the</a:t>
            </a:r>
            <a:r>
              <a:rPr sz="2400" spc="-25" dirty="0">
                <a:latin typeface="Calibri"/>
                <a:cs typeface="Calibri"/>
              </a:rPr>
              <a:t> </a:t>
            </a:r>
            <a:r>
              <a:rPr sz="2400" spc="-5" dirty="0">
                <a:latin typeface="Calibri"/>
                <a:cs typeface="Calibri"/>
              </a:rPr>
              <a:t>current</a:t>
            </a:r>
            <a:endParaRPr sz="2400">
              <a:latin typeface="Calibri"/>
              <a:cs typeface="Calibri"/>
            </a:endParaRPr>
          </a:p>
          <a:p>
            <a:pPr marL="297180">
              <a:lnSpc>
                <a:spcPts val="2605"/>
              </a:lnSpc>
            </a:pPr>
            <a:r>
              <a:rPr sz="2400" dirty="0">
                <a:latin typeface="Calibri"/>
                <a:cs typeface="Calibri"/>
              </a:rPr>
              <a:t>evaluation </a:t>
            </a:r>
            <a:r>
              <a:rPr sz="2400" spc="-5" dirty="0">
                <a:latin typeface="Calibri"/>
                <a:cs typeface="Calibri"/>
              </a:rPr>
              <a:t>also </a:t>
            </a:r>
            <a:r>
              <a:rPr sz="2400" spc="-10" dirty="0">
                <a:latin typeface="Calibri"/>
                <a:cs typeface="Calibri"/>
              </a:rPr>
              <a:t>covers </a:t>
            </a:r>
            <a:r>
              <a:rPr sz="2400" spc="-15" dirty="0">
                <a:latin typeface="Calibri"/>
                <a:cs typeface="Calibri"/>
              </a:rPr>
              <a:t>Xe-133/Xe-131m, Xe-133m/Xe-131m </a:t>
            </a:r>
            <a:r>
              <a:rPr sz="2400" spc="-5" dirty="0">
                <a:latin typeface="Calibri"/>
                <a:cs typeface="Calibri"/>
              </a:rPr>
              <a:t>and</a:t>
            </a:r>
            <a:r>
              <a:rPr sz="2400" spc="75" dirty="0">
                <a:latin typeface="Calibri"/>
                <a:cs typeface="Calibri"/>
              </a:rPr>
              <a:t> </a:t>
            </a:r>
            <a:r>
              <a:rPr sz="2400" spc="-15" dirty="0">
                <a:latin typeface="Calibri"/>
                <a:cs typeface="Calibri"/>
              </a:rPr>
              <a:t>Xe-133m/Xe-</a:t>
            </a:r>
            <a:endParaRPr sz="2400">
              <a:latin typeface="Calibri"/>
              <a:cs typeface="Calibri"/>
            </a:endParaRPr>
          </a:p>
          <a:p>
            <a:pPr marL="297180">
              <a:lnSpc>
                <a:spcPts val="2725"/>
              </a:lnSpc>
            </a:pPr>
            <a:r>
              <a:rPr sz="2400" spc="-15" dirty="0">
                <a:latin typeface="Calibri"/>
                <a:cs typeface="Calibri"/>
              </a:rPr>
              <a:t>133</a:t>
            </a:r>
            <a:r>
              <a:rPr sz="2400" spc="-15" dirty="0">
                <a:solidFill>
                  <a:srgbClr val="3B3B3B"/>
                </a:solidFill>
                <a:latin typeface="Calibri"/>
                <a:cs typeface="Calibri"/>
              </a:rPr>
              <a:t>. </a:t>
            </a:r>
            <a:r>
              <a:rPr sz="2400" spc="-5" dirty="0">
                <a:latin typeface="Calibri"/>
                <a:cs typeface="Calibri"/>
              </a:rPr>
              <a:t>But </a:t>
            </a:r>
            <a:r>
              <a:rPr sz="2400" spc="5" dirty="0">
                <a:latin typeface="Calibri"/>
                <a:cs typeface="Calibri"/>
              </a:rPr>
              <a:t>no </a:t>
            </a:r>
            <a:r>
              <a:rPr sz="2400" spc="-5" dirty="0">
                <a:latin typeface="Calibri"/>
                <a:cs typeface="Calibri"/>
              </a:rPr>
              <a:t>least-square </a:t>
            </a:r>
            <a:r>
              <a:rPr sz="2400" dirty="0">
                <a:latin typeface="Calibri"/>
                <a:cs typeface="Calibri"/>
              </a:rPr>
              <a:t>fitting </a:t>
            </a:r>
            <a:r>
              <a:rPr sz="2400" spc="-30" dirty="0">
                <a:latin typeface="Calibri"/>
                <a:cs typeface="Calibri"/>
              </a:rPr>
              <a:t>for </a:t>
            </a:r>
            <a:r>
              <a:rPr sz="2400" spc="5" dirty="0">
                <a:latin typeface="Calibri"/>
                <a:cs typeface="Calibri"/>
              </a:rPr>
              <a:t>multiple </a:t>
            </a:r>
            <a:r>
              <a:rPr sz="2400" spc="-25" dirty="0">
                <a:latin typeface="Calibri"/>
                <a:cs typeface="Calibri"/>
              </a:rPr>
              <a:t>ratios </a:t>
            </a:r>
            <a:r>
              <a:rPr sz="2400" dirty="0">
                <a:latin typeface="Calibri"/>
                <a:cs typeface="Calibri"/>
              </a:rPr>
              <a:t>is</a:t>
            </a:r>
            <a:r>
              <a:rPr sz="2400" spc="-80" dirty="0">
                <a:latin typeface="Calibri"/>
                <a:cs typeface="Calibri"/>
              </a:rPr>
              <a:t> </a:t>
            </a:r>
            <a:r>
              <a:rPr sz="2400" dirty="0">
                <a:latin typeface="Calibri"/>
                <a:cs typeface="Calibri"/>
              </a:rPr>
              <a:t>applied.</a:t>
            </a:r>
            <a:endParaRPr sz="2400">
              <a:latin typeface="Calibri"/>
              <a:cs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1457" y="460755"/>
            <a:ext cx="3334385" cy="514350"/>
          </a:xfrm>
          <a:prstGeom prst="rect">
            <a:avLst/>
          </a:prstGeom>
        </p:spPr>
        <p:txBody>
          <a:bodyPr vert="horz" wrap="square" lIns="0" tIns="13335" rIns="0" bIns="0" rtlCol="0">
            <a:spAutoFit/>
          </a:bodyPr>
          <a:lstStyle/>
          <a:p>
            <a:pPr marL="12700">
              <a:lnSpc>
                <a:spcPct val="100000"/>
              </a:lnSpc>
              <a:spcBef>
                <a:spcPts val="105"/>
              </a:spcBef>
            </a:pPr>
            <a:r>
              <a:rPr spc="-10" dirty="0"/>
              <a:t>Auxiliary </a:t>
            </a:r>
            <a:r>
              <a:rPr spc="5" dirty="0"/>
              <a:t>material</a:t>
            </a:r>
            <a:r>
              <a:rPr spc="-110" dirty="0"/>
              <a:t> </a:t>
            </a:r>
            <a:r>
              <a:rPr spc="10" dirty="0"/>
              <a:t>II</a:t>
            </a:r>
          </a:p>
        </p:txBody>
      </p:sp>
      <p:sp>
        <p:nvSpPr>
          <p:cNvPr id="3" name="object 3"/>
          <p:cNvSpPr txBox="1">
            <a:spLocks noGrp="1"/>
          </p:cNvSpPr>
          <p:nvPr>
            <p:ph type="body" idx="1"/>
          </p:nvPr>
        </p:nvSpPr>
        <p:spPr>
          <a:prstGeom prst="rect">
            <a:avLst/>
          </a:prstGeom>
        </p:spPr>
        <p:txBody>
          <a:bodyPr vert="horz" wrap="square" lIns="0" tIns="29209" rIns="0" bIns="0" rtlCol="0">
            <a:spAutoFit/>
          </a:bodyPr>
          <a:lstStyle/>
          <a:p>
            <a:pPr marL="297180" marR="455930" indent="-285115">
              <a:lnSpc>
                <a:spcPts val="2640"/>
              </a:lnSpc>
              <a:spcBef>
                <a:spcPts val="229"/>
              </a:spcBef>
              <a:buFont typeface="Arial"/>
              <a:buChar char="•"/>
              <a:tabLst>
                <a:tab pos="297180" algn="l"/>
                <a:tab pos="297815" algn="l"/>
              </a:tabLst>
            </a:pPr>
            <a:r>
              <a:rPr spc="-5" dirty="0"/>
              <a:t>2 </a:t>
            </a:r>
            <a:r>
              <a:rPr spc="-10" dirty="0"/>
              <a:t>isotope </a:t>
            </a:r>
            <a:r>
              <a:rPr spc="-30" dirty="0"/>
              <a:t>ratios </a:t>
            </a:r>
            <a:r>
              <a:rPr spc="-20" dirty="0"/>
              <a:t>calculated </a:t>
            </a:r>
            <a:r>
              <a:rPr spc="-15" dirty="0"/>
              <a:t>directly </a:t>
            </a:r>
            <a:r>
              <a:rPr spc="-20" dirty="0"/>
              <a:t>for </a:t>
            </a:r>
            <a:r>
              <a:rPr spc="-15" dirty="0"/>
              <a:t>test data </a:t>
            </a:r>
            <a:r>
              <a:rPr spc="-5" dirty="0"/>
              <a:t>set </a:t>
            </a:r>
            <a:r>
              <a:rPr spc="-10" dirty="0"/>
              <a:t>values </a:t>
            </a:r>
            <a:r>
              <a:rPr spc="-15" dirty="0"/>
              <a:t>(no </a:t>
            </a:r>
            <a:r>
              <a:rPr spc="-10" dirty="0"/>
              <a:t>residual </a:t>
            </a:r>
            <a:r>
              <a:rPr spc="-5" dirty="0"/>
              <a:t>approach): </a:t>
            </a:r>
            <a:r>
              <a:rPr spc="-25" dirty="0"/>
              <a:t>Ratios </a:t>
            </a:r>
            <a:r>
              <a:rPr spc="-20" dirty="0"/>
              <a:t>Xe-  </a:t>
            </a:r>
            <a:r>
              <a:rPr spc="-15" dirty="0"/>
              <a:t>133/Xe-131m</a:t>
            </a:r>
            <a:r>
              <a:rPr spc="-210" dirty="0"/>
              <a:t> </a:t>
            </a:r>
            <a:r>
              <a:rPr spc="-15" dirty="0"/>
              <a:t>and</a:t>
            </a:r>
            <a:r>
              <a:rPr spc="-80" dirty="0"/>
              <a:t> </a:t>
            </a:r>
            <a:r>
              <a:rPr spc="-15" dirty="0"/>
              <a:t>Xe-133m/Xe-131m</a:t>
            </a:r>
            <a:r>
              <a:rPr spc="-220" dirty="0"/>
              <a:t> </a:t>
            </a:r>
            <a:r>
              <a:rPr spc="-10" dirty="0"/>
              <a:t>are</a:t>
            </a:r>
            <a:r>
              <a:rPr spc="-100" dirty="0"/>
              <a:t> </a:t>
            </a:r>
            <a:r>
              <a:rPr dirty="0"/>
              <a:t>never</a:t>
            </a:r>
            <a:r>
              <a:rPr spc="-150" dirty="0"/>
              <a:t> </a:t>
            </a:r>
            <a:r>
              <a:rPr spc="-15" dirty="0"/>
              <a:t>evaluated</a:t>
            </a:r>
            <a:r>
              <a:rPr spc="-150" dirty="0"/>
              <a:t> </a:t>
            </a:r>
            <a:r>
              <a:rPr spc="-35" dirty="0"/>
              <a:t>likely</a:t>
            </a:r>
            <a:r>
              <a:rPr spc="-70" dirty="0"/>
              <a:t> </a:t>
            </a:r>
            <a:r>
              <a:rPr spc="-5" dirty="0"/>
              <a:t>because</a:t>
            </a:r>
            <a:r>
              <a:rPr spc="-170" dirty="0"/>
              <a:t> </a:t>
            </a:r>
            <a:r>
              <a:rPr dirty="0"/>
              <a:t>of</a:t>
            </a:r>
            <a:r>
              <a:rPr spc="-65" dirty="0"/>
              <a:t> </a:t>
            </a:r>
            <a:r>
              <a:rPr spc="-15" dirty="0"/>
              <a:t>the</a:t>
            </a:r>
            <a:r>
              <a:rPr spc="-90" dirty="0"/>
              <a:t> </a:t>
            </a:r>
            <a:r>
              <a:rPr spc="-15" dirty="0"/>
              <a:t>simultaneous  </a:t>
            </a:r>
            <a:r>
              <a:rPr spc="-5" dirty="0"/>
              <a:t>occurence</a:t>
            </a:r>
            <a:r>
              <a:rPr spc="-170" dirty="0"/>
              <a:t> </a:t>
            </a:r>
            <a:r>
              <a:rPr spc="5" dirty="0"/>
              <a:t>of</a:t>
            </a:r>
            <a:r>
              <a:rPr spc="-150" dirty="0"/>
              <a:t> </a:t>
            </a:r>
            <a:r>
              <a:rPr spc="-15" dirty="0"/>
              <a:t>Xe-133</a:t>
            </a:r>
            <a:r>
              <a:rPr spc="-125" dirty="0"/>
              <a:t> </a:t>
            </a:r>
            <a:r>
              <a:rPr spc="-15" dirty="0"/>
              <a:t>and</a:t>
            </a:r>
            <a:r>
              <a:rPr spc="-75" dirty="0"/>
              <a:t> </a:t>
            </a:r>
            <a:r>
              <a:rPr spc="-15" dirty="0"/>
              <a:t>Xe-133m</a:t>
            </a:r>
            <a:r>
              <a:rPr spc="-140" dirty="0"/>
              <a:t> </a:t>
            </a:r>
            <a:r>
              <a:rPr spc="-25" dirty="0"/>
              <a:t>with</a:t>
            </a:r>
            <a:r>
              <a:rPr dirty="0"/>
              <a:t> </a:t>
            </a:r>
            <a:r>
              <a:rPr spc="-5" dirty="0"/>
              <a:t>&gt;=</a:t>
            </a:r>
            <a:r>
              <a:rPr spc="-100" dirty="0"/>
              <a:t> </a:t>
            </a:r>
            <a:r>
              <a:rPr dirty="0"/>
              <a:t>LC</a:t>
            </a:r>
            <a:r>
              <a:rPr spc="-15" dirty="0"/>
              <a:t> </a:t>
            </a:r>
            <a:r>
              <a:rPr spc="-5" dirty="0"/>
              <a:t>values.</a:t>
            </a:r>
            <a:r>
              <a:rPr spc="-195" dirty="0"/>
              <a:t> </a:t>
            </a:r>
            <a:r>
              <a:rPr spc="5" dirty="0"/>
              <a:t>Thus,</a:t>
            </a:r>
            <a:r>
              <a:rPr spc="-180" dirty="0"/>
              <a:t> </a:t>
            </a:r>
            <a:r>
              <a:rPr spc="-15" dirty="0"/>
              <a:t>Xe-133m/Xe-133</a:t>
            </a:r>
            <a:r>
              <a:rPr spc="-204" dirty="0"/>
              <a:t> </a:t>
            </a:r>
            <a:r>
              <a:rPr dirty="0"/>
              <a:t>vs.</a:t>
            </a:r>
            <a:r>
              <a:rPr spc="-180" dirty="0"/>
              <a:t> </a:t>
            </a:r>
            <a:r>
              <a:rPr spc="-20" dirty="0"/>
              <a:t>Xe-133m/Xe-  131m </a:t>
            </a:r>
            <a:r>
              <a:rPr spc="-15" dirty="0"/>
              <a:t>can </a:t>
            </a:r>
            <a:r>
              <a:rPr spc="5" dirty="0"/>
              <a:t>be</a:t>
            </a:r>
            <a:r>
              <a:rPr spc="-215" dirty="0"/>
              <a:t> </a:t>
            </a:r>
            <a:r>
              <a:rPr spc="-10" dirty="0"/>
              <a:t>evaluated.</a:t>
            </a:r>
          </a:p>
          <a:p>
            <a:pPr marL="297180" marR="5080" indent="-285115">
              <a:lnSpc>
                <a:spcPts val="2640"/>
              </a:lnSpc>
              <a:spcBef>
                <a:spcPts val="495"/>
              </a:spcBef>
              <a:buFont typeface="Arial"/>
              <a:buChar char="•"/>
              <a:tabLst>
                <a:tab pos="297180" algn="l"/>
                <a:tab pos="297815" algn="l"/>
              </a:tabLst>
            </a:pPr>
            <a:r>
              <a:rPr spc="-5" dirty="0"/>
              <a:t>3 </a:t>
            </a:r>
            <a:r>
              <a:rPr spc="-10" dirty="0"/>
              <a:t>isotope </a:t>
            </a:r>
            <a:r>
              <a:rPr spc="-30" dirty="0"/>
              <a:t>ratios </a:t>
            </a:r>
            <a:r>
              <a:rPr spc="-20" dirty="0"/>
              <a:t>calculated </a:t>
            </a:r>
            <a:r>
              <a:rPr spc="-10" dirty="0"/>
              <a:t>directly </a:t>
            </a:r>
            <a:r>
              <a:rPr spc="-15" dirty="0"/>
              <a:t>for </a:t>
            </a:r>
            <a:r>
              <a:rPr spc="-10" dirty="0"/>
              <a:t>test </a:t>
            </a:r>
            <a:r>
              <a:rPr spc="-15" dirty="0"/>
              <a:t>data </a:t>
            </a:r>
            <a:r>
              <a:rPr spc="-5" dirty="0"/>
              <a:t>set </a:t>
            </a:r>
            <a:r>
              <a:rPr spc="-10" dirty="0"/>
              <a:t>values </a:t>
            </a:r>
            <a:r>
              <a:rPr spc="-15" dirty="0"/>
              <a:t>(no </a:t>
            </a:r>
            <a:r>
              <a:rPr spc="-5" dirty="0"/>
              <a:t>residual approach): </a:t>
            </a:r>
            <a:r>
              <a:rPr spc="-25" dirty="0"/>
              <a:t>Ratio: </a:t>
            </a:r>
            <a:r>
              <a:rPr spc="-20" dirty="0"/>
              <a:t>Xe-  </a:t>
            </a:r>
            <a:r>
              <a:rPr spc="-15" dirty="0"/>
              <a:t>135/Xe-133</a:t>
            </a:r>
            <a:r>
              <a:rPr spc="-210" dirty="0"/>
              <a:t> </a:t>
            </a:r>
            <a:r>
              <a:rPr dirty="0"/>
              <a:t>vs.</a:t>
            </a:r>
            <a:r>
              <a:rPr spc="-105" dirty="0"/>
              <a:t> </a:t>
            </a:r>
            <a:r>
              <a:rPr spc="-15" dirty="0"/>
              <a:t>Xe-133m/Xe-133</a:t>
            </a:r>
            <a:r>
              <a:rPr spc="-210" dirty="0"/>
              <a:t> </a:t>
            </a:r>
            <a:r>
              <a:rPr spc="-25" dirty="0"/>
              <a:t>is </a:t>
            </a:r>
            <a:r>
              <a:rPr spc="5" dirty="0"/>
              <a:t>never</a:t>
            </a:r>
            <a:r>
              <a:rPr spc="-160" dirty="0"/>
              <a:t> </a:t>
            </a:r>
            <a:r>
              <a:rPr spc="-15" dirty="0"/>
              <a:t>evaluated</a:t>
            </a:r>
            <a:r>
              <a:rPr spc="-150" dirty="0"/>
              <a:t> </a:t>
            </a:r>
            <a:r>
              <a:rPr spc="-30" dirty="0"/>
              <a:t>likely</a:t>
            </a:r>
            <a:r>
              <a:rPr spc="-85" dirty="0"/>
              <a:t> </a:t>
            </a:r>
            <a:r>
              <a:rPr spc="-5" dirty="0"/>
              <a:t>because</a:t>
            </a:r>
            <a:r>
              <a:rPr spc="-185" dirty="0"/>
              <a:t> </a:t>
            </a:r>
            <a:r>
              <a:rPr dirty="0"/>
              <a:t>of</a:t>
            </a:r>
            <a:r>
              <a:rPr spc="-75" dirty="0"/>
              <a:t> </a:t>
            </a:r>
            <a:r>
              <a:rPr spc="-10" dirty="0"/>
              <a:t>the</a:t>
            </a:r>
            <a:r>
              <a:rPr spc="-100" dirty="0"/>
              <a:t> </a:t>
            </a:r>
            <a:r>
              <a:rPr spc="-15" dirty="0"/>
              <a:t>simultaneous</a:t>
            </a:r>
            <a:r>
              <a:rPr spc="-155" dirty="0"/>
              <a:t> </a:t>
            </a:r>
            <a:r>
              <a:rPr dirty="0"/>
              <a:t>occurence  of</a:t>
            </a:r>
            <a:r>
              <a:rPr spc="-70" dirty="0"/>
              <a:t> </a:t>
            </a:r>
            <a:r>
              <a:rPr spc="-15" dirty="0"/>
              <a:t>Xe-135</a:t>
            </a:r>
            <a:r>
              <a:rPr spc="-125" dirty="0"/>
              <a:t> </a:t>
            </a:r>
            <a:r>
              <a:rPr spc="-15" dirty="0"/>
              <a:t>and</a:t>
            </a:r>
            <a:r>
              <a:rPr spc="-80" dirty="0"/>
              <a:t> </a:t>
            </a:r>
            <a:r>
              <a:rPr spc="-15" dirty="0"/>
              <a:t>Xe-131m</a:t>
            </a:r>
            <a:r>
              <a:rPr spc="-135" dirty="0"/>
              <a:t> </a:t>
            </a:r>
            <a:r>
              <a:rPr spc="-25" dirty="0"/>
              <a:t>with</a:t>
            </a:r>
            <a:r>
              <a:rPr spc="-10" dirty="0"/>
              <a:t> &gt;=</a:t>
            </a:r>
            <a:r>
              <a:rPr spc="-20" dirty="0"/>
              <a:t> </a:t>
            </a:r>
            <a:r>
              <a:rPr dirty="0"/>
              <a:t>LC</a:t>
            </a:r>
            <a:r>
              <a:rPr spc="-110" dirty="0"/>
              <a:t> </a:t>
            </a:r>
            <a:r>
              <a:rPr spc="-10" dirty="0"/>
              <a:t>values.</a:t>
            </a:r>
            <a:r>
              <a:rPr spc="-190" dirty="0"/>
              <a:t> </a:t>
            </a:r>
            <a:r>
              <a:rPr spc="10" dirty="0"/>
              <a:t>Thus,</a:t>
            </a:r>
            <a:r>
              <a:rPr spc="-185" dirty="0"/>
              <a:t> </a:t>
            </a:r>
            <a:r>
              <a:rPr spc="-15" dirty="0"/>
              <a:t>the</a:t>
            </a:r>
            <a:r>
              <a:rPr spc="-25" dirty="0"/>
              <a:t> </a:t>
            </a:r>
            <a:r>
              <a:rPr spc="-5" dirty="0"/>
              <a:t>4-isotope</a:t>
            </a:r>
            <a:r>
              <a:rPr spc="-175" dirty="0"/>
              <a:t> </a:t>
            </a:r>
            <a:r>
              <a:rPr spc="-20" dirty="0"/>
              <a:t>relation</a:t>
            </a:r>
            <a:r>
              <a:rPr spc="-165" dirty="0"/>
              <a:t> </a:t>
            </a:r>
            <a:r>
              <a:rPr spc="-15" dirty="0"/>
              <a:t>can</a:t>
            </a:r>
            <a:r>
              <a:rPr spc="-75" dirty="0"/>
              <a:t> </a:t>
            </a:r>
            <a:r>
              <a:rPr dirty="0"/>
              <a:t>be</a:t>
            </a:r>
            <a:r>
              <a:rPr spc="-20" dirty="0"/>
              <a:t> </a:t>
            </a:r>
            <a:r>
              <a:rPr spc="-10" dirty="0"/>
              <a:t>evaluated.</a:t>
            </a:r>
          </a:p>
          <a:p>
            <a:pPr marL="297180" indent="-285115">
              <a:lnSpc>
                <a:spcPts val="2670"/>
              </a:lnSpc>
              <a:spcBef>
                <a:spcPts val="434"/>
              </a:spcBef>
              <a:buFont typeface="Arial"/>
              <a:buChar char="•"/>
              <a:tabLst>
                <a:tab pos="297180" algn="l"/>
                <a:tab pos="297815" algn="l"/>
              </a:tabLst>
            </a:pPr>
            <a:r>
              <a:rPr spc="-40" dirty="0"/>
              <a:t>Test</a:t>
            </a:r>
            <a:r>
              <a:rPr spc="-135" dirty="0"/>
              <a:t> </a:t>
            </a:r>
            <a:r>
              <a:rPr spc="-20" dirty="0"/>
              <a:t>data</a:t>
            </a:r>
            <a:r>
              <a:rPr spc="-140" dirty="0"/>
              <a:t> </a:t>
            </a:r>
            <a:r>
              <a:rPr spc="-5" dirty="0"/>
              <a:t>set</a:t>
            </a:r>
            <a:r>
              <a:rPr spc="-55" dirty="0"/>
              <a:t> </a:t>
            </a:r>
            <a:r>
              <a:rPr spc="-20" dirty="0"/>
              <a:t>(excluding</a:t>
            </a:r>
            <a:r>
              <a:rPr spc="-190" dirty="0"/>
              <a:t> </a:t>
            </a:r>
            <a:r>
              <a:rPr spc="-15" dirty="0"/>
              <a:t>ACs</a:t>
            </a:r>
            <a:r>
              <a:rPr spc="-20" dirty="0"/>
              <a:t> </a:t>
            </a:r>
            <a:r>
              <a:rPr spc="-5" dirty="0"/>
              <a:t>&lt;</a:t>
            </a:r>
            <a:r>
              <a:rPr spc="-25" dirty="0"/>
              <a:t> </a:t>
            </a:r>
            <a:r>
              <a:rPr spc="-5" dirty="0"/>
              <a:t>0</a:t>
            </a:r>
            <a:r>
              <a:rPr spc="-40" dirty="0"/>
              <a:t> </a:t>
            </a:r>
            <a:r>
              <a:rPr spc="-10" dirty="0"/>
              <a:t>and</a:t>
            </a:r>
            <a:r>
              <a:rPr spc="-80" dirty="0"/>
              <a:t> </a:t>
            </a:r>
            <a:r>
              <a:rPr spc="-10" dirty="0"/>
              <a:t>ACs</a:t>
            </a:r>
            <a:r>
              <a:rPr spc="-105" dirty="0"/>
              <a:t> </a:t>
            </a:r>
            <a:r>
              <a:rPr spc="-20" dirty="0"/>
              <a:t>impacted</a:t>
            </a:r>
            <a:r>
              <a:rPr spc="-70" dirty="0"/>
              <a:t> </a:t>
            </a:r>
            <a:r>
              <a:rPr spc="5" dirty="0"/>
              <a:t>by</a:t>
            </a:r>
            <a:r>
              <a:rPr spc="-85" dirty="0"/>
              <a:t> </a:t>
            </a:r>
            <a:r>
              <a:rPr spc="-5" dirty="0"/>
              <a:t>explosions)</a:t>
            </a:r>
            <a:r>
              <a:rPr spc="-225" dirty="0"/>
              <a:t> </a:t>
            </a:r>
            <a:r>
              <a:rPr spc="5" dirty="0"/>
              <a:t>versus</a:t>
            </a:r>
            <a:r>
              <a:rPr spc="-180" dirty="0"/>
              <a:t> </a:t>
            </a:r>
            <a:r>
              <a:rPr spc="-20" dirty="0"/>
              <a:t>related</a:t>
            </a:r>
            <a:r>
              <a:rPr spc="-155" dirty="0"/>
              <a:t> </a:t>
            </a:r>
            <a:r>
              <a:rPr spc="-15" dirty="0"/>
              <a:t>background</a:t>
            </a:r>
          </a:p>
          <a:p>
            <a:pPr marL="297180">
              <a:lnSpc>
                <a:spcPts val="2670"/>
              </a:lnSpc>
            </a:pPr>
            <a:r>
              <a:rPr spc="-10" dirty="0"/>
              <a:t>values</a:t>
            </a:r>
            <a:r>
              <a:rPr spc="-180" dirty="0"/>
              <a:t> </a:t>
            </a:r>
            <a:r>
              <a:rPr spc="-20" dirty="0"/>
              <a:t>averaged</a:t>
            </a:r>
            <a:r>
              <a:rPr spc="-160" dirty="0"/>
              <a:t> </a:t>
            </a:r>
            <a:r>
              <a:rPr spc="5" dirty="0"/>
              <a:t>over</a:t>
            </a:r>
            <a:r>
              <a:rPr spc="-165" dirty="0"/>
              <a:t> </a:t>
            </a:r>
            <a:r>
              <a:rPr spc="-30" dirty="0"/>
              <a:t>all</a:t>
            </a:r>
            <a:r>
              <a:rPr spc="20" dirty="0"/>
              <a:t> </a:t>
            </a:r>
            <a:r>
              <a:rPr spc="-20" dirty="0"/>
              <a:t>stations</a:t>
            </a:r>
            <a:r>
              <a:rPr spc="-105" dirty="0"/>
              <a:t> </a:t>
            </a:r>
            <a:r>
              <a:rPr spc="-10" dirty="0"/>
              <a:t>and</a:t>
            </a:r>
            <a:r>
              <a:rPr spc="-85" dirty="0"/>
              <a:t> </a:t>
            </a:r>
            <a:r>
              <a:rPr spc="-15" dirty="0"/>
              <a:t>tests:</a:t>
            </a:r>
            <a:r>
              <a:rPr spc="-70" dirty="0"/>
              <a:t> </a:t>
            </a:r>
            <a:r>
              <a:rPr spc="-15" dirty="0"/>
              <a:t>Xe-133m</a:t>
            </a:r>
            <a:r>
              <a:rPr spc="-220" dirty="0"/>
              <a:t> </a:t>
            </a:r>
            <a:r>
              <a:rPr spc="-10" dirty="0"/>
              <a:t>and </a:t>
            </a:r>
            <a:r>
              <a:rPr spc="-15" dirty="0"/>
              <a:t>Xe-135</a:t>
            </a:r>
            <a:r>
              <a:rPr spc="-200" dirty="0"/>
              <a:t> </a:t>
            </a:r>
            <a:r>
              <a:rPr dirty="0"/>
              <a:t>source</a:t>
            </a:r>
            <a:r>
              <a:rPr spc="-175" dirty="0"/>
              <a:t> </a:t>
            </a:r>
            <a:r>
              <a:rPr spc="-15" dirty="0"/>
              <a:t>terms</a:t>
            </a:r>
            <a:r>
              <a:rPr spc="-105" dirty="0"/>
              <a:t> </a:t>
            </a:r>
            <a:r>
              <a:rPr spc="-15" dirty="0"/>
              <a:t>too</a:t>
            </a:r>
            <a:r>
              <a:rPr spc="-85" dirty="0"/>
              <a:t> </a:t>
            </a:r>
            <a:r>
              <a:rPr spc="-10" dirty="0"/>
              <a:t>low</a:t>
            </a:r>
            <a:r>
              <a:rPr spc="-10" dirty="0">
                <a:solidFill>
                  <a:srgbClr val="000000"/>
                </a:solidFill>
              </a:rPr>
              <a:t>?</a:t>
            </a:r>
          </a:p>
        </p:txBody>
      </p:sp>
      <p:sp>
        <p:nvSpPr>
          <p:cNvPr id="4" name="object 4"/>
          <p:cNvSpPr txBox="1"/>
          <p:nvPr/>
        </p:nvSpPr>
        <p:spPr>
          <a:xfrm>
            <a:off x="841375" y="4581905"/>
            <a:ext cx="10351770" cy="676910"/>
          </a:xfrm>
          <a:prstGeom prst="rect">
            <a:avLst/>
          </a:prstGeom>
        </p:spPr>
        <p:txBody>
          <a:bodyPr vert="horz" wrap="square" lIns="0" tIns="43180" rIns="0" bIns="0" rtlCol="0">
            <a:spAutoFit/>
          </a:bodyPr>
          <a:lstStyle/>
          <a:p>
            <a:pPr marL="12700">
              <a:lnSpc>
                <a:spcPct val="100000"/>
              </a:lnSpc>
              <a:spcBef>
                <a:spcPts val="340"/>
              </a:spcBef>
              <a:tabLst>
                <a:tab pos="358140" algn="l"/>
              </a:tabLst>
            </a:pPr>
            <a:r>
              <a:rPr sz="1200" spc="-25" dirty="0">
                <a:solidFill>
                  <a:srgbClr val="3B3B3B"/>
                </a:solidFill>
                <a:latin typeface="Calibri"/>
                <a:cs typeface="Calibri"/>
              </a:rPr>
              <a:t>1.	</a:t>
            </a:r>
            <a:r>
              <a:rPr sz="1200" spc="-15" dirty="0">
                <a:solidFill>
                  <a:srgbClr val="3B3B3B"/>
                </a:solidFill>
                <a:latin typeface="Calibri"/>
                <a:cs typeface="Calibri"/>
              </a:rPr>
              <a:t>SCKCENRMI-1Mio</a:t>
            </a:r>
            <a:r>
              <a:rPr sz="1200" b="1" spc="-15" dirty="0">
                <a:solidFill>
                  <a:srgbClr val="3B3B3B"/>
                </a:solidFill>
                <a:latin typeface="Calibri"/>
                <a:cs typeface="Calibri"/>
              </a:rPr>
              <a:t>: </a:t>
            </a:r>
            <a:r>
              <a:rPr sz="1200" spc="-10" dirty="0">
                <a:solidFill>
                  <a:srgbClr val="3B3B3B"/>
                </a:solidFill>
                <a:latin typeface="Calibri"/>
                <a:cs typeface="Calibri"/>
              </a:rPr>
              <a:t>Xe-133: </a:t>
            </a:r>
            <a:r>
              <a:rPr sz="1200" u="sng" spc="-30" dirty="0">
                <a:solidFill>
                  <a:srgbClr val="3B3B3B"/>
                </a:solidFill>
                <a:uFill>
                  <a:solidFill>
                    <a:srgbClr val="3B3B3B"/>
                  </a:solidFill>
                </a:uFill>
                <a:latin typeface="Calibri"/>
                <a:cs typeface="Calibri"/>
              </a:rPr>
              <a:t>0.428</a:t>
            </a:r>
            <a:r>
              <a:rPr sz="1200" spc="-30" dirty="0">
                <a:solidFill>
                  <a:srgbClr val="3B3B3B"/>
                </a:solidFill>
                <a:latin typeface="Calibri"/>
                <a:cs typeface="Calibri"/>
              </a:rPr>
              <a:t> </a:t>
            </a:r>
            <a:r>
              <a:rPr sz="1200" spc="5" dirty="0">
                <a:solidFill>
                  <a:srgbClr val="3B3B3B"/>
                </a:solidFill>
                <a:latin typeface="Calibri"/>
                <a:cs typeface="Calibri"/>
              </a:rPr>
              <a:t>vs. </a:t>
            </a:r>
            <a:r>
              <a:rPr sz="1200" spc="-35" dirty="0">
                <a:solidFill>
                  <a:srgbClr val="3B3B3B"/>
                </a:solidFill>
                <a:latin typeface="Calibri"/>
                <a:cs typeface="Calibri"/>
              </a:rPr>
              <a:t>0.248, </a:t>
            </a:r>
            <a:r>
              <a:rPr sz="1200" b="1" i="1" spc="-25" dirty="0">
                <a:solidFill>
                  <a:srgbClr val="3B3B3B"/>
                </a:solidFill>
                <a:latin typeface="Calibri"/>
                <a:cs typeface="Calibri"/>
              </a:rPr>
              <a:t>Xe-133m: </a:t>
            </a:r>
            <a:r>
              <a:rPr sz="1200" b="1" i="1" u="sng" spc="-35" dirty="0">
                <a:solidFill>
                  <a:srgbClr val="3B3B3B"/>
                </a:solidFill>
                <a:uFill>
                  <a:solidFill>
                    <a:srgbClr val="3B3B3B"/>
                  </a:solidFill>
                </a:uFill>
                <a:latin typeface="Calibri"/>
                <a:cs typeface="Calibri"/>
              </a:rPr>
              <a:t>0.141</a:t>
            </a:r>
            <a:r>
              <a:rPr sz="1200" b="1" i="1" spc="-35" dirty="0">
                <a:solidFill>
                  <a:srgbClr val="3B3B3B"/>
                </a:solidFill>
                <a:latin typeface="Calibri"/>
                <a:cs typeface="Calibri"/>
              </a:rPr>
              <a:t> </a:t>
            </a:r>
            <a:r>
              <a:rPr sz="1200" b="1" i="1" spc="-5" dirty="0">
                <a:solidFill>
                  <a:srgbClr val="3B3B3B"/>
                </a:solidFill>
                <a:latin typeface="Calibri"/>
                <a:cs typeface="Calibri"/>
              </a:rPr>
              <a:t>vs. </a:t>
            </a:r>
            <a:r>
              <a:rPr sz="1200" b="1" i="1" spc="-35" dirty="0">
                <a:solidFill>
                  <a:srgbClr val="3B3B3B"/>
                </a:solidFill>
                <a:latin typeface="Calibri"/>
                <a:cs typeface="Calibri"/>
              </a:rPr>
              <a:t>0.002 </a:t>
            </a:r>
            <a:r>
              <a:rPr sz="1200" b="1" i="1" dirty="0">
                <a:solidFill>
                  <a:srgbClr val="3B3B3B"/>
                </a:solidFill>
                <a:latin typeface="Calibri"/>
                <a:cs typeface="Calibri"/>
              </a:rPr>
              <a:t>(factor </a:t>
            </a:r>
            <a:r>
              <a:rPr sz="1200" b="1" i="1" spc="-20" dirty="0">
                <a:solidFill>
                  <a:srgbClr val="3B3B3B"/>
                </a:solidFill>
                <a:latin typeface="Calibri"/>
                <a:cs typeface="Calibri"/>
              </a:rPr>
              <a:t>70)</a:t>
            </a:r>
            <a:r>
              <a:rPr sz="1200" b="1" spc="-20" dirty="0">
                <a:solidFill>
                  <a:srgbClr val="3B3B3B"/>
                </a:solidFill>
                <a:latin typeface="Calibri"/>
                <a:cs typeface="Calibri"/>
              </a:rPr>
              <a:t>, </a:t>
            </a:r>
            <a:r>
              <a:rPr sz="1200" spc="-10" dirty="0">
                <a:solidFill>
                  <a:srgbClr val="3B3B3B"/>
                </a:solidFill>
                <a:latin typeface="Calibri"/>
                <a:cs typeface="Calibri"/>
              </a:rPr>
              <a:t>Xe-131m: </a:t>
            </a:r>
            <a:r>
              <a:rPr sz="1200" spc="-30" dirty="0">
                <a:solidFill>
                  <a:srgbClr val="3B3B3B"/>
                </a:solidFill>
                <a:latin typeface="Calibri"/>
                <a:cs typeface="Calibri"/>
              </a:rPr>
              <a:t>0.052 </a:t>
            </a:r>
            <a:r>
              <a:rPr sz="1200" spc="5" dirty="0">
                <a:solidFill>
                  <a:srgbClr val="3B3B3B"/>
                </a:solidFill>
                <a:latin typeface="Calibri"/>
                <a:cs typeface="Calibri"/>
              </a:rPr>
              <a:t>vs. </a:t>
            </a:r>
            <a:r>
              <a:rPr sz="1200" spc="-35" dirty="0">
                <a:solidFill>
                  <a:srgbClr val="3B3B3B"/>
                </a:solidFill>
                <a:latin typeface="Calibri"/>
                <a:cs typeface="Calibri"/>
              </a:rPr>
              <a:t>0.003, </a:t>
            </a:r>
            <a:r>
              <a:rPr sz="1200" b="1" i="1" spc="-30" dirty="0">
                <a:solidFill>
                  <a:srgbClr val="3B3B3B"/>
                </a:solidFill>
                <a:latin typeface="Calibri"/>
                <a:cs typeface="Calibri"/>
              </a:rPr>
              <a:t>Xe-135: </a:t>
            </a:r>
            <a:r>
              <a:rPr sz="1200" b="1" i="1" spc="-35" dirty="0">
                <a:solidFill>
                  <a:srgbClr val="3B3B3B"/>
                </a:solidFill>
                <a:latin typeface="Calibri"/>
                <a:cs typeface="Calibri"/>
              </a:rPr>
              <a:t>0.212 </a:t>
            </a:r>
            <a:r>
              <a:rPr sz="1200" b="1" i="1" spc="-5" dirty="0">
                <a:solidFill>
                  <a:srgbClr val="3B3B3B"/>
                </a:solidFill>
                <a:latin typeface="Calibri"/>
                <a:cs typeface="Calibri"/>
              </a:rPr>
              <a:t>vs. </a:t>
            </a:r>
            <a:r>
              <a:rPr sz="1200" b="1" i="1" spc="-35" dirty="0">
                <a:solidFill>
                  <a:srgbClr val="3B3B3B"/>
                </a:solidFill>
                <a:latin typeface="Calibri"/>
                <a:cs typeface="Calibri"/>
              </a:rPr>
              <a:t>0.005 </a:t>
            </a:r>
            <a:r>
              <a:rPr sz="1200" b="1" i="1" dirty="0">
                <a:solidFill>
                  <a:srgbClr val="3B3B3B"/>
                </a:solidFill>
                <a:latin typeface="Calibri"/>
                <a:cs typeface="Calibri"/>
              </a:rPr>
              <a:t>(factor</a:t>
            </a:r>
            <a:r>
              <a:rPr sz="1200" b="1" i="1" spc="90" dirty="0">
                <a:solidFill>
                  <a:srgbClr val="3B3B3B"/>
                </a:solidFill>
                <a:latin typeface="Calibri"/>
                <a:cs typeface="Calibri"/>
              </a:rPr>
              <a:t> </a:t>
            </a:r>
            <a:r>
              <a:rPr sz="1200" b="1" i="1" spc="-50" dirty="0">
                <a:solidFill>
                  <a:srgbClr val="3B3B3B"/>
                </a:solidFill>
                <a:latin typeface="Calibri"/>
                <a:cs typeface="Calibri"/>
              </a:rPr>
              <a:t>40)</a:t>
            </a:r>
            <a:endParaRPr sz="1200">
              <a:latin typeface="Calibri"/>
              <a:cs typeface="Calibri"/>
            </a:endParaRPr>
          </a:p>
          <a:p>
            <a:pPr marL="12700">
              <a:lnSpc>
                <a:spcPct val="100000"/>
              </a:lnSpc>
              <a:spcBef>
                <a:spcPts val="244"/>
              </a:spcBef>
              <a:tabLst>
                <a:tab pos="358140" algn="l"/>
              </a:tabLst>
            </a:pPr>
            <a:r>
              <a:rPr sz="1200" spc="-25" dirty="0">
                <a:solidFill>
                  <a:srgbClr val="92D050"/>
                </a:solidFill>
                <a:latin typeface="Calibri"/>
                <a:cs typeface="Calibri"/>
              </a:rPr>
              <a:t>2.	</a:t>
            </a:r>
            <a:r>
              <a:rPr sz="1200" spc="5" dirty="0">
                <a:solidFill>
                  <a:srgbClr val="92D050"/>
                </a:solidFill>
                <a:latin typeface="Calibri"/>
                <a:cs typeface="Calibri"/>
              </a:rPr>
              <a:t>IAEA: </a:t>
            </a:r>
            <a:r>
              <a:rPr sz="1200" spc="-10" dirty="0">
                <a:solidFill>
                  <a:srgbClr val="92D050"/>
                </a:solidFill>
                <a:latin typeface="Calibri"/>
                <a:cs typeface="Calibri"/>
              </a:rPr>
              <a:t>Xe-133: </a:t>
            </a:r>
            <a:r>
              <a:rPr sz="1200" spc="-30" dirty="0">
                <a:solidFill>
                  <a:srgbClr val="92D050"/>
                </a:solidFill>
                <a:latin typeface="Calibri"/>
                <a:cs typeface="Calibri"/>
              </a:rPr>
              <a:t>0.453 </a:t>
            </a:r>
            <a:r>
              <a:rPr sz="1200" spc="5" dirty="0">
                <a:solidFill>
                  <a:srgbClr val="92D050"/>
                </a:solidFill>
                <a:latin typeface="Calibri"/>
                <a:cs typeface="Calibri"/>
              </a:rPr>
              <a:t>vs. </a:t>
            </a:r>
            <a:r>
              <a:rPr sz="1200" u="sng" spc="-35" dirty="0">
                <a:solidFill>
                  <a:srgbClr val="92D050"/>
                </a:solidFill>
                <a:uFill>
                  <a:solidFill>
                    <a:srgbClr val="92D050"/>
                  </a:solidFill>
                </a:uFill>
                <a:latin typeface="Calibri"/>
                <a:cs typeface="Calibri"/>
              </a:rPr>
              <a:t>0.446</a:t>
            </a:r>
            <a:r>
              <a:rPr sz="1200" spc="-35" dirty="0">
                <a:solidFill>
                  <a:srgbClr val="3B3B3B"/>
                </a:solidFill>
                <a:latin typeface="Calibri"/>
                <a:cs typeface="Calibri"/>
              </a:rPr>
              <a:t>, </a:t>
            </a:r>
            <a:r>
              <a:rPr sz="1200" b="1" i="1" spc="-25" dirty="0">
                <a:solidFill>
                  <a:srgbClr val="3B3B3B"/>
                </a:solidFill>
                <a:latin typeface="Calibri"/>
                <a:cs typeface="Calibri"/>
              </a:rPr>
              <a:t>Xe-133m: </a:t>
            </a:r>
            <a:r>
              <a:rPr sz="1200" b="1" i="1" u="sng" spc="-35" dirty="0">
                <a:solidFill>
                  <a:srgbClr val="3B3B3B"/>
                </a:solidFill>
                <a:uFill>
                  <a:solidFill>
                    <a:srgbClr val="3B3B3B"/>
                  </a:solidFill>
                </a:uFill>
                <a:latin typeface="Calibri"/>
                <a:cs typeface="Calibri"/>
              </a:rPr>
              <a:t>0.150</a:t>
            </a:r>
            <a:r>
              <a:rPr sz="1200" b="1" i="1" spc="-35" dirty="0">
                <a:solidFill>
                  <a:srgbClr val="3B3B3B"/>
                </a:solidFill>
                <a:latin typeface="Calibri"/>
                <a:cs typeface="Calibri"/>
              </a:rPr>
              <a:t> </a:t>
            </a:r>
            <a:r>
              <a:rPr sz="1200" b="1" i="1" spc="-5" dirty="0">
                <a:solidFill>
                  <a:srgbClr val="3B3B3B"/>
                </a:solidFill>
                <a:latin typeface="Calibri"/>
                <a:cs typeface="Calibri"/>
              </a:rPr>
              <a:t>vs. </a:t>
            </a:r>
            <a:r>
              <a:rPr sz="1200" b="1" i="1" spc="-35" dirty="0">
                <a:solidFill>
                  <a:srgbClr val="3B3B3B"/>
                </a:solidFill>
                <a:latin typeface="Calibri"/>
                <a:cs typeface="Calibri"/>
              </a:rPr>
              <a:t>0.006 </a:t>
            </a:r>
            <a:r>
              <a:rPr sz="1200" b="1" i="1" dirty="0">
                <a:solidFill>
                  <a:srgbClr val="3B3B3B"/>
                </a:solidFill>
                <a:latin typeface="Calibri"/>
                <a:cs typeface="Calibri"/>
              </a:rPr>
              <a:t>(factor </a:t>
            </a:r>
            <a:r>
              <a:rPr sz="1200" b="1" i="1" spc="-20" dirty="0">
                <a:solidFill>
                  <a:srgbClr val="3B3B3B"/>
                </a:solidFill>
                <a:latin typeface="Calibri"/>
                <a:cs typeface="Calibri"/>
              </a:rPr>
              <a:t>25)</a:t>
            </a:r>
            <a:r>
              <a:rPr sz="1200" spc="-20" dirty="0">
                <a:solidFill>
                  <a:srgbClr val="3B3B3B"/>
                </a:solidFill>
                <a:latin typeface="Calibri"/>
                <a:cs typeface="Calibri"/>
              </a:rPr>
              <a:t>, </a:t>
            </a:r>
            <a:r>
              <a:rPr sz="1200" spc="-10" dirty="0">
                <a:solidFill>
                  <a:srgbClr val="92D050"/>
                </a:solidFill>
                <a:latin typeface="Calibri"/>
                <a:cs typeface="Calibri"/>
              </a:rPr>
              <a:t>Xe-131m: </a:t>
            </a:r>
            <a:r>
              <a:rPr sz="1200" spc="-30" dirty="0">
                <a:solidFill>
                  <a:srgbClr val="92D050"/>
                </a:solidFill>
                <a:latin typeface="Calibri"/>
                <a:cs typeface="Calibri"/>
              </a:rPr>
              <a:t>0.056 </a:t>
            </a:r>
            <a:r>
              <a:rPr sz="1200" spc="5" dirty="0">
                <a:solidFill>
                  <a:srgbClr val="92D050"/>
                </a:solidFill>
                <a:latin typeface="Calibri"/>
                <a:cs typeface="Calibri"/>
              </a:rPr>
              <a:t>vs. </a:t>
            </a:r>
            <a:r>
              <a:rPr sz="1200" spc="-30" dirty="0">
                <a:solidFill>
                  <a:srgbClr val="92D050"/>
                </a:solidFill>
                <a:latin typeface="Calibri"/>
                <a:cs typeface="Calibri"/>
              </a:rPr>
              <a:t>0.050</a:t>
            </a:r>
            <a:r>
              <a:rPr sz="1200" spc="-30" dirty="0">
                <a:solidFill>
                  <a:srgbClr val="3B3B3B"/>
                </a:solidFill>
                <a:latin typeface="Calibri"/>
                <a:cs typeface="Calibri"/>
              </a:rPr>
              <a:t>, </a:t>
            </a:r>
            <a:r>
              <a:rPr sz="1200" b="1" i="1" spc="-25" dirty="0">
                <a:solidFill>
                  <a:srgbClr val="3B3B3B"/>
                </a:solidFill>
                <a:latin typeface="Calibri"/>
                <a:cs typeface="Calibri"/>
              </a:rPr>
              <a:t>Xe-135: </a:t>
            </a:r>
            <a:r>
              <a:rPr sz="1200" b="1" i="1" spc="-35" dirty="0">
                <a:solidFill>
                  <a:srgbClr val="3B3B3B"/>
                </a:solidFill>
                <a:latin typeface="Calibri"/>
                <a:cs typeface="Calibri"/>
              </a:rPr>
              <a:t>0.210 </a:t>
            </a:r>
            <a:r>
              <a:rPr sz="1200" b="1" i="1" spc="-5" dirty="0">
                <a:solidFill>
                  <a:srgbClr val="3B3B3B"/>
                </a:solidFill>
                <a:latin typeface="Calibri"/>
                <a:cs typeface="Calibri"/>
              </a:rPr>
              <a:t>vs. </a:t>
            </a:r>
            <a:r>
              <a:rPr sz="1200" b="1" i="1" spc="-35" dirty="0">
                <a:solidFill>
                  <a:srgbClr val="3B3B3B"/>
                </a:solidFill>
                <a:latin typeface="Calibri"/>
                <a:cs typeface="Calibri"/>
              </a:rPr>
              <a:t>0.007 </a:t>
            </a:r>
            <a:r>
              <a:rPr sz="1200" b="1" i="1" spc="5" dirty="0">
                <a:solidFill>
                  <a:srgbClr val="3B3B3B"/>
                </a:solidFill>
                <a:latin typeface="Calibri"/>
                <a:cs typeface="Calibri"/>
              </a:rPr>
              <a:t>(factor</a:t>
            </a:r>
            <a:r>
              <a:rPr sz="1200" b="1" i="1" spc="90" dirty="0">
                <a:solidFill>
                  <a:srgbClr val="3B3B3B"/>
                </a:solidFill>
                <a:latin typeface="Calibri"/>
                <a:cs typeface="Calibri"/>
              </a:rPr>
              <a:t> </a:t>
            </a:r>
            <a:r>
              <a:rPr sz="1200" b="1" i="1" spc="-50" dirty="0">
                <a:solidFill>
                  <a:srgbClr val="3B3B3B"/>
                </a:solidFill>
                <a:latin typeface="Calibri"/>
                <a:cs typeface="Calibri"/>
              </a:rPr>
              <a:t>30)</a:t>
            </a:r>
            <a:endParaRPr sz="1200">
              <a:latin typeface="Calibri"/>
              <a:cs typeface="Calibri"/>
            </a:endParaRPr>
          </a:p>
          <a:p>
            <a:pPr marL="12700">
              <a:lnSpc>
                <a:spcPct val="100000"/>
              </a:lnSpc>
              <a:spcBef>
                <a:spcPts val="320"/>
              </a:spcBef>
              <a:tabLst>
                <a:tab pos="358140" algn="l"/>
              </a:tabLst>
            </a:pPr>
            <a:r>
              <a:rPr sz="1200" spc="-25" dirty="0">
                <a:solidFill>
                  <a:srgbClr val="3B3B3B"/>
                </a:solidFill>
                <a:latin typeface="Calibri"/>
                <a:cs typeface="Calibri"/>
              </a:rPr>
              <a:t>3.	</a:t>
            </a:r>
            <a:r>
              <a:rPr sz="1200" spc="5" dirty="0">
                <a:solidFill>
                  <a:srgbClr val="3B3B3B"/>
                </a:solidFill>
                <a:latin typeface="Calibri"/>
                <a:cs typeface="Calibri"/>
              </a:rPr>
              <a:t>MetOffice: </a:t>
            </a:r>
            <a:r>
              <a:rPr sz="1200" b="1" spc="-15" dirty="0">
                <a:solidFill>
                  <a:srgbClr val="FF0000"/>
                </a:solidFill>
                <a:latin typeface="Calibri"/>
                <a:cs typeface="Calibri"/>
              </a:rPr>
              <a:t>Xe-133: </a:t>
            </a:r>
            <a:r>
              <a:rPr sz="1200" b="1" u="sng" spc="-35" dirty="0">
                <a:solidFill>
                  <a:srgbClr val="FF0000"/>
                </a:solidFill>
                <a:uFill>
                  <a:solidFill>
                    <a:srgbClr val="FF0000"/>
                  </a:solidFill>
                </a:uFill>
                <a:latin typeface="Calibri"/>
                <a:cs typeface="Calibri"/>
              </a:rPr>
              <a:t>0.438</a:t>
            </a:r>
            <a:r>
              <a:rPr sz="1200" b="1" spc="-35" dirty="0">
                <a:solidFill>
                  <a:srgbClr val="FF0000"/>
                </a:solidFill>
                <a:latin typeface="Calibri"/>
                <a:cs typeface="Calibri"/>
              </a:rPr>
              <a:t> </a:t>
            </a:r>
            <a:r>
              <a:rPr sz="1200" b="1" spc="-5" dirty="0">
                <a:solidFill>
                  <a:srgbClr val="FF0000"/>
                </a:solidFill>
                <a:latin typeface="Calibri"/>
                <a:cs typeface="Calibri"/>
              </a:rPr>
              <a:t>vs. </a:t>
            </a:r>
            <a:r>
              <a:rPr sz="1200" b="1" spc="-35" dirty="0">
                <a:solidFill>
                  <a:srgbClr val="FF0000"/>
                </a:solidFill>
                <a:latin typeface="Calibri"/>
                <a:cs typeface="Calibri"/>
              </a:rPr>
              <a:t>0.739</a:t>
            </a:r>
            <a:r>
              <a:rPr sz="1200" spc="-35" dirty="0">
                <a:latin typeface="Calibri"/>
                <a:cs typeface="Calibri"/>
              </a:rPr>
              <a:t>, </a:t>
            </a:r>
            <a:r>
              <a:rPr sz="1200" i="1" spc="-15" dirty="0">
                <a:solidFill>
                  <a:srgbClr val="3B3B3B"/>
                </a:solidFill>
                <a:latin typeface="Calibri"/>
                <a:cs typeface="Calibri"/>
              </a:rPr>
              <a:t>Xe-133m: </a:t>
            </a:r>
            <a:r>
              <a:rPr sz="1200" i="1" u="sng" spc="-30" dirty="0">
                <a:solidFill>
                  <a:srgbClr val="3B3B3B"/>
                </a:solidFill>
                <a:uFill>
                  <a:solidFill>
                    <a:srgbClr val="3B3B3B"/>
                  </a:solidFill>
                </a:uFill>
                <a:latin typeface="Calibri"/>
                <a:cs typeface="Calibri"/>
              </a:rPr>
              <a:t>0.143</a:t>
            </a:r>
            <a:r>
              <a:rPr sz="1200" i="1" spc="-30" dirty="0">
                <a:solidFill>
                  <a:srgbClr val="3B3B3B"/>
                </a:solidFill>
                <a:latin typeface="Calibri"/>
                <a:cs typeface="Calibri"/>
              </a:rPr>
              <a:t> </a:t>
            </a:r>
            <a:r>
              <a:rPr sz="1200" i="1" spc="10" dirty="0">
                <a:solidFill>
                  <a:srgbClr val="3B3B3B"/>
                </a:solidFill>
                <a:latin typeface="Calibri"/>
                <a:cs typeface="Calibri"/>
              </a:rPr>
              <a:t>vs. </a:t>
            </a:r>
            <a:r>
              <a:rPr sz="1200" i="1" spc="-35" dirty="0">
                <a:solidFill>
                  <a:srgbClr val="3B3B3B"/>
                </a:solidFill>
                <a:latin typeface="Calibri"/>
                <a:cs typeface="Calibri"/>
              </a:rPr>
              <a:t>0.010</a:t>
            </a:r>
            <a:r>
              <a:rPr sz="1200" b="1" spc="-35" dirty="0">
                <a:latin typeface="Calibri"/>
                <a:cs typeface="Calibri"/>
              </a:rPr>
              <a:t>, </a:t>
            </a:r>
            <a:r>
              <a:rPr sz="1200" b="1" spc="-20" dirty="0">
                <a:solidFill>
                  <a:srgbClr val="C00000"/>
                </a:solidFill>
                <a:latin typeface="Calibri"/>
                <a:cs typeface="Calibri"/>
              </a:rPr>
              <a:t>Xe-131m: </a:t>
            </a:r>
            <a:r>
              <a:rPr sz="1200" b="1" spc="-35" dirty="0">
                <a:solidFill>
                  <a:srgbClr val="C00000"/>
                </a:solidFill>
                <a:latin typeface="Calibri"/>
                <a:cs typeface="Calibri"/>
              </a:rPr>
              <a:t>0.055 </a:t>
            </a:r>
            <a:r>
              <a:rPr sz="1200" b="1" spc="-5" dirty="0">
                <a:solidFill>
                  <a:srgbClr val="C00000"/>
                </a:solidFill>
                <a:latin typeface="Calibri"/>
                <a:cs typeface="Calibri"/>
              </a:rPr>
              <a:t>vs. </a:t>
            </a:r>
            <a:r>
              <a:rPr sz="1200" b="1" spc="-35" dirty="0">
                <a:solidFill>
                  <a:srgbClr val="C00000"/>
                </a:solidFill>
                <a:latin typeface="Calibri"/>
                <a:cs typeface="Calibri"/>
              </a:rPr>
              <a:t>0.262</a:t>
            </a:r>
            <a:r>
              <a:rPr sz="1200" spc="-35" dirty="0">
                <a:latin typeface="Calibri"/>
                <a:cs typeface="Calibri"/>
              </a:rPr>
              <a:t>, </a:t>
            </a:r>
            <a:r>
              <a:rPr sz="1200" i="1" spc="-20" dirty="0">
                <a:latin typeface="Calibri"/>
                <a:cs typeface="Calibri"/>
              </a:rPr>
              <a:t>Xe-135: </a:t>
            </a:r>
            <a:r>
              <a:rPr sz="1200" i="1" spc="-30" dirty="0">
                <a:latin typeface="Calibri"/>
                <a:cs typeface="Calibri"/>
              </a:rPr>
              <a:t>0.212 </a:t>
            </a:r>
            <a:r>
              <a:rPr sz="1200" i="1" spc="10" dirty="0">
                <a:latin typeface="Calibri"/>
                <a:cs typeface="Calibri"/>
              </a:rPr>
              <a:t>vs. </a:t>
            </a:r>
            <a:r>
              <a:rPr sz="1200" i="1" spc="-30" dirty="0">
                <a:latin typeface="Calibri"/>
                <a:cs typeface="Calibri"/>
              </a:rPr>
              <a:t>0.022 </a:t>
            </a:r>
            <a:r>
              <a:rPr sz="1200" b="1" spc="-5" dirty="0">
                <a:solidFill>
                  <a:srgbClr val="C00000"/>
                </a:solidFill>
                <a:latin typeface="Calibri"/>
                <a:cs typeface="Calibri"/>
              </a:rPr>
              <a:t>(Run </a:t>
            </a:r>
            <a:r>
              <a:rPr sz="1200" b="1" spc="10" dirty="0">
                <a:solidFill>
                  <a:srgbClr val="C00000"/>
                </a:solidFill>
                <a:latin typeface="Calibri"/>
                <a:cs typeface="Calibri"/>
              </a:rPr>
              <a:t>needs </a:t>
            </a:r>
            <a:r>
              <a:rPr sz="1200" b="1" spc="-10" dirty="0">
                <a:solidFill>
                  <a:srgbClr val="C00000"/>
                </a:solidFill>
                <a:latin typeface="Calibri"/>
                <a:cs typeface="Calibri"/>
              </a:rPr>
              <a:t>to </a:t>
            </a:r>
            <a:r>
              <a:rPr sz="1200" b="1" spc="-5" dirty="0">
                <a:solidFill>
                  <a:srgbClr val="C00000"/>
                </a:solidFill>
                <a:latin typeface="Calibri"/>
                <a:cs typeface="Calibri"/>
              </a:rPr>
              <a:t>be checked </a:t>
            </a:r>
            <a:r>
              <a:rPr sz="1200" b="1" dirty="0">
                <a:solidFill>
                  <a:srgbClr val="C00000"/>
                </a:solidFill>
                <a:latin typeface="Calibri"/>
                <a:cs typeface="Calibri"/>
              </a:rPr>
              <a:t>-</a:t>
            </a:r>
            <a:r>
              <a:rPr sz="1200" b="1" spc="160" dirty="0">
                <a:solidFill>
                  <a:srgbClr val="C00000"/>
                </a:solidFill>
                <a:latin typeface="Calibri"/>
                <a:cs typeface="Calibri"/>
              </a:rPr>
              <a:t> </a:t>
            </a:r>
            <a:r>
              <a:rPr sz="1200" b="1" spc="-15" dirty="0">
                <a:solidFill>
                  <a:srgbClr val="C00000"/>
                </a:solidFill>
                <a:latin typeface="Calibri"/>
                <a:cs typeface="Calibri"/>
              </a:rPr>
              <a:t>OVERPREDICTING!)</a:t>
            </a:r>
            <a:endParaRPr sz="1200">
              <a:latin typeface="Calibri"/>
              <a:cs typeface="Calibri"/>
            </a:endParaRPr>
          </a:p>
        </p:txBody>
      </p:sp>
      <p:sp>
        <p:nvSpPr>
          <p:cNvPr id="5" name="object 5"/>
          <p:cNvSpPr txBox="1"/>
          <p:nvPr/>
        </p:nvSpPr>
        <p:spPr>
          <a:xfrm>
            <a:off x="383857" y="5283580"/>
            <a:ext cx="11306810" cy="367665"/>
          </a:xfrm>
          <a:prstGeom prst="rect">
            <a:avLst/>
          </a:prstGeom>
        </p:spPr>
        <p:txBody>
          <a:bodyPr vert="horz" wrap="square" lIns="0" tIns="12065" rIns="0" bIns="0" rtlCol="0">
            <a:spAutoFit/>
          </a:bodyPr>
          <a:lstStyle/>
          <a:p>
            <a:pPr marL="297180" indent="-285115">
              <a:lnSpc>
                <a:spcPct val="100000"/>
              </a:lnSpc>
              <a:spcBef>
                <a:spcPts val="95"/>
              </a:spcBef>
              <a:buFont typeface="Arial"/>
              <a:buChar char="•"/>
              <a:tabLst>
                <a:tab pos="297180" algn="l"/>
                <a:tab pos="297815" algn="l"/>
              </a:tabLst>
            </a:pPr>
            <a:r>
              <a:rPr sz="2250" dirty="0">
                <a:solidFill>
                  <a:srgbClr val="3B3B3B"/>
                </a:solidFill>
                <a:latin typeface="Calibri"/>
                <a:cs typeface="Calibri"/>
              </a:rPr>
              <a:t>Spurious</a:t>
            </a:r>
            <a:r>
              <a:rPr sz="2250" spc="-165" dirty="0">
                <a:solidFill>
                  <a:srgbClr val="3B3B3B"/>
                </a:solidFill>
                <a:latin typeface="Calibri"/>
                <a:cs typeface="Calibri"/>
              </a:rPr>
              <a:t> </a:t>
            </a:r>
            <a:r>
              <a:rPr sz="2250" spc="-20" dirty="0">
                <a:solidFill>
                  <a:srgbClr val="3B3B3B"/>
                </a:solidFill>
                <a:latin typeface="Calibri"/>
                <a:cs typeface="Calibri"/>
              </a:rPr>
              <a:t>differences</a:t>
            </a:r>
            <a:r>
              <a:rPr sz="2250" spc="-165" dirty="0">
                <a:solidFill>
                  <a:srgbClr val="3B3B3B"/>
                </a:solidFill>
                <a:latin typeface="Calibri"/>
                <a:cs typeface="Calibri"/>
              </a:rPr>
              <a:t> </a:t>
            </a:r>
            <a:r>
              <a:rPr sz="2250" spc="-20" dirty="0">
                <a:solidFill>
                  <a:srgbClr val="3B3B3B"/>
                </a:solidFill>
                <a:latin typeface="Calibri"/>
                <a:cs typeface="Calibri"/>
              </a:rPr>
              <a:t>in</a:t>
            </a:r>
            <a:r>
              <a:rPr sz="2250" spc="-80" dirty="0">
                <a:solidFill>
                  <a:srgbClr val="3B3B3B"/>
                </a:solidFill>
                <a:latin typeface="Calibri"/>
                <a:cs typeface="Calibri"/>
              </a:rPr>
              <a:t> </a:t>
            </a:r>
            <a:r>
              <a:rPr sz="2250" spc="-20" dirty="0">
                <a:solidFill>
                  <a:srgbClr val="3B3B3B"/>
                </a:solidFill>
                <a:latin typeface="Calibri"/>
                <a:cs typeface="Calibri"/>
              </a:rPr>
              <a:t>overall</a:t>
            </a:r>
            <a:r>
              <a:rPr sz="2250" spc="-130" dirty="0">
                <a:solidFill>
                  <a:srgbClr val="3B3B3B"/>
                </a:solidFill>
                <a:latin typeface="Calibri"/>
                <a:cs typeface="Calibri"/>
              </a:rPr>
              <a:t> </a:t>
            </a:r>
            <a:r>
              <a:rPr sz="2250" spc="-5" dirty="0">
                <a:solidFill>
                  <a:srgbClr val="3B3B3B"/>
                </a:solidFill>
                <a:latin typeface="Calibri"/>
                <a:cs typeface="Calibri"/>
              </a:rPr>
              <a:t>level</a:t>
            </a:r>
            <a:r>
              <a:rPr sz="2250" spc="-130" dirty="0">
                <a:solidFill>
                  <a:srgbClr val="3B3B3B"/>
                </a:solidFill>
                <a:latin typeface="Calibri"/>
                <a:cs typeface="Calibri"/>
              </a:rPr>
              <a:t> </a:t>
            </a:r>
            <a:r>
              <a:rPr sz="2250" spc="5" dirty="0">
                <a:solidFill>
                  <a:srgbClr val="3B3B3B"/>
                </a:solidFill>
                <a:latin typeface="Calibri"/>
                <a:cs typeface="Calibri"/>
              </a:rPr>
              <a:t>of</a:t>
            </a:r>
            <a:r>
              <a:rPr sz="2250" spc="-65" dirty="0">
                <a:solidFill>
                  <a:srgbClr val="3B3B3B"/>
                </a:solidFill>
                <a:latin typeface="Calibri"/>
                <a:cs typeface="Calibri"/>
              </a:rPr>
              <a:t> </a:t>
            </a:r>
            <a:r>
              <a:rPr sz="2250" spc="-15" dirty="0">
                <a:solidFill>
                  <a:srgbClr val="3B3B3B"/>
                </a:solidFill>
                <a:latin typeface="Calibri"/>
                <a:cs typeface="Calibri"/>
              </a:rPr>
              <a:t>Xe-131m</a:t>
            </a:r>
            <a:r>
              <a:rPr sz="2250" spc="-130" dirty="0">
                <a:solidFill>
                  <a:srgbClr val="3B3B3B"/>
                </a:solidFill>
                <a:latin typeface="Calibri"/>
                <a:cs typeface="Calibri"/>
              </a:rPr>
              <a:t> </a:t>
            </a:r>
            <a:r>
              <a:rPr sz="2250" spc="-5" dirty="0">
                <a:solidFill>
                  <a:srgbClr val="3B3B3B"/>
                </a:solidFill>
                <a:latin typeface="Calibri"/>
                <a:cs typeface="Calibri"/>
              </a:rPr>
              <a:t>predicted</a:t>
            </a:r>
            <a:r>
              <a:rPr sz="2250" spc="-150" dirty="0">
                <a:solidFill>
                  <a:srgbClr val="3B3B3B"/>
                </a:solidFill>
                <a:latin typeface="Calibri"/>
                <a:cs typeface="Calibri"/>
              </a:rPr>
              <a:t> </a:t>
            </a:r>
            <a:r>
              <a:rPr sz="2250" spc="5" dirty="0">
                <a:solidFill>
                  <a:srgbClr val="3B3B3B"/>
                </a:solidFill>
                <a:latin typeface="Calibri"/>
                <a:cs typeface="Calibri"/>
              </a:rPr>
              <a:t>by</a:t>
            </a:r>
            <a:r>
              <a:rPr sz="2250" spc="-155" dirty="0">
                <a:solidFill>
                  <a:srgbClr val="3B3B3B"/>
                </a:solidFill>
                <a:latin typeface="Calibri"/>
                <a:cs typeface="Calibri"/>
              </a:rPr>
              <a:t> </a:t>
            </a:r>
            <a:r>
              <a:rPr sz="2250" spc="-20" dirty="0">
                <a:solidFill>
                  <a:srgbClr val="3B3B3B"/>
                </a:solidFill>
                <a:latin typeface="Calibri"/>
                <a:cs typeface="Calibri"/>
              </a:rPr>
              <a:t>participants</a:t>
            </a:r>
            <a:r>
              <a:rPr sz="2250" spc="-165" dirty="0">
                <a:solidFill>
                  <a:srgbClr val="3B3B3B"/>
                </a:solidFill>
                <a:latin typeface="Calibri"/>
                <a:cs typeface="Calibri"/>
              </a:rPr>
              <a:t> </a:t>
            </a:r>
            <a:r>
              <a:rPr sz="2250" spc="-15" dirty="0">
                <a:solidFill>
                  <a:srgbClr val="3B3B3B"/>
                </a:solidFill>
                <a:latin typeface="Calibri"/>
                <a:cs typeface="Calibri"/>
              </a:rPr>
              <a:t>(SCKCENRMI</a:t>
            </a:r>
            <a:r>
              <a:rPr sz="2250" spc="-195" dirty="0">
                <a:solidFill>
                  <a:srgbClr val="3B3B3B"/>
                </a:solidFill>
                <a:latin typeface="Calibri"/>
                <a:cs typeface="Calibri"/>
              </a:rPr>
              <a:t> </a:t>
            </a:r>
            <a:r>
              <a:rPr sz="2250" spc="-10" dirty="0">
                <a:solidFill>
                  <a:srgbClr val="3B3B3B"/>
                </a:solidFill>
                <a:latin typeface="Calibri"/>
                <a:cs typeface="Calibri"/>
              </a:rPr>
              <a:t>and</a:t>
            </a:r>
            <a:r>
              <a:rPr sz="2250" spc="-80" dirty="0">
                <a:solidFill>
                  <a:srgbClr val="3B3B3B"/>
                </a:solidFill>
                <a:latin typeface="Calibri"/>
                <a:cs typeface="Calibri"/>
              </a:rPr>
              <a:t> </a:t>
            </a:r>
            <a:r>
              <a:rPr sz="2250" spc="-15" dirty="0">
                <a:solidFill>
                  <a:srgbClr val="3B3B3B"/>
                </a:solidFill>
                <a:latin typeface="Calibri"/>
                <a:cs typeface="Calibri"/>
              </a:rPr>
              <a:t>IAEA):</a:t>
            </a:r>
            <a:endParaRPr sz="2250">
              <a:latin typeface="Calibri"/>
              <a:cs typeface="Calibri"/>
            </a:endParaRPr>
          </a:p>
        </p:txBody>
      </p:sp>
      <p:sp>
        <p:nvSpPr>
          <p:cNvPr id="6" name="object 6"/>
          <p:cNvSpPr txBox="1"/>
          <p:nvPr/>
        </p:nvSpPr>
        <p:spPr>
          <a:xfrm>
            <a:off x="841375" y="5629909"/>
            <a:ext cx="7952105" cy="687070"/>
          </a:xfrm>
          <a:prstGeom prst="rect">
            <a:avLst/>
          </a:prstGeom>
        </p:spPr>
        <p:txBody>
          <a:bodyPr vert="horz" wrap="square" lIns="0" tIns="53340" rIns="0" bIns="0" rtlCol="0">
            <a:spAutoFit/>
          </a:bodyPr>
          <a:lstStyle/>
          <a:p>
            <a:pPr marL="12700">
              <a:lnSpc>
                <a:spcPct val="100000"/>
              </a:lnSpc>
              <a:spcBef>
                <a:spcPts val="420"/>
              </a:spcBef>
              <a:tabLst>
                <a:tab pos="297180" algn="l"/>
              </a:tabLst>
            </a:pPr>
            <a:r>
              <a:rPr sz="1200" spc="-25" dirty="0">
                <a:solidFill>
                  <a:srgbClr val="3B3B3B"/>
                </a:solidFill>
                <a:latin typeface="Calibri"/>
                <a:cs typeface="Calibri"/>
              </a:rPr>
              <a:t>1.	</a:t>
            </a:r>
            <a:r>
              <a:rPr sz="1200" spc="-15" dirty="0">
                <a:solidFill>
                  <a:srgbClr val="3B3B3B"/>
                </a:solidFill>
                <a:latin typeface="Calibri"/>
                <a:cs typeface="Calibri"/>
              </a:rPr>
              <a:t>SCKCENRMI-1Mio: </a:t>
            </a:r>
            <a:r>
              <a:rPr sz="1200" spc="-10" dirty="0">
                <a:solidFill>
                  <a:srgbClr val="3B3B3B"/>
                </a:solidFill>
                <a:latin typeface="Calibri"/>
                <a:cs typeface="Calibri"/>
              </a:rPr>
              <a:t>Xe-133: </a:t>
            </a:r>
            <a:r>
              <a:rPr sz="1200" spc="-35" dirty="0">
                <a:solidFill>
                  <a:srgbClr val="3B3B3B"/>
                </a:solidFill>
                <a:latin typeface="Calibri"/>
                <a:cs typeface="Calibri"/>
              </a:rPr>
              <a:t>0.193, </a:t>
            </a:r>
            <a:r>
              <a:rPr sz="1200" spc="-10" dirty="0">
                <a:solidFill>
                  <a:srgbClr val="3B3B3B"/>
                </a:solidFill>
                <a:latin typeface="Calibri"/>
                <a:cs typeface="Calibri"/>
              </a:rPr>
              <a:t>Xe-133m: </a:t>
            </a:r>
            <a:r>
              <a:rPr sz="1200" spc="-35" dirty="0">
                <a:solidFill>
                  <a:srgbClr val="3B3B3B"/>
                </a:solidFill>
                <a:latin typeface="Calibri"/>
                <a:cs typeface="Calibri"/>
              </a:rPr>
              <a:t>0.002, </a:t>
            </a:r>
            <a:r>
              <a:rPr sz="1200" b="1" spc="-20" dirty="0">
                <a:solidFill>
                  <a:srgbClr val="3B3B3B"/>
                </a:solidFill>
                <a:latin typeface="Calibri"/>
                <a:cs typeface="Calibri"/>
              </a:rPr>
              <a:t>Xe-131m: </a:t>
            </a:r>
            <a:r>
              <a:rPr sz="1200" b="1" spc="-35" dirty="0">
                <a:solidFill>
                  <a:srgbClr val="3B3B3B"/>
                </a:solidFill>
                <a:latin typeface="Calibri"/>
                <a:cs typeface="Calibri"/>
              </a:rPr>
              <a:t>0.003</a:t>
            </a:r>
            <a:r>
              <a:rPr sz="1200" spc="-35" dirty="0">
                <a:solidFill>
                  <a:srgbClr val="3B3B3B"/>
                </a:solidFill>
                <a:latin typeface="Calibri"/>
                <a:cs typeface="Calibri"/>
              </a:rPr>
              <a:t>, </a:t>
            </a:r>
            <a:r>
              <a:rPr sz="1200" spc="-10" dirty="0">
                <a:solidFill>
                  <a:srgbClr val="3B3B3B"/>
                </a:solidFill>
                <a:latin typeface="Calibri"/>
                <a:cs typeface="Calibri"/>
              </a:rPr>
              <a:t>Xe-135:</a:t>
            </a:r>
            <a:r>
              <a:rPr sz="1200" spc="-145" dirty="0">
                <a:solidFill>
                  <a:srgbClr val="3B3B3B"/>
                </a:solidFill>
                <a:latin typeface="Calibri"/>
                <a:cs typeface="Calibri"/>
              </a:rPr>
              <a:t> </a:t>
            </a:r>
            <a:r>
              <a:rPr sz="1200" spc="-30" dirty="0">
                <a:solidFill>
                  <a:srgbClr val="3B3B3B"/>
                </a:solidFill>
                <a:latin typeface="Calibri"/>
                <a:cs typeface="Calibri"/>
              </a:rPr>
              <a:t>0.004</a:t>
            </a:r>
            <a:endParaRPr sz="1200">
              <a:latin typeface="Calibri"/>
              <a:cs typeface="Calibri"/>
            </a:endParaRPr>
          </a:p>
          <a:p>
            <a:pPr marL="12700">
              <a:lnSpc>
                <a:spcPct val="100000"/>
              </a:lnSpc>
              <a:spcBef>
                <a:spcPts val="325"/>
              </a:spcBef>
              <a:tabLst>
                <a:tab pos="297180" algn="l"/>
              </a:tabLst>
            </a:pPr>
            <a:r>
              <a:rPr sz="1200" spc="-25" dirty="0">
                <a:solidFill>
                  <a:srgbClr val="3B3B3B"/>
                </a:solidFill>
                <a:latin typeface="Calibri"/>
                <a:cs typeface="Calibri"/>
              </a:rPr>
              <a:t>2.	</a:t>
            </a:r>
            <a:r>
              <a:rPr sz="1200" spc="5" dirty="0">
                <a:solidFill>
                  <a:srgbClr val="3B3B3B"/>
                </a:solidFill>
                <a:latin typeface="Calibri"/>
                <a:cs typeface="Calibri"/>
              </a:rPr>
              <a:t>IAEA: </a:t>
            </a:r>
            <a:r>
              <a:rPr sz="1200" spc="-10" dirty="0">
                <a:solidFill>
                  <a:srgbClr val="3B3B3B"/>
                </a:solidFill>
                <a:latin typeface="Calibri"/>
                <a:cs typeface="Calibri"/>
              </a:rPr>
              <a:t>Xe-133: </a:t>
            </a:r>
            <a:r>
              <a:rPr sz="1200" spc="-35" dirty="0">
                <a:solidFill>
                  <a:srgbClr val="3B3B3B"/>
                </a:solidFill>
                <a:latin typeface="Calibri"/>
                <a:cs typeface="Calibri"/>
              </a:rPr>
              <a:t>0.344, </a:t>
            </a:r>
            <a:r>
              <a:rPr sz="1200" spc="-10" dirty="0">
                <a:solidFill>
                  <a:srgbClr val="3B3B3B"/>
                </a:solidFill>
                <a:latin typeface="Calibri"/>
                <a:cs typeface="Calibri"/>
              </a:rPr>
              <a:t>Xe-133m: </a:t>
            </a:r>
            <a:r>
              <a:rPr sz="1200" spc="-35" dirty="0">
                <a:solidFill>
                  <a:srgbClr val="3B3B3B"/>
                </a:solidFill>
                <a:latin typeface="Calibri"/>
                <a:cs typeface="Calibri"/>
              </a:rPr>
              <a:t>0.004, </a:t>
            </a:r>
            <a:r>
              <a:rPr sz="1200" b="1" spc="-20" dirty="0">
                <a:solidFill>
                  <a:srgbClr val="3B3B3B"/>
                </a:solidFill>
                <a:latin typeface="Calibri"/>
                <a:cs typeface="Calibri"/>
              </a:rPr>
              <a:t>Xe-131m: </a:t>
            </a:r>
            <a:r>
              <a:rPr sz="1200" b="1" spc="-35" dirty="0">
                <a:solidFill>
                  <a:srgbClr val="3B3B3B"/>
                </a:solidFill>
                <a:latin typeface="Calibri"/>
                <a:cs typeface="Calibri"/>
              </a:rPr>
              <a:t>0.051</a:t>
            </a:r>
            <a:r>
              <a:rPr sz="1200" spc="-35" dirty="0">
                <a:solidFill>
                  <a:srgbClr val="3B3B3B"/>
                </a:solidFill>
                <a:latin typeface="Calibri"/>
                <a:cs typeface="Calibri"/>
              </a:rPr>
              <a:t>, </a:t>
            </a:r>
            <a:r>
              <a:rPr sz="1200" spc="-10" dirty="0">
                <a:solidFill>
                  <a:srgbClr val="3B3B3B"/>
                </a:solidFill>
                <a:latin typeface="Calibri"/>
                <a:cs typeface="Calibri"/>
              </a:rPr>
              <a:t>Xe-135:</a:t>
            </a:r>
            <a:r>
              <a:rPr sz="1200" dirty="0">
                <a:solidFill>
                  <a:srgbClr val="3B3B3B"/>
                </a:solidFill>
                <a:latin typeface="Calibri"/>
                <a:cs typeface="Calibri"/>
              </a:rPr>
              <a:t> </a:t>
            </a:r>
            <a:r>
              <a:rPr sz="1200" spc="-30" dirty="0">
                <a:solidFill>
                  <a:srgbClr val="3B3B3B"/>
                </a:solidFill>
                <a:latin typeface="Calibri"/>
                <a:cs typeface="Calibri"/>
              </a:rPr>
              <a:t>0.005</a:t>
            </a:r>
            <a:endParaRPr sz="1200">
              <a:latin typeface="Calibri"/>
              <a:cs typeface="Calibri"/>
            </a:endParaRPr>
          </a:p>
          <a:p>
            <a:pPr marL="12700">
              <a:lnSpc>
                <a:spcPct val="100000"/>
              </a:lnSpc>
              <a:spcBef>
                <a:spcPts val="240"/>
              </a:spcBef>
              <a:tabLst>
                <a:tab pos="297180" algn="l"/>
              </a:tabLst>
            </a:pPr>
            <a:r>
              <a:rPr sz="1200" spc="-25" dirty="0">
                <a:solidFill>
                  <a:srgbClr val="3B3B3B"/>
                </a:solidFill>
                <a:latin typeface="Calibri"/>
                <a:cs typeface="Calibri"/>
              </a:rPr>
              <a:t>3.	</a:t>
            </a:r>
            <a:r>
              <a:rPr sz="1200" spc="5" dirty="0">
                <a:solidFill>
                  <a:srgbClr val="3B3B3B"/>
                </a:solidFill>
                <a:latin typeface="Calibri"/>
                <a:cs typeface="Calibri"/>
              </a:rPr>
              <a:t>MetOffice: </a:t>
            </a:r>
            <a:r>
              <a:rPr sz="1200" b="1" spc="-20" dirty="0">
                <a:solidFill>
                  <a:srgbClr val="FF0000"/>
                </a:solidFill>
                <a:latin typeface="Calibri"/>
                <a:cs typeface="Calibri"/>
              </a:rPr>
              <a:t>Xe-133: </a:t>
            </a:r>
            <a:r>
              <a:rPr sz="1200" b="1" spc="-35" dirty="0">
                <a:solidFill>
                  <a:srgbClr val="FF0000"/>
                </a:solidFill>
                <a:latin typeface="Calibri"/>
                <a:cs typeface="Calibri"/>
              </a:rPr>
              <a:t>0.745</a:t>
            </a:r>
            <a:r>
              <a:rPr sz="1200" spc="-35" dirty="0">
                <a:solidFill>
                  <a:srgbClr val="3B3B3B"/>
                </a:solidFill>
                <a:latin typeface="Calibri"/>
                <a:cs typeface="Calibri"/>
              </a:rPr>
              <a:t>, </a:t>
            </a:r>
            <a:r>
              <a:rPr sz="1200" spc="-10" dirty="0">
                <a:solidFill>
                  <a:srgbClr val="3B3B3B"/>
                </a:solidFill>
                <a:latin typeface="Calibri"/>
                <a:cs typeface="Calibri"/>
              </a:rPr>
              <a:t>Xe-133m: </a:t>
            </a:r>
            <a:r>
              <a:rPr sz="1200" spc="-30" dirty="0">
                <a:solidFill>
                  <a:srgbClr val="3B3B3B"/>
                </a:solidFill>
                <a:latin typeface="Calibri"/>
                <a:cs typeface="Calibri"/>
              </a:rPr>
              <a:t>0.007</a:t>
            </a:r>
            <a:r>
              <a:rPr sz="1200" spc="-30" dirty="0">
                <a:latin typeface="Calibri"/>
                <a:cs typeface="Calibri"/>
              </a:rPr>
              <a:t>, </a:t>
            </a:r>
            <a:r>
              <a:rPr sz="1200" b="1" spc="-20" dirty="0">
                <a:solidFill>
                  <a:srgbClr val="C00000"/>
                </a:solidFill>
                <a:latin typeface="Calibri"/>
                <a:cs typeface="Calibri"/>
              </a:rPr>
              <a:t>Xe-131m: </a:t>
            </a:r>
            <a:r>
              <a:rPr sz="1200" b="1" spc="-35" dirty="0">
                <a:solidFill>
                  <a:srgbClr val="C00000"/>
                </a:solidFill>
                <a:latin typeface="Calibri"/>
                <a:cs typeface="Calibri"/>
              </a:rPr>
              <a:t>0.243</a:t>
            </a:r>
            <a:r>
              <a:rPr sz="1200" spc="-35" dirty="0">
                <a:solidFill>
                  <a:srgbClr val="3B3B3B"/>
                </a:solidFill>
                <a:latin typeface="Calibri"/>
                <a:cs typeface="Calibri"/>
              </a:rPr>
              <a:t>, </a:t>
            </a:r>
            <a:r>
              <a:rPr sz="1200" b="1" spc="-20" dirty="0">
                <a:solidFill>
                  <a:srgbClr val="3B3B3B"/>
                </a:solidFill>
                <a:latin typeface="Calibri"/>
                <a:cs typeface="Calibri"/>
              </a:rPr>
              <a:t>Xe-135: </a:t>
            </a:r>
            <a:r>
              <a:rPr sz="1200" b="1" spc="-35" dirty="0">
                <a:solidFill>
                  <a:srgbClr val="3B3B3B"/>
                </a:solidFill>
                <a:latin typeface="Calibri"/>
                <a:cs typeface="Calibri"/>
              </a:rPr>
              <a:t>0.018 </a:t>
            </a:r>
            <a:r>
              <a:rPr sz="1200" b="1" spc="-10" dirty="0">
                <a:solidFill>
                  <a:srgbClr val="C00000"/>
                </a:solidFill>
                <a:latin typeface="Calibri"/>
                <a:cs typeface="Calibri"/>
              </a:rPr>
              <a:t>(Run </a:t>
            </a:r>
            <a:r>
              <a:rPr sz="1200" b="1" spc="10" dirty="0">
                <a:solidFill>
                  <a:srgbClr val="C00000"/>
                </a:solidFill>
                <a:latin typeface="Calibri"/>
                <a:cs typeface="Calibri"/>
              </a:rPr>
              <a:t>needs </a:t>
            </a:r>
            <a:r>
              <a:rPr sz="1200" b="1" spc="-10" dirty="0">
                <a:solidFill>
                  <a:srgbClr val="C00000"/>
                </a:solidFill>
                <a:latin typeface="Calibri"/>
                <a:cs typeface="Calibri"/>
              </a:rPr>
              <a:t>to </a:t>
            </a:r>
            <a:r>
              <a:rPr sz="1200" b="1" spc="-5" dirty="0">
                <a:solidFill>
                  <a:srgbClr val="C00000"/>
                </a:solidFill>
                <a:latin typeface="Calibri"/>
                <a:cs typeface="Calibri"/>
              </a:rPr>
              <a:t>be checked </a:t>
            </a:r>
            <a:r>
              <a:rPr sz="1200" b="1" dirty="0">
                <a:solidFill>
                  <a:srgbClr val="C00000"/>
                </a:solidFill>
                <a:latin typeface="Calibri"/>
                <a:cs typeface="Calibri"/>
              </a:rPr>
              <a:t>-</a:t>
            </a:r>
            <a:r>
              <a:rPr sz="1200" b="1" spc="150" dirty="0">
                <a:solidFill>
                  <a:srgbClr val="C00000"/>
                </a:solidFill>
                <a:latin typeface="Calibri"/>
                <a:cs typeface="Calibri"/>
              </a:rPr>
              <a:t> </a:t>
            </a:r>
            <a:r>
              <a:rPr sz="1200" b="1" spc="-15" dirty="0">
                <a:solidFill>
                  <a:srgbClr val="C00000"/>
                </a:solidFill>
                <a:latin typeface="Calibri"/>
                <a:cs typeface="Calibri"/>
              </a:rPr>
              <a:t>OVERPREDICTING!)</a:t>
            </a:r>
            <a:endParaRPr sz="1200">
              <a:latin typeface="Calibri"/>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166359" y="3489959"/>
            <a:ext cx="1503680" cy="1117600"/>
          </a:xfrm>
          <a:custGeom>
            <a:avLst/>
            <a:gdLst/>
            <a:ahLst/>
            <a:cxnLst/>
            <a:rect l="l" t="t" r="r" b="b"/>
            <a:pathLst>
              <a:path w="1503679" h="1117600">
                <a:moveTo>
                  <a:pt x="0" y="1117600"/>
                </a:moveTo>
                <a:lnTo>
                  <a:pt x="1503680" y="1117600"/>
                </a:lnTo>
                <a:lnTo>
                  <a:pt x="1503680" y="0"/>
                </a:lnTo>
                <a:lnTo>
                  <a:pt x="0" y="0"/>
                </a:lnTo>
                <a:lnTo>
                  <a:pt x="0" y="1117600"/>
                </a:lnTo>
                <a:close/>
              </a:path>
            </a:pathLst>
          </a:custGeom>
          <a:solidFill>
            <a:srgbClr val="4F81BC"/>
          </a:solidFill>
        </p:spPr>
        <p:txBody>
          <a:bodyPr wrap="square" lIns="0" tIns="0" rIns="0" bIns="0" rtlCol="0"/>
          <a:lstStyle/>
          <a:p>
            <a:endParaRPr/>
          </a:p>
        </p:txBody>
      </p:sp>
      <p:sp>
        <p:nvSpPr>
          <p:cNvPr id="3" name="object 3"/>
          <p:cNvSpPr/>
          <p:nvPr/>
        </p:nvSpPr>
        <p:spPr>
          <a:xfrm>
            <a:off x="5166359" y="3489959"/>
            <a:ext cx="1503680" cy="1117600"/>
          </a:xfrm>
          <a:custGeom>
            <a:avLst/>
            <a:gdLst/>
            <a:ahLst/>
            <a:cxnLst/>
            <a:rect l="l" t="t" r="r" b="b"/>
            <a:pathLst>
              <a:path w="1503679" h="1117600">
                <a:moveTo>
                  <a:pt x="0" y="1117600"/>
                </a:moveTo>
                <a:lnTo>
                  <a:pt x="1503680" y="1117600"/>
                </a:lnTo>
                <a:lnTo>
                  <a:pt x="1503680" y="0"/>
                </a:lnTo>
                <a:lnTo>
                  <a:pt x="0" y="0"/>
                </a:lnTo>
                <a:lnTo>
                  <a:pt x="0" y="1117600"/>
                </a:lnTo>
                <a:close/>
              </a:path>
            </a:pathLst>
          </a:custGeom>
          <a:ln w="30480">
            <a:solidFill>
              <a:srgbClr val="4F81BC"/>
            </a:solidFill>
          </a:ln>
        </p:spPr>
        <p:txBody>
          <a:bodyPr wrap="square" lIns="0" tIns="0" rIns="0" bIns="0" rtlCol="0"/>
          <a:lstStyle/>
          <a:p>
            <a:endParaRPr/>
          </a:p>
        </p:txBody>
      </p:sp>
      <p:sp>
        <p:nvSpPr>
          <p:cNvPr id="4" name="object 4"/>
          <p:cNvSpPr txBox="1">
            <a:spLocks noGrp="1"/>
          </p:cNvSpPr>
          <p:nvPr>
            <p:ph type="title"/>
          </p:nvPr>
        </p:nvSpPr>
        <p:spPr>
          <a:xfrm>
            <a:off x="154939" y="422973"/>
            <a:ext cx="4175760" cy="513715"/>
          </a:xfrm>
          <a:prstGeom prst="rect">
            <a:avLst/>
          </a:prstGeom>
        </p:spPr>
        <p:txBody>
          <a:bodyPr vert="horz" wrap="square" lIns="0" tIns="12700" rIns="0" bIns="0" rtlCol="0">
            <a:spAutoFit/>
          </a:bodyPr>
          <a:lstStyle/>
          <a:p>
            <a:pPr marL="12700">
              <a:lnSpc>
                <a:spcPct val="100000"/>
              </a:lnSpc>
              <a:spcBef>
                <a:spcPts val="100"/>
              </a:spcBef>
            </a:pPr>
            <a:r>
              <a:rPr spc="-15" dirty="0"/>
              <a:t>1. </a:t>
            </a:r>
            <a:r>
              <a:rPr spc="-60" dirty="0"/>
              <a:t>Test </a:t>
            </a:r>
            <a:r>
              <a:rPr spc="-10" dirty="0"/>
              <a:t>data </a:t>
            </a:r>
            <a:r>
              <a:rPr dirty="0"/>
              <a:t>set</a:t>
            </a:r>
            <a:r>
              <a:rPr spc="-55" dirty="0"/>
              <a:t> </a:t>
            </a:r>
            <a:r>
              <a:rPr spc="-10" dirty="0"/>
              <a:t>structure</a:t>
            </a:r>
          </a:p>
        </p:txBody>
      </p:sp>
      <p:sp>
        <p:nvSpPr>
          <p:cNvPr id="5" name="object 5"/>
          <p:cNvSpPr txBox="1"/>
          <p:nvPr/>
        </p:nvSpPr>
        <p:spPr>
          <a:xfrm>
            <a:off x="1451610" y="1233424"/>
            <a:ext cx="8679180" cy="392430"/>
          </a:xfrm>
          <a:prstGeom prst="rect">
            <a:avLst/>
          </a:prstGeom>
        </p:spPr>
        <p:txBody>
          <a:bodyPr vert="horz" wrap="square" lIns="0" tIns="13335" rIns="0" bIns="0" rtlCol="0">
            <a:spAutoFit/>
          </a:bodyPr>
          <a:lstStyle/>
          <a:p>
            <a:pPr marL="12700">
              <a:lnSpc>
                <a:spcPct val="100000"/>
              </a:lnSpc>
              <a:spcBef>
                <a:spcPts val="105"/>
              </a:spcBef>
            </a:pPr>
            <a:r>
              <a:rPr sz="2400" b="1" spc="-10" dirty="0">
                <a:solidFill>
                  <a:srgbClr val="C0504D"/>
                </a:solidFill>
                <a:latin typeface="Calibri"/>
                <a:cs typeface="Calibri"/>
              </a:rPr>
              <a:t>48 </a:t>
            </a:r>
            <a:r>
              <a:rPr sz="2400" b="1" spc="-20" dirty="0">
                <a:solidFill>
                  <a:srgbClr val="C0504D"/>
                </a:solidFill>
                <a:latin typeface="Calibri"/>
                <a:cs typeface="Calibri"/>
              </a:rPr>
              <a:t>date-times </a:t>
            </a:r>
            <a:r>
              <a:rPr sz="2400" b="1" dirty="0">
                <a:latin typeface="Calibri"/>
                <a:cs typeface="Calibri"/>
              </a:rPr>
              <a:t>* </a:t>
            </a:r>
            <a:r>
              <a:rPr sz="2400" b="1" spc="-10" dirty="0">
                <a:solidFill>
                  <a:srgbClr val="974707"/>
                </a:solidFill>
                <a:latin typeface="Calibri"/>
                <a:cs typeface="Calibri"/>
              </a:rPr>
              <a:t>53 grid </a:t>
            </a:r>
            <a:r>
              <a:rPr sz="2400" b="1" spc="-20" dirty="0">
                <a:solidFill>
                  <a:srgbClr val="974707"/>
                </a:solidFill>
                <a:latin typeface="Calibri"/>
                <a:cs typeface="Calibri"/>
              </a:rPr>
              <a:t>points </a:t>
            </a:r>
            <a:r>
              <a:rPr sz="2400" b="1" dirty="0">
                <a:latin typeface="Calibri"/>
                <a:cs typeface="Calibri"/>
              </a:rPr>
              <a:t>* </a:t>
            </a:r>
            <a:r>
              <a:rPr sz="2400" b="1" spc="-10" dirty="0">
                <a:solidFill>
                  <a:srgbClr val="00AFEF"/>
                </a:solidFill>
                <a:latin typeface="Calibri"/>
                <a:cs typeface="Calibri"/>
              </a:rPr>
              <a:t>23 </a:t>
            </a:r>
            <a:r>
              <a:rPr sz="2400" b="1" spc="-5" dirty="0">
                <a:solidFill>
                  <a:srgbClr val="00AFEF"/>
                </a:solidFill>
                <a:latin typeface="Calibri"/>
                <a:cs typeface="Calibri"/>
              </a:rPr>
              <a:t>IMS </a:t>
            </a:r>
            <a:r>
              <a:rPr sz="2400" b="1" spc="-25" dirty="0">
                <a:solidFill>
                  <a:srgbClr val="00AFEF"/>
                </a:solidFill>
                <a:latin typeface="Calibri"/>
                <a:cs typeface="Calibri"/>
              </a:rPr>
              <a:t>time </a:t>
            </a:r>
            <a:r>
              <a:rPr sz="2400" b="1" spc="-5" dirty="0">
                <a:solidFill>
                  <a:srgbClr val="00AFEF"/>
                </a:solidFill>
                <a:latin typeface="Calibri"/>
                <a:cs typeface="Calibri"/>
              </a:rPr>
              <a:t>series </a:t>
            </a:r>
            <a:r>
              <a:rPr sz="2400" b="1" dirty="0">
                <a:latin typeface="Calibri"/>
                <a:cs typeface="Calibri"/>
              </a:rPr>
              <a:t>= </a:t>
            </a:r>
            <a:r>
              <a:rPr sz="2400" b="1" spc="-15" dirty="0">
                <a:solidFill>
                  <a:srgbClr val="4F6128"/>
                </a:solidFill>
                <a:latin typeface="Calibri"/>
                <a:cs typeface="Calibri"/>
              </a:rPr>
              <a:t>58512 </a:t>
            </a:r>
            <a:r>
              <a:rPr sz="2400" b="1" spc="-10" dirty="0">
                <a:solidFill>
                  <a:srgbClr val="4F6128"/>
                </a:solidFill>
                <a:latin typeface="Calibri"/>
                <a:cs typeface="Calibri"/>
              </a:rPr>
              <a:t>data</a:t>
            </a:r>
            <a:r>
              <a:rPr sz="2400" b="1" spc="-55" dirty="0">
                <a:solidFill>
                  <a:srgbClr val="4F6128"/>
                </a:solidFill>
                <a:latin typeface="Calibri"/>
                <a:cs typeface="Calibri"/>
              </a:rPr>
              <a:t> </a:t>
            </a:r>
            <a:r>
              <a:rPr sz="2400" b="1" spc="-10" dirty="0">
                <a:solidFill>
                  <a:srgbClr val="4F6128"/>
                </a:solidFill>
                <a:latin typeface="Calibri"/>
                <a:cs typeface="Calibri"/>
              </a:rPr>
              <a:t>files</a:t>
            </a:r>
            <a:endParaRPr sz="2400">
              <a:latin typeface="Calibri"/>
              <a:cs typeface="Calibri"/>
            </a:endParaRPr>
          </a:p>
        </p:txBody>
      </p:sp>
      <p:sp>
        <p:nvSpPr>
          <p:cNvPr id="6" name="object 6"/>
          <p:cNvSpPr txBox="1"/>
          <p:nvPr/>
        </p:nvSpPr>
        <p:spPr>
          <a:xfrm>
            <a:off x="1527810" y="2189162"/>
            <a:ext cx="819150" cy="581025"/>
          </a:xfrm>
          <a:prstGeom prst="rect">
            <a:avLst/>
          </a:prstGeom>
        </p:spPr>
        <p:txBody>
          <a:bodyPr vert="horz" wrap="square" lIns="0" tIns="27305" rIns="0" bIns="0" rtlCol="0">
            <a:spAutoFit/>
          </a:bodyPr>
          <a:lstStyle/>
          <a:p>
            <a:pPr marL="12700" marR="5080">
              <a:lnSpc>
                <a:spcPts val="2160"/>
              </a:lnSpc>
              <a:spcBef>
                <a:spcPts val="215"/>
              </a:spcBef>
            </a:pPr>
            <a:r>
              <a:rPr sz="1850" spc="-5" dirty="0">
                <a:solidFill>
                  <a:srgbClr val="C0504D"/>
                </a:solidFill>
                <a:latin typeface="Calibri"/>
                <a:cs typeface="Calibri"/>
              </a:rPr>
              <a:t>Four</a:t>
            </a:r>
            <a:r>
              <a:rPr sz="1850" spc="-170" dirty="0">
                <a:solidFill>
                  <a:srgbClr val="C0504D"/>
                </a:solidFill>
                <a:latin typeface="Calibri"/>
                <a:cs typeface="Calibri"/>
              </a:rPr>
              <a:t> </a:t>
            </a:r>
            <a:r>
              <a:rPr sz="1850" spc="-25" dirty="0">
                <a:solidFill>
                  <a:srgbClr val="C0504D"/>
                </a:solidFill>
                <a:latin typeface="Calibri"/>
                <a:cs typeface="Calibri"/>
              </a:rPr>
              <a:t>per  </a:t>
            </a:r>
            <a:r>
              <a:rPr sz="1850" spc="-15" dirty="0">
                <a:solidFill>
                  <a:srgbClr val="C0504D"/>
                </a:solidFill>
                <a:latin typeface="Calibri"/>
                <a:cs typeface="Calibri"/>
              </a:rPr>
              <a:t>month</a:t>
            </a:r>
            <a:endParaRPr sz="1850">
              <a:latin typeface="Calibri"/>
              <a:cs typeface="Calibri"/>
            </a:endParaRPr>
          </a:p>
        </p:txBody>
      </p:sp>
      <p:sp>
        <p:nvSpPr>
          <p:cNvPr id="7" name="object 7"/>
          <p:cNvSpPr txBox="1"/>
          <p:nvPr/>
        </p:nvSpPr>
        <p:spPr>
          <a:xfrm>
            <a:off x="2976879" y="1902523"/>
            <a:ext cx="2486025" cy="1130300"/>
          </a:xfrm>
          <a:prstGeom prst="rect">
            <a:avLst/>
          </a:prstGeom>
        </p:spPr>
        <p:txBody>
          <a:bodyPr vert="horz" wrap="square" lIns="0" tIns="19050" rIns="0" bIns="0" rtlCol="0">
            <a:spAutoFit/>
          </a:bodyPr>
          <a:lstStyle/>
          <a:p>
            <a:pPr marL="12700" marR="5080">
              <a:lnSpc>
                <a:spcPct val="97400"/>
              </a:lnSpc>
              <a:spcBef>
                <a:spcPts val="150"/>
              </a:spcBef>
            </a:pPr>
            <a:r>
              <a:rPr sz="1850" spc="-15" dirty="0">
                <a:solidFill>
                  <a:srgbClr val="974707"/>
                </a:solidFill>
                <a:latin typeface="Calibri"/>
                <a:cs typeface="Calibri"/>
              </a:rPr>
              <a:t>Uniformly</a:t>
            </a:r>
            <a:r>
              <a:rPr sz="1850" spc="-170" dirty="0">
                <a:solidFill>
                  <a:srgbClr val="974707"/>
                </a:solidFill>
                <a:latin typeface="Calibri"/>
                <a:cs typeface="Calibri"/>
              </a:rPr>
              <a:t> </a:t>
            </a:r>
            <a:r>
              <a:rPr sz="1850" spc="-10" dirty="0">
                <a:solidFill>
                  <a:srgbClr val="974707"/>
                </a:solidFill>
                <a:latin typeface="Calibri"/>
                <a:cs typeface="Calibri"/>
              </a:rPr>
              <a:t>distributed</a:t>
            </a:r>
            <a:r>
              <a:rPr sz="1850" spc="-225" dirty="0">
                <a:solidFill>
                  <a:srgbClr val="974707"/>
                </a:solidFill>
                <a:latin typeface="Calibri"/>
                <a:cs typeface="Calibri"/>
              </a:rPr>
              <a:t> </a:t>
            </a:r>
            <a:r>
              <a:rPr sz="1850" spc="-30" dirty="0">
                <a:solidFill>
                  <a:srgbClr val="974707"/>
                </a:solidFill>
                <a:latin typeface="Calibri"/>
                <a:cs typeface="Calibri"/>
              </a:rPr>
              <a:t>over  </a:t>
            </a:r>
            <a:r>
              <a:rPr sz="1850" spc="-5" dirty="0">
                <a:solidFill>
                  <a:srgbClr val="974707"/>
                </a:solidFill>
                <a:latin typeface="Calibri"/>
                <a:cs typeface="Calibri"/>
              </a:rPr>
              <a:t>the </a:t>
            </a:r>
            <a:r>
              <a:rPr sz="1850" spc="-15" dirty="0">
                <a:solidFill>
                  <a:srgbClr val="974707"/>
                </a:solidFill>
                <a:latin typeface="Calibri"/>
                <a:cs typeface="Calibri"/>
              </a:rPr>
              <a:t>globe with </a:t>
            </a:r>
            <a:r>
              <a:rPr sz="1850" spc="-25" dirty="0">
                <a:solidFill>
                  <a:srgbClr val="974707"/>
                </a:solidFill>
                <a:latin typeface="Calibri"/>
                <a:cs typeface="Calibri"/>
              </a:rPr>
              <a:t>denser  </a:t>
            </a:r>
            <a:r>
              <a:rPr sz="1850" spc="-20" dirty="0">
                <a:solidFill>
                  <a:srgbClr val="974707"/>
                </a:solidFill>
                <a:latin typeface="Calibri"/>
                <a:cs typeface="Calibri"/>
              </a:rPr>
              <a:t>sampling </a:t>
            </a:r>
            <a:r>
              <a:rPr sz="1850" spc="-15" dirty="0">
                <a:solidFill>
                  <a:srgbClr val="974707"/>
                </a:solidFill>
                <a:latin typeface="Calibri"/>
                <a:cs typeface="Calibri"/>
              </a:rPr>
              <a:t>of latitudes  </a:t>
            </a:r>
            <a:r>
              <a:rPr sz="1850" spc="-20" dirty="0">
                <a:solidFill>
                  <a:srgbClr val="974707"/>
                </a:solidFill>
                <a:latin typeface="Calibri"/>
                <a:cs typeface="Calibri"/>
              </a:rPr>
              <a:t>compared </a:t>
            </a:r>
            <a:r>
              <a:rPr sz="1850" spc="5" dirty="0">
                <a:solidFill>
                  <a:srgbClr val="974707"/>
                </a:solidFill>
                <a:latin typeface="Calibri"/>
                <a:cs typeface="Calibri"/>
              </a:rPr>
              <a:t>to</a:t>
            </a:r>
            <a:r>
              <a:rPr sz="1850" spc="-204" dirty="0">
                <a:solidFill>
                  <a:srgbClr val="974707"/>
                </a:solidFill>
                <a:latin typeface="Calibri"/>
                <a:cs typeface="Calibri"/>
              </a:rPr>
              <a:t> </a:t>
            </a:r>
            <a:r>
              <a:rPr sz="1850" spc="-15" dirty="0">
                <a:solidFill>
                  <a:srgbClr val="974707"/>
                </a:solidFill>
                <a:latin typeface="Calibri"/>
                <a:cs typeface="Calibri"/>
              </a:rPr>
              <a:t>longitudes</a:t>
            </a:r>
            <a:endParaRPr sz="1850">
              <a:latin typeface="Calibri"/>
              <a:cs typeface="Calibri"/>
            </a:endParaRPr>
          </a:p>
        </p:txBody>
      </p:sp>
      <p:sp>
        <p:nvSpPr>
          <p:cNvPr id="8" name="object 8"/>
          <p:cNvSpPr/>
          <p:nvPr/>
        </p:nvSpPr>
        <p:spPr>
          <a:xfrm>
            <a:off x="1305560" y="2067560"/>
            <a:ext cx="1219200" cy="863600"/>
          </a:xfrm>
          <a:custGeom>
            <a:avLst/>
            <a:gdLst/>
            <a:ahLst/>
            <a:cxnLst/>
            <a:rect l="l" t="t" r="r" b="b"/>
            <a:pathLst>
              <a:path w="1219200" h="863600">
                <a:moveTo>
                  <a:pt x="0" y="431800"/>
                </a:moveTo>
                <a:lnTo>
                  <a:pt x="2491" y="392493"/>
                </a:lnTo>
                <a:lnTo>
                  <a:pt x="9821" y="354175"/>
                </a:lnTo>
                <a:lnTo>
                  <a:pt x="21775" y="317000"/>
                </a:lnTo>
                <a:lnTo>
                  <a:pt x="38137" y="281119"/>
                </a:lnTo>
                <a:lnTo>
                  <a:pt x="58693" y="246684"/>
                </a:lnTo>
                <a:lnTo>
                  <a:pt x="83227" y="213849"/>
                </a:lnTo>
                <a:lnTo>
                  <a:pt x="111524" y="182765"/>
                </a:lnTo>
                <a:lnTo>
                  <a:pt x="143368" y="153584"/>
                </a:lnTo>
                <a:lnTo>
                  <a:pt x="178546" y="126460"/>
                </a:lnTo>
                <a:lnTo>
                  <a:pt x="216840" y="101544"/>
                </a:lnTo>
                <a:lnTo>
                  <a:pt x="258037" y="78988"/>
                </a:lnTo>
                <a:lnTo>
                  <a:pt x="301921" y="58946"/>
                </a:lnTo>
                <a:lnTo>
                  <a:pt x="348276" y="41570"/>
                </a:lnTo>
                <a:lnTo>
                  <a:pt x="396889" y="27011"/>
                </a:lnTo>
                <a:lnTo>
                  <a:pt x="447542" y="15422"/>
                </a:lnTo>
                <a:lnTo>
                  <a:pt x="500022" y="6955"/>
                </a:lnTo>
                <a:lnTo>
                  <a:pt x="554113" y="1764"/>
                </a:lnTo>
                <a:lnTo>
                  <a:pt x="609600" y="0"/>
                </a:lnTo>
                <a:lnTo>
                  <a:pt x="665086" y="1764"/>
                </a:lnTo>
                <a:lnTo>
                  <a:pt x="719177" y="6955"/>
                </a:lnTo>
                <a:lnTo>
                  <a:pt x="771657" y="15422"/>
                </a:lnTo>
                <a:lnTo>
                  <a:pt x="822310" y="27011"/>
                </a:lnTo>
                <a:lnTo>
                  <a:pt x="870923" y="41570"/>
                </a:lnTo>
                <a:lnTo>
                  <a:pt x="917278" y="58946"/>
                </a:lnTo>
                <a:lnTo>
                  <a:pt x="961162" y="78988"/>
                </a:lnTo>
                <a:lnTo>
                  <a:pt x="1002359" y="101544"/>
                </a:lnTo>
                <a:lnTo>
                  <a:pt x="1040653" y="126460"/>
                </a:lnTo>
                <a:lnTo>
                  <a:pt x="1075831" y="153584"/>
                </a:lnTo>
                <a:lnTo>
                  <a:pt x="1107675" y="182765"/>
                </a:lnTo>
                <a:lnTo>
                  <a:pt x="1135972" y="213849"/>
                </a:lnTo>
                <a:lnTo>
                  <a:pt x="1160506" y="246684"/>
                </a:lnTo>
                <a:lnTo>
                  <a:pt x="1181062" y="281119"/>
                </a:lnTo>
                <a:lnTo>
                  <a:pt x="1197424" y="317000"/>
                </a:lnTo>
                <a:lnTo>
                  <a:pt x="1209378" y="354175"/>
                </a:lnTo>
                <a:lnTo>
                  <a:pt x="1216708" y="392493"/>
                </a:lnTo>
                <a:lnTo>
                  <a:pt x="1219200" y="431800"/>
                </a:lnTo>
                <a:lnTo>
                  <a:pt x="1216708" y="471106"/>
                </a:lnTo>
                <a:lnTo>
                  <a:pt x="1209378" y="509424"/>
                </a:lnTo>
                <a:lnTo>
                  <a:pt x="1197424" y="546599"/>
                </a:lnTo>
                <a:lnTo>
                  <a:pt x="1181062" y="582480"/>
                </a:lnTo>
                <a:lnTo>
                  <a:pt x="1160506" y="616915"/>
                </a:lnTo>
                <a:lnTo>
                  <a:pt x="1135972" y="649750"/>
                </a:lnTo>
                <a:lnTo>
                  <a:pt x="1107675" y="680834"/>
                </a:lnTo>
                <a:lnTo>
                  <a:pt x="1075831" y="710015"/>
                </a:lnTo>
                <a:lnTo>
                  <a:pt x="1040653" y="737139"/>
                </a:lnTo>
                <a:lnTo>
                  <a:pt x="1002359" y="762055"/>
                </a:lnTo>
                <a:lnTo>
                  <a:pt x="961162" y="784611"/>
                </a:lnTo>
                <a:lnTo>
                  <a:pt x="917278" y="804653"/>
                </a:lnTo>
                <a:lnTo>
                  <a:pt x="870923" y="822029"/>
                </a:lnTo>
                <a:lnTo>
                  <a:pt x="822310" y="836588"/>
                </a:lnTo>
                <a:lnTo>
                  <a:pt x="771657" y="848177"/>
                </a:lnTo>
                <a:lnTo>
                  <a:pt x="719177" y="856644"/>
                </a:lnTo>
                <a:lnTo>
                  <a:pt x="665086" y="861835"/>
                </a:lnTo>
                <a:lnTo>
                  <a:pt x="609600" y="863600"/>
                </a:lnTo>
                <a:lnTo>
                  <a:pt x="554113" y="861835"/>
                </a:lnTo>
                <a:lnTo>
                  <a:pt x="500022" y="856644"/>
                </a:lnTo>
                <a:lnTo>
                  <a:pt x="447542" y="848177"/>
                </a:lnTo>
                <a:lnTo>
                  <a:pt x="396889" y="836588"/>
                </a:lnTo>
                <a:lnTo>
                  <a:pt x="348276" y="822029"/>
                </a:lnTo>
                <a:lnTo>
                  <a:pt x="301921" y="804653"/>
                </a:lnTo>
                <a:lnTo>
                  <a:pt x="258037" y="784611"/>
                </a:lnTo>
                <a:lnTo>
                  <a:pt x="216840" y="762055"/>
                </a:lnTo>
                <a:lnTo>
                  <a:pt x="178546" y="737139"/>
                </a:lnTo>
                <a:lnTo>
                  <a:pt x="143368" y="710015"/>
                </a:lnTo>
                <a:lnTo>
                  <a:pt x="111524" y="680834"/>
                </a:lnTo>
                <a:lnTo>
                  <a:pt x="83227" y="649750"/>
                </a:lnTo>
                <a:lnTo>
                  <a:pt x="58693" y="616915"/>
                </a:lnTo>
                <a:lnTo>
                  <a:pt x="38137" y="582480"/>
                </a:lnTo>
                <a:lnTo>
                  <a:pt x="21775" y="546599"/>
                </a:lnTo>
                <a:lnTo>
                  <a:pt x="9821" y="509424"/>
                </a:lnTo>
                <a:lnTo>
                  <a:pt x="2491" y="471106"/>
                </a:lnTo>
                <a:lnTo>
                  <a:pt x="0" y="431800"/>
                </a:lnTo>
                <a:close/>
              </a:path>
            </a:pathLst>
          </a:custGeom>
          <a:ln w="30480">
            <a:solidFill>
              <a:srgbClr val="385D89"/>
            </a:solidFill>
          </a:ln>
        </p:spPr>
        <p:txBody>
          <a:bodyPr wrap="square" lIns="0" tIns="0" rIns="0" bIns="0" rtlCol="0"/>
          <a:lstStyle/>
          <a:p>
            <a:endParaRPr/>
          </a:p>
        </p:txBody>
      </p:sp>
      <p:sp>
        <p:nvSpPr>
          <p:cNvPr id="9" name="object 9"/>
          <p:cNvSpPr/>
          <p:nvPr/>
        </p:nvSpPr>
        <p:spPr>
          <a:xfrm>
            <a:off x="2595879" y="1722120"/>
            <a:ext cx="3230880" cy="1564640"/>
          </a:xfrm>
          <a:custGeom>
            <a:avLst/>
            <a:gdLst/>
            <a:ahLst/>
            <a:cxnLst/>
            <a:rect l="l" t="t" r="r" b="b"/>
            <a:pathLst>
              <a:path w="3230879" h="1564639">
                <a:moveTo>
                  <a:pt x="0" y="782319"/>
                </a:moveTo>
                <a:lnTo>
                  <a:pt x="4860" y="721183"/>
                </a:lnTo>
                <a:lnTo>
                  <a:pt x="19201" y="661333"/>
                </a:lnTo>
                <a:lnTo>
                  <a:pt x="42665" y="602944"/>
                </a:lnTo>
                <a:lnTo>
                  <a:pt x="74891" y="546189"/>
                </a:lnTo>
                <a:lnTo>
                  <a:pt x="115521" y="491243"/>
                </a:lnTo>
                <a:lnTo>
                  <a:pt x="164196" y="438279"/>
                </a:lnTo>
                <a:lnTo>
                  <a:pt x="220556" y="387472"/>
                </a:lnTo>
                <a:lnTo>
                  <a:pt x="251506" y="362931"/>
                </a:lnTo>
                <a:lnTo>
                  <a:pt x="284243" y="338995"/>
                </a:lnTo>
                <a:lnTo>
                  <a:pt x="318721" y="315685"/>
                </a:lnTo>
                <a:lnTo>
                  <a:pt x="354896" y="293022"/>
                </a:lnTo>
                <a:lnTo>
                  <a:pt x="392723" y="271029"/>
                </a:lnTo>
                <a:lnTo>
                  <a:pt x="432157" y="249728"/>
                </a:lnTo>
                <a:lnTo>
                  <a:pt x="473154" y="229139"/>
                </a:lnTo>
                <a:lnTo>
                  <a:pt x="515668" y="209286"/>
                </a:lnTo>
                <a:lnTo>
                  <a:pt x="559654" y="190188"/>
                </a:lnTo>
                <a:lnTo>
                  <a:pt x="605067" y="171869"/>
                </a:lnTo>
                <a:lnTo>
                  <a:pt x="651864" y="154350"/>
                </a:lnTo>
                <a:lnTo>
                  <a:pt x="699998" y="137653"/>
                </a:lnTo>
                <a:lnTo>
                  <a:pt x="749425" y="121800"/>
                </a:lnTo>
                <a:lnTo>
                  <a:pt x="800100" y="106811"/>
                </a:lnTo>
                <a:lnTo>
                  <a:pt x="851977" y="92710"/>
                </a:lnTo>
                <a:lnTo>
                  <a:pt x="905013" y="79517"/>
                </a:lnTo>
                <a:lnTo>
                  <a:pt x="959163" y="67255"/>
                </a:lnTo>
                <a:lnTo>
                  <a:pt x="1014380" y="55945"/>
                </a:lnTo>
                <a:lnTo>
                  <a:pt x="1070621" y="45609"/>
                </a:lnTo>
                <a:lnTo>
                  <a:pt x="1127841" y="36268"/>
                </a:lnTo>
                <a:lnTo>
                  <a:pt x="1185994" y="27945"/>
                </a:lnTo>
                <a:lnTo>
                  <a:pt x="1245036" y="20662"/>
                </a:lnTo>
                <a:lnTo>
                  <a:pt x="1304922" y="14439"/>
                </a:lnTo>
                <a:lnTo>
                  <a:pt x="1365607" y="9299"/>
                </a:lnTo>
                <a:lnTo>
                  <a:pt x="1427047" y="5263"/>
                </a:lnTo>
                <a:lnTo>
                  <a:pt x="1489195" y="2353"/>
                </a:lnTo>
                <a:lnTo>
                  <a:pt x="1552007" y="592"/>
                </a:lnTo>
                <a:lnTo>
                  <a:pt x="1615440" y="0"/>
                </a:lnTo>
                <a:lnTo>
                  <a:pt x="1678872" y="592"/>
                </a:lnTo>
                <a:lnTo>
                  <a:pt x="1741684" y="2353"/>
                </a:lnTo>
                <a:lnTo>
                  <a:pt x="1803832" y="5263"/>
                </a:lnTo>
                <a:lnTo>
                  <a:pt x="1865272" y="9299"/>
                </a:lnTo>
                <a:lnTo>
                  <a:pt x="1925957" y="14439"/>
                </a:lnTo>
                <a:lnTo>
                  <a:pt x="1985843" y="20662"/>
                </a:lnTo>
                <a:lnTo>
                  <a:pt x="2044885" y="27945"/>
                </a:lnTo>
                <a:lnTo>
                  <a:pt x="2103038" y="36268"/>
                </a:lnTo>
                <a:lnTo>
                  <a:pt x="2160258" y="45609"/>
                </a:lnTo>
                <a:lnTo>
                  <a:pt x="2216499" y="55945"/>
                </a:lnTo>
                <a:lnTo>
                  <a:pt x="2271716" y="67255"/>
                </a:lnTo>
                <a:lnTo>
                  <a:pt x="2325866" y="79517"/>
                </a:lnTo>
                <a:lnTo>
                  <a:pt x="2378902" y="92710"/>
                </a:lnTo>
                <a:lnTo>
                  <a:pt x="2430780" y="106811"/>
                </a:lnTo>
                <a:lnTo>
                  <a:pt x="2481454" y="121800"/>
                </a:lnTo>
                <a:lnTo>
                  <a:pt x="2530881" y="137653"/>
                </a:lnTo>
                <a:lnTo>
                  <a:pt x="2579015" y="154350"/>
                </a:lnTo>
                <a:lnTo>
                  <a:pt x="2625812" y="171869"/>
                </a:lnTo>
                <a:lnTo>
                  <a:pt x="2671225" y="190188"/>
                </a:lnTo>
                <a:lnTo>
                  <a:pt x="2715211" y="209286"/>
                </a:lnTo>
                <a:lnTo>
                  <a:pt x="2757725" y="229139"/>
                </a:lnTo>
                <a:lnTo>
                  <a:pt x="2798722" y="249728"/>
                </a:lnTo>
                <a:lnTo>
                  <a:pt x="2838156" y="271029"/>
                </a:lnTo>
                <a:lnTo>
                  <a:pt x="2875983" y="293022"/>
                </a:lnTo>
                <a:lnTo>
                  <a:pt x="2912158" y="315685"/>
                </a:lnTo>
                <a:lnTo>
                  <a:pt x="2946636" y="338995"/>
                </a:lnTo>
                <a:lnTo>
                  <a:pt x="2979373" y="362931"/>
                </a:lnTo>
                <a:lnTo>
                  <a:pt x="3010323" y="387472"/>
                </a:lnTo>
                <a:lnTo>
                  <a:pt x="3039441" y="412595"/>
                </a:lnTo>
                <a:lnTo>
                  <a:pt x="3092003" y="464502"/>
                </a:lnTo>
                <a:lnTo>
                  <a:pt x="3136701" y="518479"/>
                </a:lnTo>
                <a:lnTo>
                  <a:pt x="3173174" y="574351"/>
                </a:lnTo>
                <a:lnTo>
                  <a:pt x="3201064" y="631945"/>
                </a:lnTo>
                <a:lnTo>
                  <a:pt x="3220011" y="691086"/>
                </a:lnTo>
                <a:lnTo>
                  <a:pt x="3229657" y="751601"/>
                </a:lnTo>
                <a:lnTo>
                  <a:pt x="3230880" y="782319"/>
                </a:lnTo>
                <a:lnTo>
                  <a:pt x="3229657" y="813038"/>
                </a:lnTo>
                <a:lnTo>
                  <a:pt x="3220011" y="873553"/>
                </a:lnTo>
                <a:lnTo>
                  <a:pt x="3201064" y="932694"/>
                </a:lnTo>
                <a:lnTo>
                  <a:pt x="3173174" y="990288"/>
                </a:lnTo>
                <a:lnTo>
                  <a:pt x="3136701" y="1046160"/>
                </a:lnTo>
                <a:lnTo>
                  <a:pt x="3092003" y="1100137"/>
                </a:lnTo>
                <a:lnTo>
                  <a:pt x="3039441" y="1152044"/>
                </a:lnTo>
                <a:lnTo>
                  <a:pt x="3010323" y="1177167"/>
                </a:lnTo>
                <a:lnTo>
                  <a:pt x="2979373" y="1201708"/>
                </a:lnTo>
                <a:lnTo>
                  <a:pt x="2946636" y="1225644"/>
                </a:lnTo>
                <a:lnTo>
                  <a:pt x="2912158" y="1248954"/>
                </a:lnTo>
                <a:lnTo>
                  <a:pt x="2875983" y="1271617"/>
                </a:lnTo>
                <a:lnTo>
                  <a:pt x="2838156" y="1293610"/>
                </a:lnTo>
                <a:lnTo>
                  <a:pt x="2798722" y="1314911"/>
                </a:lnTo>
                <a:lnTo>
                  <a:pt x="2757725" y="1335500"/>
                </a:lnTo>
                <a:lnTo>
                  <a:pt x="2715211" y="1355353"/>
                </a:lnTo>
                <a:lnTo>
                  <a:pt x="2671225" y="1374451"/>
                </a:lnTo>
                <a:lnTo>
                  <a:pt x="2625812" y="1392770"/>
                </a:lnTo>
                <a:lnTo>
                  <a:pt x="2579015" y="1410289"/>
                </a:lnTo>
                <a:lnTo>
                  <a:pt x="2530881" y="1426986"/>
                </a:lnTo>
                <a:lnTo>
                  <a:pt x="2481454" y="1442839"/>
                </a:lnTo>
                <a:lnTo>
                  <a:pt x="2430780" y="1457828"/>
                </a:lnTo>
                <a:lnTo>
                  <a:pt x="2378902" y="1471929"/>
                </a:lnTo>
                <a:lnTo>
                  <a:pt x="2325866" y="1485122"/>
                </a:lnTo>
                <a:lnTo>
                  <a:pt x="2271716" y="1497384"/>
                </a:lnTo>
                <a:lnTo>
                  <a:pt x="2216499" y="1508694"/>
                </a:lnTo>
                <a:lnTo>
                  <a:pt x="2160258" y="1519030"/>
                </a:lnTo>
                <a:lnTo>
                  <a:pt x="2103038" y="1528371"/>
                </a:lnTo>
                <a:lnTo>
                  <a:pt x="2044885" y="1536694"/>
                </a:lnTo>
                <a:lnTo>
                  <a:pt x="1985843" y="1543977"/>
                </a:lnTo>
                <a:lnTo>
                  <a:pt x="1925957" y="1550200"/>
                </a:lnTo>
                <a:lnTo>
                  <a:pt x="1865272" y="1555340"/>
                </a:lnTo>
                <a:lnTo>
                  <a:pt x="1803832" y="1559376"/>
                </a:lnTo>
                <a:lnTo>
                  <a:pt x="1741684" y="1562286"/>
                </a:lnTo>
                <a:lnTo>
                  <a:pt x="1678872" y="1564047"/>
                </a:lnTo>
                <a:lnTo>
                  <a:pt x="1615440" y="1564639"/>
                </a:lnTo>
                <a:lnTo>
                  <a:pt x="1552007" y="1564047"/>
                </a:lnTo>
                <a:lnTo>
                  <a:pt x="1489195" y="1562286"/>
                </a:lnTo>
                <a:lnTo>
                  <a:pt x="1427047" y="1559376"/>
                </a:lnTo>
                <a:lnTo>
                  <a:pt x="1365607" y="1555340"/>
                </a:lnTo>
                <a:lnTo>
                  <a:pt x="1304922" y="1550200"/>
                </a:lnTo>
                <a:lnTo>
                  <a:pt x="1245036" y="1543977"/>
                </a:lnTo>
                <a:lnTo>
                  <a:pt x="1185994" y="1536694"/>
                </a:lnTo>
                <a:lnTo>
                  <a:pt x="1127841" y="1528371"/>
                </a:lnTo>
                <a:lnTo>
                  <a:pt x="1070621" y="1519030"/>
                </a:lnTo>
                <a:lnTo>
                  <a:pt x="1014380" y="1508694"/>
                </a:lnTo>
                <a:lnTo>
                  <a:pt x="959163" y="1497384"/>
                </a:lnTo>
                <a:lnTo>
                  <a:pt x="905013" y="1485122"/>
                </a:lnTo>
                <a:lnTo>
                  <a:pt x="851977" y="1471929"/>
                </a:lnTo>
                <a:lnTo>
                  <a:pt x="800099" y="1457828"/>
                </a:lnTo>
                <a:lnTo>
                  <a:pt x="749425" y="1442839"/>
                </a:lnTo>
                <a:lnTo>
                  <a:pt x="699998" y="1426986"/>
                </a:lnTo>
                <a:lnTo>
                  <a:pt x="651864" y="1410289"/>
                </a:lnTo>
                <a:lnTo>
                  <a:pt x="605067" y="1392770"/>
                </a:lnTo>
                <a:lnTo>
                  <a:pt x="559654" y="1374451"/>
                </a:lnTo>
                <a:lnTo>
                  <a:pt x="515668" y="1355353"/>
                </a:lnTo>
                <a:lnTo>
                  <a:pt x="473154" y="1335500"/>
                </a:lnTo>
                <a:lnTo>
                  <a:pt x="432157" y="1314911"/>
                </a:lnTo>
                <a:lnTo>
                  <a:pt x="392723" y="1293610"/>
                </a:lnTo>
                <a:lnTo>
                  <a:pt x="354896" y="1271617"/>
                </a:lnTo>
                <a:lnTo>
                  <a:pt x="318721" y="1248954"/>
                </a:lnTo>
                <a:lnTo>
                  <a:pt x="284243" y="1225644"/>
                </a:lnTo>
                <a:lnTo>
                  <a:pt x="251506" y="1201708"/>
                </a:lnTo>
                <a:lnTo>
                  <a:pt x="220556" y="1177167"/>
                </a:lnTo>
                <a:lnTo>
                  <a:pt x="191438" y="1152044"/>
                </a:lnTo>
                <a:lnTo>
                  <a:pt x="138876" y="1100137"/>
                </a:lnTo>
                <a:lnTo>
                  <a:pt x="94178" y="1046160"/>
                </a:lnTo>
                <a:lnTo>
                  <a:pt x="57705" y="990288"/>
                </a:lnTo>
                <a:lnTo>
                  <a:pt x="29815" y="932694"/>
                </a:lnTo>
                <a:lnTo>
                  <a:pt x="10868" y="873553"/>
                </a:lnTo>
                <a:lnTo>
                  <a:pt x="1222" y="813038"/>
                </a:lnTo>
                <a:lnTo>
                  <a:pt x="0" y="782319"/>
                </a:lnTo>
                <a:close/>
              </a:path>
            </a:pathLst>
          </a:custGeom>
          <a:ln w="30480">
            <a:solidFill>
              <a:srgbClr val="385D89"/>
            </a:solidFill>
          </a:ln>
        </p:spPr>
        <p:txBody>
          <a:bodyPr wrap="square" lIns="0" tIns="0" rIns="0" bIns="0" rtlCol="0"/>
          <a:lstStyle/>
          <a:p>
            <a:endParaRPr/>
          </a:p>
        </p:txBody>
      </p:sp>
      <p:sp>
        <p:nvSpPr>
          <p:cNvPr id="10" name="object 10"/>
          <p:cNvSpPr/>
          <p:nvPr/>
        </p:nvSpPr>
        <p:spPr>
          <a:xfrm>
            <a:off x="5877559" y="1722120"/>
            <a:ext cx="2204720" cy="1544320"/>
          </a:xfrm>
          <a:custGeom>
            <a:avLst/>
            <a:gdLst/>
            <a:ahLst/>
            <a:cxnLst/>
            <a:rect l="l" t="t" r="r" b="b"/>
            <a:pathLst>
              <a:path w="2204720" h="1544320">
                <a:moveTo>
                  <a:pt x="0" y="772159"/>
                </a:moveTo>
                <a:lnTo>
                  <a:pt x="1434" y="732423"/>
                </a:lnTo>
                <a:lnTo>
                  <a:pt x="5691" y="693208"/>
                </a:lnTo>
                <a:lnTo>
                  <a:pt x="12701" y="654564"/>
                </a:lnTo>
                <a:lnTo>
                  <a:pt x="22395" y="616538"/>
                </a:lnTo>
                <a:lnTo>
                  <a:pt x="34703" y="579180"/>
                </a:lnTo>
                <a:lnTo>
                  <a:pt x="49558" y="542538"/>
                </a:lnTo>
                <a:lnTo>
                  <a:pt x="66888" y="506659"/>
                </a:lnTo>
                <a:lnTo>
                  <a:pt x="86625" y="471594"/>
                </a:lnTo>
                <a:lnTo>
                  <a:pt x="108701" y="437390"/>
                </a:lnTo>
                <a:lnTo>
                  <a:pt x="133044" y="404096"/>
                </a:lnTo>
                <a:lnTo>
                  <a:pt x="159587" y="371760"/>
                </a:lnTo>
                <a:lnTo>
                  <a:pt x="188260" y="340431"/>
                </a:lnTo>
                <a:lnTo>
                  <a:pt x="218993" y="310158"/>
                </a:lnTo>
                <a:lnTo>
                  <a:pt x="251718" y="280988"/>
                </a:lnTo>
                <a:lnTo>
                  <a:pt x="286365" y="252971"/>
                </a:lnTo>
                <a:lnTo>
                  <a:pt x="322865" y="226155"/>
                </a:lnTo>
                <a:lnTo>
                  <a:pt x="361149" y="200588"/>
                </a:lnTo>
                <a:lnTo>
                  <a:pt x="401147" y="176319"/>
                </a:lnTo>
                <a:lnTo>
                  <a:pt x="442791" y="153396"/>
                </a:lnTo>
                <a:lnTo>
                  <a:pt x="486010" y="131869"/>
                </a:lnTo>
                <a:lnTo>
                  <a:pt x="530736" y="111784"/>
                </a:lnTo>
                <a:lnTo>
                  <a:pt x="576900" y="93192"/>
                </a:lnTo>
                <a:lnTo>
                  <a:pt x="624432" y="76141"/>
                </a:lnTo>
                <a:lnTo>
                  <a:pt x="673262" y="60678"/>
                </a:lnTo>
                <a:lnTo>
                  <a:pt x="723323" y="46852"/>
                </a:lnTo>
                <a:lnTo>
                  <a:pt x="774543" y="34713"/>
                </a:lnTo>
                <a:lnTo>
                  <a:pt x="826855" y="24308"/>
                </a:lnTo>
                <a:lnTo>
                  <a:pt x="880189" y="15686"/>
                </a:lnTo>
                <a:lnTo>
                  <a:pt x="934476" y="8896"/>
                </a:lnTo>
                <a:lnTo>
                  <a:pt x="989646" y="3986"/>
                </a:lnTo>
                <a:lnTo>
                  <a:pt x="1045630" y="1004"/>
                </a:lnTo>
                <a:lnTo>
                  <a:pt x="1102360" y="0"/>
                </a:lnTo>
                <a:lnTo>
                  <a:pt x="1159089" y="1004"/>
                </a:lnTo>
                <a:lnTo>
                  <a:pt x="1215073" y="3986"/>
                </a:lnTo>
                <a:lnTo>
                  <a:pt x="1270243" y="8896"/>
                </a:lnTo>
                <a:lnTo>
                  <a:pt x="1324530" y="15686"/>
                </a:lnTo>
                <a:lnTo>
                  <a:pt x="1377864" y="24308"/>
                </a:lnTo>
                <a:lnTo>
                  <a:pt x="1430176" y="34713"/>
                </a:lnTo>
                <a:lnTo>
                  <a:pt x="1481396" y="46852"/>
                </a:lnTo>
                <a:lnTo>
                  <a:pt x="1531457" y="60678"/>
                </a:lnTo>
                <a:lnTo>
                  <a:pt x="1580287" y="76141"/>
                </a:lnTo>
                <a:lnTo>
                  <a:pt x="1627819" y="93192"/>
                </a:lnTo>
                <a:lnTo>
                  <a:pt x="1673983" y="111784"/>
                </a:lnTo>
                <a:lnTo>
                  <a:pt x="1718709" y="131869"/>
                </a:lnTo>
                <a:lnTo>
                  <a:pt x="1761928" y="153396"/>
                </a:lnTo>
                <a:lnTo>
                  <a:pt x="1803572" y="176319"/>
                </a:lnTo>
                <a:lnTo>
                  <a:pt x="1843570" y="200588"/>
                </a:lnTo>
                <a:lnTo>
                  <a:pt x="1881854" y="226155"/>
                </a:lnTo>
                <a:lnTo>
                  <a:pt x="1918354" y="252971"/>
                </a:lnTo>
                <a:lnTo>
                  <a:pt x="1953001" y="280988"/>
                </a:lnTo>
                <a:lnTo>
                  <a:pt x="1985726" y="310158"/>
                </a:lnTo>
                <a:lnTo>
                  <a:pt x="2016459" y="340431"/>
                </a:lnTo>
                <a:lnTo>
                  <a:pt x="2045132" y="371760"/>
                </a:lnTo>
                <a:lnTo>
                  <a:pt x="2071675" y="404096"/>
                </a:lnTo>
                <a:lnTo>
                  <a:pt x="2096018" y="437390"/>
                </a:lnTo>
                <a:lnTo>
                  <a:pt x="2118094" y="471594"/>
                </a:lnTo>
                <a:lnTo>
                  <a:pt x="2137831" y="506659"/>
                </a:lnTo>
                <a:lnTo>
                  <a:pt x="2155161" y="542538"/>
                </a:lnTo>
                <a:lnTo>
                  <a:pt x="2170016" y="579180"/>
                </a:lnTo>
                <a:lnTo>
                  <a:pt x="2182324" y="616538"/>
                </a:lnTo>
                <a:lnTo>
                  <a:pt x="2192018" y="654564"/>
                </a:lnTo>
                <a:lnTo>
                  <a:pt x="2199028" y="693208"/>
                </a:lnTo>
                <a:lnTo>
                  <a:pt x="2203285" y="732423"/>
                </a:lnTo>
                <a:lnTo>
                  <a:pt x="2204719" y="772159"/>
                </a:lnTo>
                <a:lnTo>
                  <a:pt x="2203285" y="811896"/>
                </a:lnTo>
                <a:lnTo>
                  <a:pt x="2199028" y="851111"/>
                </a:lnTo>
                <a:lnTo>
                  <a:pt x="2192018" y="889755"/>
                </a:lnTo>
                <a:lnTo>
                  <a:pt x="2182324" y="927781"/>
                </a:lnTo>
                <a:lnTo>
                  <a:pt x="2170016" y="965139"/>
                </a:lnTo>
                <a:lnTo>
                  <a:pt x="2155161" y="1001781"/>
                </a:lnTo>
                <a:lnTo>
                  <a:pt x="2137831" y="1037660"/>
                </a:lnTo>
                <a:lnTo>
                  <a:pt x="2118094" y="1072725"/>
                </a:lnTo>
                <a:lnTo>
                  <a:pt x="2096018" y="1106929"/>
                </a:lnTo>
                <a:lnTo>
                  <a:pt x="2071675" y="1140223"/>
                </a:lnTo>
                <a:lnTo>
                  <a:pt x="2045132" y="1172559"/>
                </a:lnTo>
                <a:lnTo>
                  <a:pt x="2016459" y="1203888"/>
                </a:lnTo>
                <a:lnTo>
                  <a:pt x="1985726" y="1234161"/>
                </a:lnTo>
                <a:lnTo>
                  <a:pt x="1953001" y="1263331"/>
                </a:lnTo>
                <a:lnTo>
                  <a:pt x="1918354" y="1291348"/>
                </a:lnTo>
                <a:lnTo>
                  <a:pt x="1881854" y="1318164"/>
                </a:lnTo>
                <a:lnTo>
                  <a:pt x="1843570" y="1343731"/>
                </a:lnTo>
                <a:lnTo>
                  <a:pt x="1803572" y="1368000"/>
                </a:lnTo>
                <a:lnTo>
                  <a:pt x="1761928" y="1390923"/>
                </a:lnTo>
                <a:lnTo>
                  <a:pt x="1718709" y="1412450"/>
                </a:lnTo>
                <a:lnTo>
                  <a:pt x="1673983" y="1432535"/>
                </a:lnTo>
                <a:lnTo>
                  <a:pt x="1627819" y="1451127"/>
                </a:lnTo>
                <a:lnTo>
                  <a:pt x="1580287" y="1468178"/>
                </a:lnTo>
                <a:lnTo>
                  <a:pt x="1531457" y="1483641"/>
                </a:lnTo>
                <a:lnTo>
                  <a:pt x="1481396" y="1497467"/>
                </a:lnTo>
                <a:lnTo>
                  <a:pt x="1430176" y="1509606"/>
                </a:lnTo>
                <a:lnTo>
                  <a:pt x="1377864" y="1520011"/>
                </a:lnTo>
                <a:lnTo>
                  <a:pt x="1324530" y="1528633"/>
                </a:lnTo>
                <a:lnTo>
                  <a:pt x="1270243" y="1535423"/>
                </a:lnTo>
                <a:lnTo>
                  <a:pt x="1215073" y="1540333"/>
                </a:lnTo>
                <a:lnTo>
                  <a:pt x="1159089" y="1543315"/>
                </a:lnTo>
                <a:lnTo>
                  <a:pt x="1102360" y="1544319"/>
                </a:lnTo>
                <a:lnTo>
                  <a:pt x="1045630" y="1543315"/>
                </a:lnTo>
                <a:lnTo>
                  <a:pt x="989646" y="1540333"/>
                </a:lnTo>
                <a:lnTo>
                  <a:pt x="934476" y="1535423"/>
                </a:lnTo>
                <a:lnTo>
                  <a:pt x="880189" y="1528633"/>
                </a:lnTo>
                <a:lnTo>
                  <a:pt x="826855" y="1520011"/>
                </a:lnTo>
                <a:lnTo>
                  <a:pt x="774543" y="1509606"/>
                </a:lnTo>
                <a:lnTo>
                  <a:pt x="723323" y="1497467"/>
                </a:lnTo>
                <a:lnTo>
                  <a:pt x="673262" y="1483641"/>
                </a:lnTo>
                <a:lnTo>
                  <a:pt x="624432" y="1468178"/>
                </a:lnTo>
                <a:lnTo>
                  <a:pt x="576900" y="1451127"/>
                </a:lnTo>
                <a:lnTo>
                  <a:pt x="530736" y="1432535"/>
                </a:lnTo>
                <a:lnTo>
                  <a:pt x="486010" y="1412450"/>
                </a:lnTo>
                <a:lnTo>
                  <a:pt x="442791" y="1390923"/>
                </a:lnTo>
                <a:lnTo>
                  <a:pt x="401147" y="1368000"/>
                </a:lnTo>
                <a:lnTo>
                  <a:pt x="361149" y="1343731"/>
                </a:lnTo>
                <a:lnTo>
                  <a:pt x="322865" y="1318164"/>
                </a:lnTo>
                <a:lnTo>
                  <a:pt x="286365" y="1291348"/>
                </a:lnTo>
                <a:lnTo>
                  <a:pt x="251718" y="1263331"/>
                </a:lnTo>
                <a:lnTo>
                  <a:pt x="218993" y="1234161"/>
                </a:lnTo>
                <a:lnTo>
                  <a:pt x="188260" y="1203888"/>
                </a:lnTo>
                <a:lnTo>
                  <a:pt x="159587" y="1172559"/>
                </a:lnTo>
                <a:lnTo>
                  <a:pt x="133044" y="1140223"/>
                </a:lnTo>
                <a:lnTo>
                  <a:pt x="108701" y="1106929"/>
                </a:lnTo>
                <a:lnTo>
                  <a:pt x="86625" y="1072725"/>
                </a:lnTo>
                <a:lnTo>
                  <a:pt x="66888" y="1037660"/>
                </a:lnTo>
                <a:lnTo>
                  <a:pt x="49558" y="1001781"/>
                </a:lnTo>
                <a:lnTo>
                  <a:pt x="34703" y="965139"/>
                </a:lnTo>
                <a:lnTo>
                  <a:pt x="22395" y="927781"/>
                </a:lnTo>
                <a:lnTo>
                  <a:pt x="12701" y="889755"/>
                </a:lnTo>
                <a:lnTo>
                  <a:pt x="5691" y="851111"/>
                </a:lnTo>
                <a:lnTo>
                  <a:pt x="1434" y="811896"/>
                </a:lnTo>
                <a:lnTo>
                  <a:pt x="0" y="772159"/>
                </a:lnTo>
                <a:close/>
              </a:path>
            </a:pathLst>
          </a:custGeom>
          <a:ln w="30480">
            <a:solidFill>
              <a:srgbClr val="385D89"/>
            </a:solidFill>
          </a:ln>
        </p:spPr>
        <p:txBody>
          <a:bodyPr wrap="square" lIns="0" tIns="0" rIns="0" bIns="0" rtlCol="0"/>
          <a:lstStyle/>
          <a:p>
            <a:endParaRPr/>
          </a:p>
        </p:txBody>
      </p:sp>
      <p:sp>
        <p:nvSpPr>
          <p:cNvPr id="11" name="object 11"/>
          <p:cNvSpPr txBox="1"/>
          <p:nvPr/>
        </p:nvSpPr>
        <p:spPr>
          <a:xfrm>
            <a:off x="6182359" y="1863661"/>
            <a:ext cx="1807210" cy="1130935"/>
          </a:xfrm>
          <a:prstGeom prst="rect">
            <a:avLst/>
          </a:prstGeom>
        </p:spPr>
        <p:txBody>
          <a:bodyPr vert="horz" wrap="square" lIns="0" tIns="18415" rIns="0" bIns="0" rtlCol="0">
            <a:spAutoFit/>
          </a:bodyPr>
          <a:lstStyle/>
          <a:p>
            <a:pPr marL="12700" marR="5080">
              <a:lnSpc>
                <a:spcPct val="97500"/>
              </a:lnSpc>
              <a:spcBef>
                <a:spcPts val="145"/>
              </a:spcBef>
            </a:pPr>
            <a:r>
              <a:rPr sz="1850" spc="-15" dirty="0">
                <a:solidFill>
                  <a:srgbClr val="00AFEF"/>
                </a:solidFill>
                <a:latin typeface="Calibri"/>
                <a:cs typeface="Calibri"/>
              </a:rPr>
              <a:t>Samples </a:t>
            </a:r>
            <a:r>
              <a:rPr sz="1850" spc="-10" dirty="0">
                <a:solidFill>
                  <a:srgbClr val="00AFEF"/>
                </a:solidFill>
                <a:latin typeface="Calibri"/>
                <a:cs typeface="Calibri"/>
              </a:rPr>
              <a:t>for </a:t>
            </a:r>
            <a:r>
              <a:rPr sz="1850" spc="-5" dirty="0">
                <a:solidFill>
                  <a:srgbClr val="00AFEF"/>
                </a:solidFill>
                <a:latin typeface="Calibri"/>
                <a:cs typeface="Calibri"/>
              </a:rPr>
              <a:t>the  </a:t>
            </a:r>
            <a:r>
              <a:rPr sz="1850" spc="-25" dirty="0">
                <a:solidFill>
                  <a:srgbClr val="00AFEF"/>
                </a:solidFill>
                <a:latin typeface="Calibri"/>
                <a:cs typeface="Calibri"/>
              </a:rPr>
              <a:t>whole year </a:t>
            </a:r>
            <a:r>
              <a:rPr sz="1850" spc="20" dirty="0">
                <a:solidFill>
                  <a:srgbClr val="00AFEF"/>
                </a:solidFill>
                <a:latin typeface="Calibri"/>
                <a:cs typeface="Calibri"/>
              </a:rPr>
              <a:t>2014  </a:t>
            </a:r>
            <a:r>
              <a:rPr sz="1850" spc="-10" dirty="0">
                <a:solidFill>
                  <a:srgbClr val="00AFEF"/>
                </a:solidFill>
                <a:latin typeface="Calibri"/>
                <a:cs typeface="Calibri"/>
              </a:rPr>
              <a:t>according </a:t>
            </a:r>
            <a:r>
              <a:rPr sz="1850" spc="5" dirty="0">
                <a:solidFill>
                  <a:srgbClr val="00AFEF"/>
                </a:solidFill>
                <a:latin typeface="Calibri"/>
                <a:cs typeface="Calibri"/>
              </a:rPr>
              <a:t>to</a:t>
            </a:r>
            <a:r>
              <a:rPr sz="1850" spc="-325" dirty="0">
                <a:solidFill>
                  <a:srgbClr val="00AFEF"/>
                </a:solidFill>
                <a:latin typeface="Calibri"/>
                <a:cs typeface="Calibri"/>
              </a:rPr>
              <a:t> </a:t>
            </a:r>
            <a:r>
              <a:rPr sz="1850" dirty="0">
                <a:solidFill>
                  <a:srgbClr val="00AFEF"/>
                </a:solidFill>
                <a:latin typeface="Calibri"/>
                <a:cs typeface="Calibri"/>
              </a:rPr>
              <a:t>actual  </a:t>
            </a:r>
            <a:r>
              <a:rPr sz="1850" spc="-5" dirty="0">
                <a:solidFill>
                  <a:srgbClr val="00AFEF"/>
                </a:solidFill>
                <a:latin typeface="Calibri"/>
                <a:cs typeface="Calibri"/>
              </a:rPr>
              <a:t>data</a:t>
            </a:r>
            <a:r>
              <a:rPr sz="1850" spc="-105" dirty="0">
                <a:solidFill>
                  <a:srgbClr val="00AFEF"/>
                </a:solidFill>
                <a:latin typeface="Calibri"/>
                <a:cs typeface="Calibri"/>
              </a:rPr>
              <a:t> </a:t>
            </a:r>
            <a:r>
              <a:rPr sz="1850" spc="-20" dirty="0">
                <a:solidFill>
                  <a:srgbClr val="00AFEF"/>
                </a:solidFill>
                <a:latin typeface="Calibri"/>
                <a:cs typeface="Calibri"/>
              </a:rPr>
              <a:t>availability</a:t>
            </a:r>
            <a:endParaRPr sz="1850">
              <a:latin typeface="Calibri"/>
              <a:cs typeface="Calibri"/>
            </a:endParaRPr>
          </a:p>
        </p:txBody>
      </p:sp>
      <p:sp>
        <p:nvSpPr>
          <p:cNvPr id="12" name="object 12"/>
          <p:cNvSpPr/>
          <p:nvPr/>
        </p:nvSpPr>
        <p:spPr>
          <a:xfrm>
            <a:off x="8163559" y="1833879"/>
            <a:ext cx="2153920" cy="1219200"/>
          </a:xfrm>
          <a:custGeom>
            <a:avLst/>
            <a:gdLst/>
            <a:ahLst/>
            <a:cxnLst/>
            <a:rect l="l" t="t" r="r" b="b"/>
            <a:pathLst>
              <a:path w="2153920" h="1219200">
                <a:moveTo>
                  <a:pt x="0" y="609600"/>
                </a:moveTo>
                <a:lnTo>
                  <a:pt x="6759" y="540920"/>
                </a:lnTo>
                <a:lnTo>
                  <a:pt x="26552" y="474473"/>
                </a:lnTo>
                <a:lnTo>
                  <a:pt x="58651" y="410667"/>
                </a:lnTo>
                <a:lnTo>
                  <a:pt x="102329" y="349916"/>
                </a:lnTo>
                <a:lnTo>
                  <a:pt x="128282" y="320815"/>
                </a:lnTo>
                <a:lnTo>
                  <a:pt x="156857" y="292632"/>
                </a:lnTo>
                <a:lnTo>
                  <a:pt x="187963" y="265418"/>
                </a:lnTo>
                <a:lnTo>
                  <a:pt x="221509" y="239224"/>
                </a:lnTo>
                <a:lnTo>
                  <a:pt x="257404" y="214104"/>
                </a:lnTo>
                <a:lnTo>
                  <a:pt x="295557" y="190107"/>
                </a:lnTo>
                <a:lnTo>
                  <a:pt x="335877" y="167285"/>
                </a:lnTo>
                <a:lnTo>
                  <a:pt x="378273" y="145690"/>
                </a:lnTo>
                <a:lnTo>
                  <a:pt x="422654" y="125373"/>
                </a:lnTo>
                <a:lnTo>
                  <a:pt x="468929" y="106386"/>
                </a:lnTo>
                <a:lnTo>
                  <a:pt x="517007" y="88780"/>
                </a:lnTo>
                <a:lnTo>
                  <a:pt x="566798" y="72606"/>
                </a:lnTo>
                <a:lnTo>
                  <a:pt x="618210" y="57917"/>
                </a:lnTo>
                <a:lnTo>
                  <a:pt x="671152" y="44763"/>
                </a:lnTo>
                <a:lnTo>
                  <a:pt x="725534" y="33195"/>
                </a:lnTo>
                <a:lnTo>
                  <a:pt x="781264" y="23267"/>
                </a:lnTo>
                <a:lnTo>
                  <a:pt x="838252" y="15028"/>
                </a:lnTo>
                <a:lnTo>
                  <a:pt x="896406" y="8530"/>
                </a:lnTo>
                <a:lnTo>
                  <a:pt x="955636" y="3825"/>
                </a:lnTo>
                <a:lnTo>
                  <a:pt x="1015851" y="964"/>
                </a:lnTo>
                <a:lnTo>
                  <a:pt x="1076960" y="0"/>
                </a:lnTo>
                <a:lnTo>
                  <a:pt x="1138068" y="964"/>
                </a:lnTo>
                <a:lnTo>
                  <a:pt x="1198283" y="3825"/>
                </a:lnTo>
                <a:lnTo>
                  <a:pt x="1257513" y="8530"/>
                </a:lnTo>
                <a:lnTo>
                  <a:pt x="1315667" y="15028"/>
                </a:lnTo>
                <a:lnTo>
                  <a:pt x="1372655" y="23267"/>
                </a:lnTo>
                <a:lnTo>
                  <a:pt x="1428385" y="33195"/>
                </a:lnTo>
                <a:lnTo>
                  <a:pt x="1482767" y="44763"/>
                </a:lnTo>
                <a:lnTo>
                  <a:pt x="1535709" y="57917"/>
                </a:lnTo>
                <a:lnTo>
                  <a:pt x="1587121" y="72606"/>
                </a:lnTo>
                <a:lnTo>
                  <a:pt x="1636912" y="88780"/>
                </a:lnTo>
                <a:lnTo>
                  <a:pt x="1684990" y="106386"/>
                </a:lnTo>
                <a:lnTo>
                  <a:pt x="1731265" y="125373"/>
                </a:lnTo>
                <a:lnTo>
                  <a:pt x="1775646" y="145690"/>
                </a:lnTo>
                <a:lnTo>
                  <a:pt x="1818042" y="167285"/>
                </a:lnTo>
                <a:lnTo>
                  <a:pt x="1858362" y="190107"/>
                </a:lnTo>
                <a:lnTo>
                  <a:pt x="1896515" y="214104"/>
                </a:lnTo>
                <a:lnTo>
                  <a:pt x="1932410" y="239224"/>
                </a:lnTo>
                <a:lnTo>
                  <a:pt x="1965956" y="265418"/>
                </a:lnTo>
                <a:lnTo>
                  <a:pt x="1997062" y="292632"/>
                </a:lnTo>
                <a:lnTo>
                  <a:pt x="2025637" y="320815"/>
                </a:lnTo>
                <a:lnTo>
                  <a:pt x="2051590" y="349916"/>
                </a:lnTo>
                <a:lnTo>
                  <a:pt x="2095268" y="410667"/>
                </a:lnTo>
                <a:lnTo>
                  <a:pt x="2127367" y="474473"/>
                </a:lnTo>
                <a:lnTo>
                  <a:pt x="2147160" y="540920"/>
                </a:lnTo>
                <a:lnTo>
                  <a:pt x="2153920" y="609600"/>
                </a:lnTo>
                <a:lnTo>
                  <a:pt x="2152214" y="644192"/>
                </a:lnTo>
                <a:lnTo>
                  <a:pt x="2138847" y="711807"/>
                </a:lnTo>
                <a:lnTo>
                  <a:pt x="2112810" y="776985"/>
                </a:lnTo>
                <a:lnTo>
                  <a:pt x="2074831" y="839315"/>
                </a:lnTo>
                <a:lnTo>
                  <a:pt x="2025637" y="898384"/>
                </a:lnTo>
                <a:lnTo>
                  <a:pt x="1997062" y="926567"/>
                </a:lnTo>
                <a:lnTo>
                  <a:pt x="1965956" y="953781"/>
                </a:lnTo>
                <a:lnTo>
                  <a:pt x="1932410" y="979975"/>
                </a:lnTo>
                <a:lnTo>
                  <a:pt x="1896515" y="1005095"/>
                </a:lnTo>
                <a:lnTo>
                  <a:pt x="1858362" y="1029092"/>
                </a:lnTo>
                <a:lnTo>
                  <a:pt x="1818042" y="1051914"/>
                </a:lnTo>
                <a:lnTo>
                  <a:pt x="1775646" y="1073509"/>
                </a:lnTo>
                <a:lnTo>
                  <a:pt x="1731265" y="1093826"/>
                </a:lnTo>
                <a:lnTo>
                  <a:pt x="1684990" y="1112813"/>
                </a:lnTo>
                <a:lnTo>
                  <a:pt x="1636912" y="1130419"/>
                </a:lnTo>
                <a:lnTo>
                  <a:pt x="1587121" y="1146593"/>
                </a:lnTo>
                <a:lnTo>
                  <a:pt x="1535709" y="1161282"/>
                </a:lnTo>
                <a:lnTo>
                  <a:pt x="1482767" y="1174436"/>
                </a:lnTo>
                <a:lnTo>
                  <a:pt x="1428385" y="1186004"/>
                </a:lnTo>
                <a:lnTo>
                  <a:pt x="1372655" y="1195932"/>
                </a:lnTo>
                <a:lnTo>
                  <a:pt x="1315667" y="1204171"/>
                </a:lnTo>
                <a:lnTo>
                  <a:pt x="1257513" y="1210669"/>
                </a:lnTo>
                <a:lnTo>
                  <a:pt x="1198283" y="1215374"/>
                </a:lnTo>
                <a:lnTo>
                  <a:pt x="1138068" y="1218235"/>
                </a:lnTo>
                <a:lnTo>
                  <a:pt x="1076960" y="1219200"/>
                </a:lnTo>
                <a:lnTo>
                  <a:pt x="1015851" y="1218235"/>
                </a:lnTo>
                <a:lnTo>
                  <a:pt x="955636" y="1215374"/>
                </a:lnTo>
                <a:lnTo>
                  <a:pt x="896406" y="1210669"/>
                </a:lnTo>
                <a:lnTo>
                  <a:pt x="838252" y="1204171"/>
                </a:lnTo>
                <a:lnTo>
                  <a:pt x="781264" y="1195932"/>
                </a:lnTo>
                <a:lnTo>
                  <a:pt x="725534" y="1186004"/>
                </a:lnTo>
                <a:lnTo>
                  <a:pt x="671152" y="1174436"/>
                </a:lnTo>
                <a:lnTo>
                  <a:pt x="618210" y="1161282"/>
                </a:lnTo>
                <a:lnTo>
                  <a:pt x="566798" y="1146593"/>
                </a:lnTo>
                <a:lnTo>
                  <a:pt x="517007" y="1130419"/>
                </a:lnTo>
                <a:lnTo>
                  <a:pt x="468929" y="1112813"/>
                </a:lnTo>
                <a:lnTo>
                  <a:pt x="422654" y="1093826"/>
                </a:lnTo>
                <a:lnTo>
                  <a:pt x="378273" y="1073509"/>
                </a:lnTo>
                <a:lnTo>
                  <a:pt x="335877" y="1051914"/>
                </a:lnTo>
                <a:lnTo>
                  <a:pt x="295557" y="1029092"/>
                </a:lnTo>
                <a:lnTo>
                  <a:pt x="257404" y="1005095"/>
                </a:lnTo>
                <a:lnTo>
                  <a:pt x="221509" y="979975"/>
                </a:lnTo>
                <a:lnTo>
                  <a:pt x="187963" y="953781"/>
                </a:lnTo>
                <a:lnTo>
                  <a:pt x="156857" y="926567"/>
                </a:lnTo>
                <a:lnTo>
                  <a:pt x="128282" y="898384"/>
                </a:lnTo>
                <a:lnTo>
                  <a:pt x="102329" y="869283"/>
                </a:lnTo>
                <a:lnTo>
                  <a:pt x="58651" y="808532"/>
                </a:lnTo>
                <a:lnTo>
                  <a:pt x="26552" y="744726"/>
                </a:lnTo>
                <a:lnTo>
                  <a:pt x="6759" y="678279"/>
                </a:lnTo>
                <a:lnTo>
                  <a:pt x="0" y="609600"/>
                </a:lnTo>
                <a:close/>
              </a:path>
            </a:pathLst>
          </a:custGeom>
          <a:ln w="30480">
            <a:solidFill>
              <a:srgbClr val="4F6128"/>
            </a:solidFill>
          </a:ln>
        </p:spPr>
        <p:txBody>
          <a:bodyPr wrap="square" lIns="0" tIns="0" rIns="0" bIns="0" rtlCol="0"/>
          <a:lstStyle/>
          <a:p>
            <a:endParaRPr/>
          </a:p>
        </p:txBody>
      </p:sp>
      <p:sp>
        <p:nvSpPr>
          <p:cNvPr id="13" name="object 13"/>
          <p:cNvSpPr txBox="1"/>
          <p:nvPr/>
        </p:nvSpPr>
        <p:spPr>
          <a:xfrm>
            <a:off x="8365235" y="1997011"/>
            <a:ext cx="1957705" cy="855980"/>
          </a:xfrm>
          <a:prstGeom prst="rect">
            <a:avLst/>
          </a:prstGeom>
        </p:spPr>
        <p:txBody>
          <a:bodyPr vert="horz" wrap="square" lIns="0" tIns="27305" rIns="0" bIns="0" rtlCol="0">
            <a:spAutoFit/>
          </a:bodyPr>
          <a:lstStyle/>
          <a:p>
            <a:pPr marL="12700" marR="5080">
              <a:lnSpc>
                <a:spcPts val="2160"/>
              </a:lnSpc>
              <a:spcBef>
                <a:spcPts val="215"/>
              </a:spcBef>
            </a:pPr>
            <a:r>
              <a:rPr sz="1850" spc="-5" dirty="0">
                <a:solidFill>
                  <a:srgbClr val="4F6128"/>
                </a:solidFill>
                <a:latin typeface="Calibri"/>
                <a:cs typeface="Calibri"/>
              </a:rPr>
              <a:t>Each data </a:t>
            </a:r>
            <a:r>
              <a:rPr sz="1850" spc="-20" dirty="0">
                <a:solidFill>
                  <a:srgbClr val="4F6128"/>
                </a:solidFill>
                <a:latin typeface="Calibri"/>
                <a:cs typeface="Calibri"/>
              </a:rPr>
              <a:t>file  </a:t>
            </a:r>
            <a:r>
              <a:rPr sz="1850" spc="-15" dirty="0">
                <a:solidFill>
                  <a:srgbClr val="4F6128"/>
                </a:solidFill>
                <a:latin typeface="Calibri"/>
                <a:cs typeface="Calibri"/>
              </a:rPr>
              <a:t>potentially</a:t>
            </a:r>
            <a:r>
              <a:rPr sz="1850" spc="-185" dirty="0">
                <a:solidFill>
                  <a:srgbClr val="4F6128"/>
                </a:solidFill>
                <a:latin typeface="Calibri"/>
                <a:cs typeface="Calibri"/>
              </a:rPr>
              <a:t> </a:t>
            </a:r>
            <a:r>
              <a:rPr sz="1850" spc="-15" dirty="0">
                <a:solidFill>
                  <a:srgbClr val="4F6128"/>
                </a:solidFill>
                <a:latin typeface="Calibri"/>
                <a:cs typeface="Calibri"/>
              </a:rPr>
              <a:t>impacted  </a:t>
            </a:r>
            <a:r>
              <a:rPr sz="1850" spc="-10" dirty="0">
                <a:solidFill>
                  <a:srgbClr val="4F6128"/>
                </a:solidFill>
                <a:latin typeface="Calibri"/>
                <a:cs typeface="Calibri"/>
              </a:rPr>
              <a:t>by </a:t>
            </a:r>
            <a:r>
              <a:rPr sz="1850" spc="-15" dirty="0">
                <a:solidFill>
                  <a:srgbClr val="4F6128"/>
                </a:solidFill>
                <a:latin typeface="Calibri"/>
                <a:cs typeface="Calibri"/>
              </a:rPr>
              <a:t>one</a:t>
            </a:r>
            <a:r>
              <a:rPr sz="1850" spc="-120" dirty="0">
                <a:solidFill>
                  <a:srgbClr val="4F6128"/>
                </a:solidFill>
                <a:latin typeface="Calibri"/>
                <a:cs typeface="Calibri"/>
              </a:rPr>
              <a:t> </a:t>
            </a:r>
            <a:r>
              <a:rPr sz="1850" spc="-20" dirty="0">
                <a:solidFill>
                  <a:srgbClr val="4F6128"/>
                </a:solidFill>
                <a:latin typeface="Calibri"/>
                <a:cs typeface="Calibri"/>
              </a:rPr>
              <a:t>explosion</a:t>
            </a:r>
            <a:endParaRPr sz="1850">
              <a:latin typeface="Calibri"/>
              <a:cs typeface="Calibri"/>
            </a:endParaRPr>
          </a:p>
        </p:txBody>
      </p:sp>
      <p:sp>
        <p:nvSpPr>
          <p:cNvPr id="14" name="object 14"/>
          <p:cNvSpPr txBox="1"/>
          <p:nvPr/>
        </p:nvSpPr>
        <p:spPr>
          <a:xfrm>
            <a:off x="40640" y="4774882"/>
            <a:ext cx="3401695" cy="391795"/>
          </a:xfrm>
          <a:prstGeom prst="rect">
            <a:avLst/>
          </a:prstGeom>
        </p:spPr>
        <p:txBody>
          <a:bodyPr vert="horz" wrap="square" lIns="0" tIns="12700" rIns="0" bIns="0" rtlCol="0">
            <a:spAutoFit/>
          </a:bodyPr>
          <a:lstStyle/>
          <a:p>
            <a:pPr marL="297180" indent="-285115">
              <a:lnSpc>
                <a:spcPct val="100000"/>
              </a:lnSpc>
              <a:spcBef>
                <a:spcPts val="100"/>
              </a:spcBef>
              <a:buFont typeface="Arial"/>
              <a:buChar char="•"/>
              <a:tabLst>
                <a:tab pos="297180" algn="l"/>
                <a:tab pos="297815" algn="l"/>
              </a:tabLst>
            </a:pPr>
            <a:r>
              <a:rPr sz="2400" b="1" spc="5" dirty="0">
                <a:latin typeface="Calibri"/>
                <a:cs typeface="Calibri"/>
              </a:rPr>
              <a:t>No </a:t>
            </a:r>
            <a:r>
              <a:rPr sz="2400" b="1" spc="-20" dirty="0">
                <a:latin typeface="Calibri"/>
                <a:cs typeface="Calibri"/>
              </a:rPr>
              <a:t>mixing </a:t>
            </a:r>
            <a:r>
              <a:rPr sz="2400" b="1" spc="-5" dirty="0">
                <a:latin typeface="Calibri"/>
                <a:cs typeface="Calibri"/>
              </a:rPr>
              <a:t>of</a:t>
            </a:r>
            <a:r>
              <a:rPr sz="2400" b="1" spc="30" dirty="0">
                <a:latin typeface="Calibri"/>
                <a:cs typeface="Calibri"/>
              </a:rPr>
              <a:t> </a:t>
            </a:r>
            <a:r>
              <a:rPr sz="2400" b="1" spc="-10" dirty="0">
                <a:latin typeface="Calibri"/>
                <a:cs typeface="Calibri"/>
              </a:rPr>
              <a:t>explosions.</a:t>
            </a:r>
            <a:endParaRPr sz="2400">
              <a:latin typeface="Calibri"/>
              <a:cs typeface="Calibri"/>
            </a:endParaRPr>
          </a:p>
        </p:txBody>
      </p:sp>
      <p:sp>
        <p:nvSpPr>
          <p:cNvPr id="15" name="object 15"/>
          <p:cNvSpPr txBox="1"/>
          <p:nvPr/>
        </p:nvSpPr>
        <p:spPr>
          <a:xfrm>
            <a:off x="15240" y="5140705"/>
            <a:ext cx="11126470" cy="1704975"/>
          </a:xfrm>
          <a:prstGeom prst="rect">
            <a:avLst/>
          </a:prstGeom>
        </p:spPr>
        <p:txBody>
          <a:bodyPr vert="horz" wrap="square" lIns="0" tIns="13335" rIns="0" bIns="0" rtlCol="0">
            <a:spAutoFit/>
          </a:bodyPr>
          <a:lstStyle/>
          <a:p>
            <a:pPr marL="322580" indent="-285115">
              <a:lnSpc>
                <a:spcPct val="100000"/>
              </a:lnSpc>
              <a:spcBef>
                <a:spcPts val="105"/>
              </a:spcBef>
              <a:buFont typeface="Arial"/>
              <a:buChar char="•"/>
              <a:tabLst>
                <a:tab pos="322580" algn="l"/>
                <a:tab pos="323215" algn="l"/>
              </a:tabLst>
            </a:pPr>
            <a:r>
              <a:rPr sz="2400" b="1" spc="-50" dirty="0">
                <a:latin typeface="Calibri"/>
                <a:cs typeface="Calibri"/>
              </a:rPr>
              <a:t>At </a:t>
            </a:r>
            <a:r>
              <a:rPr sz="2400" b="1" spc="-15" dirty="0">
                <a:latin typeface="Calibri"/>
                <a:cs typeface="Calibri"/>
              </a:rPr>
              <a:t>maximum </a:t>
            </a:r>
            <a:r>
              <a:rPr sz="2400" b="1" spc="-10" dirty="0">
                <a:latin typeface="Calibri"/>
                <a:cs typeface="Calibri"/>
              </a:rPr>
              <a:t>14 </a:t>
            </a:r>
            <a:r>
              <a:rPr sz="2400" b="1" spc="-25" dirty="0">
                <a:latin typeface="Calibri"/>
                <a:cs typeface="Calibri"/>
              </a:rPr>
              <a:t>days </a:t>
            </a:r>
            <a:r>
              <a:rPr sz="2400" b="1" spc="10" dirty="0">
                <a:latin typeface="Calibri"/>
                <a:cs typeface="Calibri"/>
              </a:rPr>
              <a:t>are </a:t>
            </a:r>
            <a:r>
              <a:rPr sz="2400" b="1" spc="-5" dirty="0">
                <a:latin typeface="Calibri"/>
                <a:cs typeface="Calibri"/>
              </a:rPr>
              <a:t>influenced by </a:t>
            </a:r>
            <a:r>
              <a:rPr sz="2400" b="1" dirty="0">
                <a:latin typeface="Calibri"/>
                <a:cs typeface="Calibri"/>
              </a:rPr>
              <a:t>a </a:t>
            </a:r>
            <a:r>
              <a:rPr sz="2400" b="1" spc="-20" dirty="0">
                <a:latin typeface="Calibri"/>
                <a:cs typeface="Calibri"/>
              </a:rPr>
              <a:t>hypothetical</a:t>
            </a:r>
            <a:r>
              <a:rPr sz="2400" b="1" spc="180" dirty="0">
                <a:latin typeface="Calibri"/>
                <a:cs typeface="Calibri"/>
              </a:rPr>
              <a:t> </a:t>
            </a:r>
            <a:r>
              <a:rPr sz="2400" b="1" spc="-10" dirty="0">
                <a:latin typeface="Calibri"/>
                <a:cs typeface="Calibri"/>
              </a:rPr>
              <a:t>explosion.</a:t>
            </a:r>
            <a:endParaRPr sz="2400">
              <a:latin typeface="Calibri"/>
              <a:cs typeface="Calibri"/>
            </a:endParaRPr>
          </a:p>
          <a:p>
            <a:pPr marL="322580" indent="-285115">
              <a:lnSpc>
                <a:spcPct val="100000"/>
              </a:lnSpc>
              <a:spcBef>
                <a:spcPts val="5"/>
              </a:spcBef>
              <a:buFont typeface="Arial"/>
              <a:buChar char="•"/>
              <a:tabLst>
                <a:tab pos="322580" algn="l"/>
                <a:tab pos="323215" algn="l"/>
              </a:tabLst>
            </a:pPr>
            <a:r>
              <a:rPr sz="2400" dirty="0">
                <a:latin typeface="Calibri"/>
                <a:cs typeface="Calibri"/>
              </a:rPr>
              <a:t>Sample </a:t>
            </a:r>
            <a:r>
              <a:rPr sz="2400" b="1" spc="-20" dirty="0">
                <a:latin typeface="Calibri"/>
                <a:cs typeface="Calibri"/>
              </a:rPr>
              <a:t>meta </a:t>
            </a:r>
            <a:r>
              <a:rPr sz="2400" b="1" spc="-10" dirty="0">
                <a:latin typeface="Calibri"/>
                <a:cs typeface="Calibri"/>
              </a:rPr>
              <a:t>data </a:t>
            </a:r>
            <a:r>
              <a:rPr sz="2400" b="1" spc="-15" dirty="0">
                <a:latin typeface="Calibri"/>
                <a:cs typeface="Calibri"/>
              </a:rPr>
              <a:t>included </a:t>
            </a:r>
            <a:r>
              <a:rPr sz="2400" spc="-10" dirty="0">
                <a:latin typeface="Calibri"/>
                <a:cs typeface="Calibri"/>
              </a:rPr>
              <a:t>(MDC, </a:t>
            </a:r>
            <a:r>
              <a:rPr sz="2400" spc="10" dirty="0">
                <a:latin typeface="Calibri"/>
                <a:cs typeface="Calibri"/>
              </a:rPr>
              <a:t>LC</a:t>
            </a:r>
            <a:r>
              <a:rPr sz="2400" spc="-5" dirty="0">
                <a:latin typeface="Calibri"/>
                <a:cs typeface="Calibri"/>
              </a:rPr>
              <a:t> </a:t>
            </a:r>
            <a:r>
              <a:rPr sz="2400" spc="5" dirty="0">
                <a:latin typeface="Calibri"/>
                <a:cs typeface="Calibri"/>
              </a:rPr>
              <a:t>ect.).</a:t>
            </a:r>
            <a:endParaRPr sz="2400">
              <a:latin typeface="Calibri"/>
              <a:cs typeface="Calibri"/>
            </a:endParaRPr>
          </a:p>
          <a:p>
            <a:pPr marL="322580" indent="-285115">
              <a:lnSpc>
                <a:spcPts val="2600"/>
              </a:lnSpc>
              <a:spcBef>
                <a:spcPts val="5"/>
              </a:spcBef>
              <a:buFont typeface="Arial"/>
              <a:buChar char="•"/>
              <a:tabLst>
                <a:tab pos="322580" algn="l"/>
                <a:tab pos="323215" algn="l"/>
              </a:tabLst>
            </a:pPr>
            <a:r>
              <a:rPr sz="2400" spc="10" dirty="0">
                <a:latin typeface="Calibri"/>
                <a:cs typeface="Calibri"/>
              </a:rPr>
              <a:t>The </a:t>
            </a:r>
            <a:r>
              <a:rPr sz="2400" b="1" spc="-5" dirty="0">
                <a:latin typeface="Calibri"/>
                <a:cs typeface="Calibri"/>
              </a:rPr>
              <a:t>full </a:t>
            </a:r>
            <a:r>
              <a:rPr sz="2400" b="1" spc="-10" dirty="0">
                <a:latin typeface="Calibri"/>
                <a:cs typeface="Calibri"/>
              </a:rPr>
              <a:t>data </a:t>
            </a:r>
            <a:r>
              <a:rPr sz="2400" b="1" dirty="0">
                <a:latin typeface="Calibri"/>
                <a:cs typeface="Calibri"/>
              </a:rPr>
              <a:t>set cannot </a:t>
            </a:r>
            <a:r>
              <a:rPr sz="2400" b="1" spc="-5" dirty="0">
                <a:latin typeface="Calibri"/>
                <a:cs typeface="Calibri"/>
              </a:rPr>
              <a:t>be processed/handled </a:t>
            </a:r>
            <a:r>
              <a:rPr sz="2400" b="1" spc="-10" dirty="0">
                <a:latin typeface="Calibri"/>
                <a:cs typeface="Calibri"/>
              </a:rPr>
              <a:t>during </a:t>
            </a:r>
            <a:r>
              <a:rPr sz="2400" b="1" spc="-15" dirty="0">
                <a:latin typeface="Calibri"/>
                <a:cs typeface="Calibri"/>
              </a:rPr>
              <a:t>the </a:t>
            </a:r>
            <a:r>
              <a:rPr sz="2400" b="1" i="1" spc="-5" dirty="0">
                <a:latin typeface="Calibri"/>
                <a:cs typeface="Calibri"/>
              </a:rPr>
              <a:t>1</a:t>
            </a:r>
            <a:r>
              <a:rPr sz="2400" b="1" i="1" spc="-7" baseline="24305" dirty="0">
                <a:latin typeface="Calibri"/>
                <a:cs typeface="Calibri"/>
              </a:rPr>
              <a:t>st </a:t>
            </a:r>
            <a:r>
              <a:rPr sz="2400" b="1" i="1" spc="-5" dirty="0">
                <a:latin typeface="Calibri"/>
                <a:cs typeface="Calibri"/>
              </a:rPr>
              <a:t>Nuclear </a:t>
            </a:r>
            <a:r>
              <a:rPr sz="2400" b="1" i="1" dirty="0">
                <a:latin typeface="Calibri"/>
                <a:cs typeface="Calibri"/>
              </a:rPr>
              <a:t>Explosion</a:t>
            </a:r>
            <a:r>
              <a:rPr sz="2400" b="1" i="1" spc="-254" dirty="0">
                <a:latin typeface="Calibri"/>
                <a:cs typeface="Calibri"/>
              </a:rPr>
              <a:t> </a:t>
            </a:r>
            <a:r>
              <a:rPr sz="2400" b="1" i="1" dirty="0">
                <a:latin typeface="Calibri"/>
                <a:cs typeface="Calibri"/>
              </a:rPr>
              <a:t>Signal</a:t>
            </a:r>
            <a:endParaRPr sz="2400">
              <a:latin typeface="Calibri"/>
              <a:cs typeface="Calibri"/>
            </a:endParaRPr>
          </a:p>
          <a:p>
            <a:pPr marL="322580">
              <a:lnSpc>
                <a:spcPts val="2285"/>
              </a:lnSpc>
            </a:pPr>
            <a:r>
              <a:rPr sz="2400" b="1" i="1" dirty="0">
                <a:latin typeface="Calibri"/>
                <a:cs typeface="Calibri"/>
              </a:rPr>
              <a:t>Screening Open </a:t>
            </a:r>
            <a:r>
              <a:rPr sz="2400" b="1" i="1" spc="5" dirty="0">
                <a:latin typeface="Calibri"/>
                <a:cs typeface="Calibri"/>
              </a:rPr>
              <a:t>Inter-Comparison </a:t>
            </a:r>
            <a:r>
              <a:rPr sz="2400" b="1" i="1" spc="-10" dirty="0">
                <a:latin typeface="Calibri"/>
                <a:cs typeface="Calibri"/>
              </a:rPr>
              <a:t>Exercise </a:t>
            </a:r>
            <a:r>
              <a:rPr sz="2400" b="1" i="1" spc="-15" dirty="0">
                <a:latin typeface="Calibri"/>
                <a:cs typeface="Calibri"/>
              </a:rPr>
              <a:t>2021 </a:t>
            </a:r>
            <a:r>
              <a:rPr sz="2400" spc="-10" dirty="0">
                <a:latin typeface="Calibri"/>
                <a:cs typeface="Calibri"/>
              </a:rPr>
              <a:t>-&gt; </a:t>
            </a:r>
            <a:r>
              <a:rPr sz="2400" b="1" spc="-10" dirty="0">
                <a:latin typeface="Calibri"/>
                <a:cs typeface="Calibri"/>
              </a:rPr>
              <a:t>reduction </a:t>
            </a:r>
            <a:r>
              <a:rPr sz="2400" b="1" spc="-20" dirty="0">
                <a:latin typeface="Calibri"/>
                <a:cs typeface="Calibri"/>
              </a:rPr>
              <a:t>to </a:t>
            </a:r>
            <a:r>
              <a:rPr sz="2400" b="1" spc="-15" dirty="0">
                <a:latin typeface="Calibri"/>
                <a:cs typeface="Calibri"/>
              </a:rPr>
              <a:t>424</a:t>
            </a:r>
            <a:r>
              <a:rPr sz="2400" b="1" spc="-220" dirty="0">
                <a:latin typeface="Calibri"/>
                <a:cs typeface="Calibri"/>
              </a:rPr>
              <a:t> </a:t>
            </a:r>
            <a:r>
              <a:rPr sz="2400" b="1" spc="-5" dirty="0">
                <a:latin typeface="Calibri"/>
                <a:cs typeface="Calibri"/>
              </a:rPr>
              <a:t>scenarios</a:t>
            </a:r>
            <a:endParaRPr sz="2400">
              <a:latin typeface="Calibri"/>
              <a:cs typeface="Calibri"/>
            </a:endParaRPr>
          </a:p>
          <a:p>
            <a:pPr marL="322580">
              <a:lnSpc>
                <a:spcPts val="2560"/>
              </a:lnSpc>
            </a:pPr>
            <a:r>
              <a:rPr sz="2400" spc="-5" dirty="0">
                <a:latin typeface="Calibri"/>
                <a:cs typeface="Calibri"/>
              </a:rPr>
              <a:t>(8 </a:t>
            </a:r>
            <a:r>
              <a:rPr sz="2400" dirty="0">
                <a:latin typeface="Calibri"/>
                <a:cs typeface="Calibri"/>
              </a:rPr>
              <a:t>date-times, </a:t>
            </a:r>
            <a:r>
              <a:rPr sz="2400" spc="-20" dirty="0">
                <a:latin typeface="Calibri"/>
                <a:cs typeface="Calibri"/>
              </a:rPr>
              <a:t>four </a:t>
            </a:r>
            <a:r>
              <a:rPr sz="2400" spc="-15" dirty="0">
                <a:latin typeface="Calibri"/>
                <a:cs typeface="Calibri"/>
              </a:rPr>
              <a:t>target </a:t>
            </a:r>
            <a:r>
              <a:rPr sz="2400" dirty="0">
                <a:latin typeface="Calibri"/>
                <a:cs typeface="Calibri"/>
              </a:rPr>
              <a:t>periods </a:t>
            </a:r>
            <a:r>
              <a:rPr sz="2400" spc="-30" dirty="0">
                <a:latin typeface="Calibri"/>
                <a:cs typeface="Calibri"/>
              </a:rPr>
              <a:t>for </a:t>
            </a:r>
            <a:r>
              <a:rPr sz="2400" spc="-35" dirty="0">
                <a:latin typeface="Calibri"/>
                <a:cs typeface="Calibri"/>
              </a:rPr>
              <a:t>ATM) </a:t>
            </a:r>
            <a:r>
              <a:rPr sz="2400" b="1" dirty="0">
                <a:latin typeface="Calibri"/>
                <a:cs typeface="Calibri"/>
              </a:rPr>
              <a:t>- </a:t>
            </a:r>
            <a:r>
              <a:rPr sz="2400" b="1" u="sng" spc="-10" dirty="0">
                <a:uFill>
                  <a:solidFill>
                    <a:srgbClr val="000000"/>
                  </a:solidFill>
                </a:uFill>
                <a:latin typeface="Calibri"/>
                <a:cs typeface="Calibri"/>
              </a:rPr>
              <a:t>not </a:t>
            </a:r>
            <a:r>
              <a:rPr sz="2400" b="1" u="sng" spc="-5" dirty="0">
                <a:uFill>
                  <a:solidFill>
                    <a:srgbClr val="000000"/>
                  </a:solidFill>
                </a:uFill>
                <a:latin typeface="Calibri"/>
                <a:cs typeface="Calibri"/>
              </a:rPr>
              <a:t>necessarily</a:t>
            </a:r>
            <a:r>
              <a:rPr sz="2400" b="1" u="sng" spc="-85" dirty="0">
                <a:uFill>
                  <a:solidFill>
                    <a:srgbClr val="000000"/>
                  </a:solidFill>
                </a:uFill>
                <a:latin typeface="Calibri"/>
                <a:cs typeface="Calibri"/>
              </a:rPr>
              <a:t> </a:t>
            </a:r>
            <a:r>
              <a:rPr sz="2400" b="1" u="sng" spc="-10" dirty="0">
                <a:uFill>
                  <a:solidFill>
                    <a:srgbClr val="000000"/>
                  </a:solidFill>
                </a:uFill>
                <a:latin typeface="Calibri"/>
                <a:cs typeface="Calibri"/>
              </a:rPr>
              <a:t>explosions</a:t>
            </a:r>
            <a:endParaRPr sz="2400">
              <a:latin typeface="Calibri"/>
              <a:cs typeface="Calibri"/>
            </a:endParaRPr>
          </a:p>
        </p:txBody>
      </p:sp>
      <p:sp>
        <p:nvSpPr>
          <p:cNvPr id="16" name="object 16"/>
          <p:cNvSpPr/>
          <p:nvPr/>
        </p:nvSpPr>
        <p:spPr>
          <a:xfrm>
            <a:off x="1280160" y="3119120"/>
            <a:ext cx="4511040" cy="457200"/>
          </a:xfrm>
          <a:custGeom>
            <a:avLst/>
            <a:gdLst/>
            <a:ahLst/>
            <a:cxnLst/>
            <a:rect l="l" t="t" r="r" b="b"/>
            <a:pathLst>
              <a:path w="4511040" h="457200">
                <a:moveTo>
                  <a:pt x="4511040" y="0"/>
                </a:moveTo>
                <a:lnTo>
                  <a:pt x="4509101" y="72249"/>
                </a:lnTo>
                <a:lnTo>
                  <a:pt x="4503700" y="135002"/>
                </a:lnTo>
                <a:lnTo>
                  <a:pt x="4495458" y="184489"/>
                </a:lnTo>
                <a:lnTo>
                  <a:pt x="4472940" y="228600"/>
                </a:lnTo>
                <a:lnTo>
                  <a:pt x="2188464" y="228600"/>
                </a:lnTo>
                <a:lnTo>
                  <a:pt x="2176406" y="240255"/>
                </a:lnTo>
                <a:lnTo>
                  <a:pt x="2165945" y="272710"/>
                </a:lnTo>
                <a:lnTo>
                  <a:pt x="2157703" y="322197"/>
                </a:lnTo>
                <a:lnTo>
                  <a:pt x="2152302" y="384950"/>
                </a:lnTo>
                <a:lnTo>
                  <a:pt x="2150364" y="457200"/>
                </a:lnTo>
                <a:lnTo>
                  <a:pt x="2148413" y="384950"/>
                </a:lnTo>
                <a:lnTo>
                  <a:pt x="2142987" y="322197"/>
                </a:lnTo>
                <a:lnTo>
                  <a:pt x="2134727" y="272710"/>
                </a:lnTo>
                <a:lnTo>
                  <a:pt x="2124273" y="240255"/>
                </a:lnTo>
                <a:lnTo>
                  <a:pt x="2112264" y="228600"/>
                </a:lnTo>
                <a:lnTo>
                  <a:pt x="38100" y="228600"/>
                </a:lnTo>
                <a:lnTo>
                  <a:pt x="26042" y="216944"/>
                </a:lnTo>
                <a:lnTo>
                  <a:pt x="15581" y="184489"/>
                </a:lnTo>
                <a:lnTo>
                  <a:pt x="7339" y="135002"/>
                </a:lnTo>
                <a:lnTo>
                  <a:pt x="1938" y="72249"/>
                </a:lnTo>
                <a:lnTo>
                  <a:pt x="0" y="0"/>
                </a:lnTo>
              </a:path>
            </a:pathLst>
          </a:custGeom>
          <a:ln w="20320">
            <a:solidFill>
              <a:srgbClr val="E36C09"/>
            </a:solidFill>
          </a:ln>
        </p:spPr>
        <p:txBody>
          <a:bodyPr wrap="square" lIns="0" tIns="0" rIns="0" bIns="0" rtlCol="0"/>
          <a:lstStyle/>
          <a:p>
            <a:endParaRPr/>
          </a:p>
        </p:txBody>
      </p:sp>
      <p:sp>
        <p:nvSpPr>
          <p:cNvPr id="17" name="object 17"/>
          <p:cNvSpPr txBox="1"/>
          <p:nvPr/>
        </p:nvSpPr>
        <p:spPr>
          <a:xfrm>
            <a:off x="1756791" y="3675951"/>
            <a:ext cx="3272154" cy="391795"/>
          </a:xfrm>
          <a:prstGeom prst="rect">
            <a:avLst/>
          </a:prstGeom>
        </p:spPr>
        <p:txBody>
          <a:bodyPr vert="horz" wrap="square" lIns="0" tIns="12700" rIns="0" bIns="0" rtlCol="0">
            <a:spAutoFit/>
          </a:bodyPr>
          <a:lstStyle/>
          <a:p>
            <a:pPr marL="12700">
              <a:lnSpc>
                <a:spcPct val="100000"/>
              </a:lnSpc>
              <a:spcBef>
                <a:spcPts val="100"/>
              </a:spcBef>
            </a:pPr>
            <a:r>
              <a:rPr sz="2400" b="1" spc="-15" dirty="0">
                <a:latin typeface="Calibri"/>
                <a:cs typeface="Calibri"/>
              </a:rPr>
              <a:t>2544 </a:t>
            </a:r>
            <a:r>
              <a:rPr sz="2400" b="1" spc="-10" dirty="0">
                <a:latin typeface="Calibri"/>
                <a:cs typeface="Calibri"/>
              </a:rPr>
              <a:t>explosion</a:t>
            </a:r>
            <a:r>
              <a:rPr sz="2400" b="1" spc="30" dirty="0">
                <a:latin typeface="Calibri"/>
                <a:cs typeface="Calibri"/>
              </a:rPr>
              <a:t> </a:t>
            </a:r>
            <a:r>
              <a:rPr sz="2400" b="1" dirty="0">
                <a:latin typeface="Calibri"/>
                <a:cs typeface="Calibri"/>
              </a:rPr>
              <a:t>scenarios:</a:t>
            </a:r>
            <a:endParaRPr sz="2400">
              <a:latin typeface="Calibri"/>
              <a:cs typeface="Calibri"/>
            </a:endParaRPr>
          </a:p>
        </p:txBody>
      </p:sp>
      <p:sp>
        <p:nvSpPr>
          <p:cNvPr id="18" name="object 18"/>
          <p:cNvSpPr txBox="1"/>
          <p:nvPr/>
        </p:nvSpPr>
        <p:spPr>
          <a:xfrm>
            <a:off x="4064634" y="4695761"/>
            <a:ext cx="6179185" cy="306705"/>
          </a:xfrm>
          <a:prstGeom prst="rect">
            <a:avLst/>
          </a:prstGeom>
        </p:spPr>
        <p:txBody>
          <a:bodyPr vert="horz" wrap="square" lIns="0" tIns="11430" rIns="0" bIns="0" rtlCol="0">
            <a:spAutoFit/>
          </a:bodyPr>
          <a:lstStyle/>
          <a:p>
            <a:pPr marL="12700">
              <a:lnSpc>
                <a:spcPct val="100000"/>
              </a:lnSpc>
              <a:spcBef>
                <a:spcPts val="90"/>
              </a:spcBef>
            </a:pPr>
            <a:r>
              <a:rPr sz="1850" i="1" spc="5" dirty="0">
                <a:solidFill>
                  <a:srgbClr val="4F81BC"/>
                </a:solidFill>
                <a:latin typeface="Calibri"/>
                <a:cs typeface="Calibri"/>
              </a:rPr>
              <a:t>Burnett</a:t>
            </a:r>
            <a:r>
              <a:rPr sz="1850" i="1" spc="-80" dirty="0">
                <a:solidFill>
                  <a:srgbClr val="4F81BC"/>
                </a:solidFill>
                <a:latin typeface="Calibri"/>
                <a:cs typeface="Calibri"/>
              </a:rPr>
              <a:t> </a:t>
            </a:r>
            <a:r>
              <a:rPr sz="1850" i="1" spc="-5" dirty="0">
                <a:solidFill>
                  <a:srgbClr val="4F81BC"/>
                </a:solidFill>
                <a:latin typeface="Calibri"/>
                <a:cs typeface="Calibri"/>
              </a:rPr>
              <a:t>et</a:t>
            </a:r>
            <a:r>
              <a:rPr sz="1850" i="1" spc="-150" dirty="0">
                <a:solidFill>
                  <a:srgbClr val="4F81BC"/>
                </a:solidFill>
                <a:latin typeface="Calibri"/>
                <a:cs typeface="Calibri"/>
              </a:rPr>
              <a:t> </a:t>
            </a:r>
            <a:r>
              <a:rPr sz="1850" i="1" spc="-10" dirty="0">
                <a:solidFill>
                  <a:srgbClr val="4F81BC"/>
                </a:solidFill>
                <a:latin typeface="Calibri"/>
                <a:cs typeface="Calibri"/>
              </a:rPr>
              <a:t>al.</a:t>
            </a:r>
            <a:r>
              <a:rPr sz="1850" i="1" spc="-160" dirty="0">
                <a:solidFill>
                  <a:srgbClr val="4F81BC"/>
                </a:solidFill>
                <a:latin typeface="Calibri"/>
                <a:cs typeface="Calibri"/>
              </a:rPr>
              <a:t> </a:t>
            </a:r>
            <a:r>
              <a:rPr sz="1850" i="1" spc="10" dirty="0">
                <a:solidFill>
                  <a:srgbClr val="4F81BC"/>
                </a:solidFill>
                <a:latin typeface="Calibri"/>
                <a:cs typeface="Calibri"/>
              </a:rPr>
              <a:t>(2019)</a:t>
            </a:r>
            <a:r>
              <a:rPr sz="1850" i="1" spc="-170" dirty="0">
                <a:solidFill>
                  <a:srgbClr val="4F81BC"/>
                </a:solidFill>
                <a:latin typeface="Calibri"/>
                <a:cs typeface="Calibri"/>
              </a:rPr>
              <a:t> </a:t>
            </a:r>
            <a:r>
              <a:rPr sz="1850" i="1" spc="20" dirty="0">
                <a:solidFill>
                  <a:srgbClr val="4F81BC"/>
                </a:solidFill>
                <a:latin typeface="Calibri"/>
                <a:cs typeface="Calibri"/>
              </a:rPr>
              <a:t>underwater</a:t>
            </a:r>
            <a:r>
              <a:rPr sz="1850" i="1" spc="20" dirty="0">
                <a:latin typeface="Calibri"/>
                <a:cs typeface="Calibri"/>
              </a:rPr>
              <a:t>&amp;</a:t>
            </a:r>
            <a:r>
              <a:rPr sz="1850" i="1" spc="250" dirty="0">
                <a:latin typeface="Calibri"/>
                <a:cs typeface="Calibri"/>
              </a:rPr>
              <a:t> </a:t>
            </a:r>
            <a:r>
              <a:rPr sz="1850" spc="-10" dirty="0">
                <a:solidFill>
                  <a:srgbClr val="974707"/>
                </a:solidFill>
                <a:latin typeface="Calibri"/>
                <a:cs typeface="Calibri"/>
              </a:rPr>
              <a:t>IDC</a:t>
            </a:r>
            <a:r>
              <a:rPr sz="1850" spc="-35" dirty="0">
                <a:solidFill>
                  <a:srgbClr val="974707"/>
                </a:solidFill>
                <a:latin typeface="Calibri"/>
                <a:cs typeface="Calibri"/>
              </a:rPr>
              <a:t> </a:t>
            </a:r>
            <a:r>
              <a:rPr sz="1850" spc="-15" dirty="0">
                <a:solidFill>
                  <a:srgbClr val="974707"/>
                </a:solidFill>
                <a:latin typeface="Calibri"/>
                <a:cs typeface="Calibri"/>
              </a:rPr>
              <a:t>underground</a:t>
            </a:r>
            <a:r>
              <a:rPr sz="1850" spc="-175" dirty="0">
                <a:solidFill>
                  <a:srgbClr val="974707"/>
                </a:solidFill>
                <a:latin typeface="Calibri"/>
                <a:cs typeface="Calibri"/>
              </a:rPr>
              <a:t> </a:t>
            </a:r>
            <a:r>
              <a:rPr sz="1850" spc="-10" dirty="0">
                <a:solidFill>
                  <a:srgbClr val="974707"/>
                </a:solidFill>
                <a:latin typeface="Calibri"/>
                <a:cs typeface="Calibri"/>
              </a:rPr>
              <a:t>source</a:t>
            </a:r>
            <a:r>
              <a:rPr sz="1850" spc="-130" dirty="0">
                <a:solidFill>
                  <a:srgbClr val="974707"/>
                </a:solidFill>
                <a:latin typeface="Calibri"/>
                <a:cs typeface="Calibri"/>
              </a:rPr>
              <a:t> </a:t>
            </a:r>
            <a:r>
              <a:rPr sz="1850" spc="-15" dirty="0">
                <a:solidFill>
                  <a:srgbClr val="974707"/>
                </a:solidFill>
                <a:latin typeface="Calibri"/>
                <a:cs typeface="Calibri"/>
              </a:rPr>
              <a:t>term</a:t>
            </a:r>
            <a:r>
              <a:rPr sz="1850" spc="-15" dirty="0">
                <a:latin typeface="Calibri"/>
                <a:cs typeface="Calibri"/>
              </a:rPr>
              <a:t>:</a:t>
            </a:r>
            <a:endParaRPr sz="1850">
              <a:latin typeface="Calibri"/>
              <a:cs typeface="Calibri"/>
            </a:endParaRPr>
          </a:p>
        </p:txBody>
      </p:sp>
      <p:sp>
        <p:nvSpPr>
          <p:cNvPr id="19" name="object 19"/>
          <p:cNvSpPr txBox="1"/>
          <p:nvPr/>
        </p:nvSpPr>
        <p:spPr>
          <a:xfrm>
            <a:off x="5151120" y="3590607"/>
            <a:ext cx="1534160" cy="855980"/>
          </a:xfrm>
          <a:prstGeom prst="rect">
            <a:avLst/>
          </a:prstGeom>
        </p:spPr>
        <p:txBody>
          <a:bodyPr vert="horz" wrap="square" lIns="0" tIns="18415" rIns="0" bIns="0" rtlCol="0">
            <a:spAutoFit/>
          </a:bodyPr>
          <a:lstStyle/>
          <a:p>
            <a:pPr marL="101600" marR="102870">
              <a:lnSpc>
                <a:spcPct val="97500"/>
              </a:lnSpc>
              <a:spcBef>
                <a:spcPts val="145"/>
              </a:spcBef>
            </a:pPr>
            <a:r>
              <a:rPr sz="1850" spc="-20" dirty="0">
                <a:latin typeface="Calibri"/>
                <a:cs typeface="Calibri"/>
              </a:rPr>
              <a:t>Immediate  </a:t>
            </a:r>
            <a:r>
              <a:rPr sz="1850" spc="-25" dirty="0">
                <a:latin typeface="Calibri"/>
                <a:cs typeface="Calibri"/>
              </a:rPr>
              <a:t>release,  </a:t>
            </a:r>
            <a:r>
              <a:rPr sz="1850" spc="10" dirty="0">
                <a:latin typeface="Calibri"/>
                <a:cs typeface="Calibri"/>
              </a:rPr>
              <a:t>0.92%</a:t>
            </a:r>
            <a:r>
              <a:rPr sz="1850" spc="-270" dirty="0">
                <a:latin typeface="Calibri"/>
                <a:cs typeface="Calibri"/>
              </a:rPr>
              <a:t> </a:t>
            </a:r>
            <a:r>
              <a:rPr sz="1850" spc="-20" dirty="0">
                <a:latin typeface="Calibri"/>
                <a:cs typeface="Calibri"/>
              </a:rPr>
              <a:t>venting</a:t>
            </a:r>
            <a:endParaRPr sz="1850">
              <a:latin typeface="Calibri"/>
              <a:cs typeface="Calibri"/>
            </a:endParaRPr>
          </a:p>
        </p:txBody>
      </p:sp>
      <p:sp>
        <p:nvSpPr>
          <p:cNvPr id="20" name="object 20"/>
          <p:cNvSpPr txBox="1"/>
          <p:nvPr/>
        </p:nvSpPr>
        <p:spPr>
          <a:xfrm>
            <a:off x="6685280" y="3474720"/>
            <a:ext cx="1546860" cy="1148080"/>
          </a:xfrm>
          <a:prstGeom prst="rect">
            <a:avLst/>
          </a:prstGeom>
          <a:solidFill>
            <a:srgbClr val="974707"/>
          </a:solidFill>
        </p:spPr>
        <p:txBody>
          <a:bodyPr vert="horz" wrap="square" lIns="0" tIns="38100" rIns="0" bIns="0" rtlCol="0">
            <a:spAutoFit/>
          </a:bodyPr>
          <a:lstStyle/>
          <a:p>
            <a:pPr marL="41275">
              <a:lnSpc>
                <a:spcPct val="97400"/>
              </a:lnSpc>
              <a:spcBef>
                <a:spcPts val="300"/>
              </a:spcBef>
            </a:pPr>
            <a:r>
              <a:rPr sz="1850" spc="5" dirty="0">
                <a:latin typeface="Calibri"/>
                <a:cs typeface="Calibri"/>
              </a:rPr>
              <a:t>24 </a:t>
            </a:r>
            <a:r>
              <a:rPr sz="1850" spc="-15" dirty="0">
                <a:latin typeface="Calibri"/>
                <a:cs typeface="Calibri"/>
              </a:rPr>
              <a:t>hours  containment,  </a:t>
            </a:r>
            <a:r>
              <a:rPr sz="1850" spc="5" dirty="0">
                <a:latin typeface="Calibri"/>
                <a:cs typeface="Calibri"/>
              </a:rPr>
              <a:t>10% </a:t>
            </a:r>
            <a:r>
              <a:rPr sz="1850" spc="-20" dirty="0">
                <a:latin typeface="Calibri"/>
                <a:cs typeface="Calibri"/>
              </a:rPr>
              <a:t>release  within </a:t>
            </a:r>
            <a:r>
              <a:rPr sz="1850" spc="-10" dirty="0">
                <a:latin typeface="Calibri"/>
                <a:cs typeface="Calibri"/>
              </a:rPr>
              <a:t>one</a:t>
            </a:r>
            <a:r>
              <a:rPr sz="1850" spc="-125" dirty="0">
                <a:latin typeface="Calibri"/>
                <a:cs typeface="Calibri"/>
              </a:rPr>
              <a:t> </a:t>
            </a:r>
            <a:r>
              <a:rPr sz="1850" spc="-15" dirty="0">
                <a:latin typeface="Calibri"/>
                <a:cs typeface="Calibri"/>
              </a:rPr>
              <a:t>hour</a:t>
            </a:r>
            <a:endParaRPr sz="185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39" y="437515"/>
            <a:ext cx="2433955" cy="514350"/>
          </a:xfrm>
          <a:prstGeom prst="rect">
            <a:avLst/>
          </a:prstGeom>
        </p:spPr>
        <p:txBody>
          <a:bodyPr vert="horz" wrap="square" lIns="0" tIns="13335" rIns="0" bIns="0" rtlCol="0">
            <a:spAutoFit/>
          </a:bodyPr>
          <a:lstStyle/>
          <a:p>
            <a:pPr marL="12700">
              <a:lnSpc>
                <a:spcPct val="100000"/>
              </a:lnSpc>
              <a:spcBef>
                <a:spcPts val="105"/>
              </a:spcBef>
            </a:pPr>
            <a:r>
              <a:rPr spc="-15" dirty="0"/>
              <a:t>2.</a:t>
            </a:r>
            <a:r>
              <a:rPr spc="-45" dirty="0"/>
              <a:t> </a:t>
            </a:r>
            <a:r>
              <a:rPr spc="-10" dirty="0"/>
              <a:t>Participants</a:t>
            </a:r>
          </a:p>
        </p:txBody>
      </p:sp>
      <p:graphicFrame>
        <p:nvGraphicFramePr>
          <p:cNvPr id="3" name="object 3"/>
          <p:cNvGraphicFramePr>
            <a:graphicFrameLocks noGrp="1"/>
          </p:cNvGraphicFramePr>
          <p:nvPr/>
        </p:nvGraphicFramePr>
        <p:xfrm>
          <a:off x="146050" y="1289050"/>
          <a:ext cx="11963400" cy="4698523"/>
        </p:xfrm>
        <a:graphic>
          <a:graphicData uri="http://schemas.openxmlformats.org/drawingml/2006/table">
            <a:tbl>
              <a:tblPr firstRow="1" bandRow="1">
                <a:tableStyleId>{2D5ABB26-0587-4C30-8999-92F81FD0307C}</a:tableStyleId>
              </a:tblPr>
              <a:tblGrid>
                <a:gridCol w="2667000">
                  <a:extLst>
                    <a:ext uri="{9D8B030D-6E8A-4147-A177-3AD203B41FA5}">
                      <a16:colId xmlns:a16="http://schemas.microsoft.com/office/drawing/2014/main" val="20000"/>
                    </a:ext>
                  </a:extLst>
                </a:gridCol>
                <a:gridCol w="1282700">
                  <a:extLst>
                    <a:ext uri="{9D8B030D-6E8A-4147-A177-3AD203B41FA5}">
                      <a16:colId xmlns:a16="http://schemas.microsoft.com/office/drawing/2014/main" val="20001"/>
                    </a:ext>
                  </a:extLst>
                </a:gridCol>
                <a:gridCol w="882650">
                  <a:extLst>
                    <a:ext uri="{9D8B030D-6E8A-4147-A177-3AD203B41FA5}">
                      <a16:colId xmlns:a16="http://schemas.microsoft.com/office/drawing/2014/main" val="20002"/>
                    </a:ext>
                  </a:extLst>
                </a:gridCol>
                <a:gridCol w="1111250">
                  <a:extLst>
                    <a:ext uri="{9D8B030D-6E8A-4147-A177-3AD203B41FA5}">
                      <a16:colId xmlns:a16="http://schemas.microsoft.com/office/drawing/2014/main" val="20003"/>
                    </a:ext>
                  </a:extLst>
                </a:gridCol>
                <a:gridCol w="2349500">
                  <a:extLst>
                    <a:ext uri="{9D8B030D-6E8A-4147-A177-3AD203B41FA5}">
                      <a16:colId xmlns:a16="http://schemas.microsoft.com/office/drawing/2014/main" val="20004"/>
                    </a:ext>
                  </a:extLst>
                </a:gridCol>
                <a:gridCol w="1295400">
                  <a:extLst>
                    <a:ext uri="{9D8B030D-6E8A-4147-A177-3AD203B41FA5}">
                      <a16:colId xmlns:a16="http://schemas.microsoft.com/office/drawing/2014/main" val="20005"/>
                    </a:ext>
                  </a:extLst>
                </a:gridCol>
                <a:gridCol w="2374900">
                  <a:extLst>
                    <a:ext uri="{9D8B030D-6E8A-4147-A177-3AD203B41FA5}">
                      <a16:colId xmlns:a16="http://schemas.microsoft.com/office/drawing/2014/main" val="20006"/>
                    </a:ext>
                  </a:extLst>
                </a:gridCol>
              </a:tblGrid>
              <a:tr h="1498091">
                <a:tc>
                  <a:txBody>
                    <a:bodyPr/>
                    <a:lstStyle/>
                    <a:p>
                      <a:pPr marL="91440">
                        <a:lnSpc>
                          <a:spcPct val="100000"/>
                        </a:lnSpc>
                        <a:spcBef>
                          <a:spcPts val="204"/>
                        </a:spcBef>
                      </a:pPr>
                      <a:r>
                        <a:rPr sz="1450" b="1" dirty="0">
                          <a:solidFill>
                            <a:srgbClr val="FFFFFF"/>
                          </a:solidFill>
                          <a:latin typeface="Calibri"/>
                          <a:cs typeface="Calibri"/>
                        </a:rPr>
                        <a:t>Name</a:t>
                      </a:r>
                      <a:endParaRPr sz="1450">
                        <a:latin typeface="Calibri"/>
                        <a:cs typeface="Calibri"/>
                      </a:endParaRPr>
                    </a:p>
                  </a:txBody>
                  <a:tcPr marL="0" marR="0" marT="26034"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1BC"/>
                    </a:solidFill>
                  </a:tcPr>
                </a:tc>
                <a:tc>
                  <a:txBody>
                    <a:bodyPr/>
                    <a:lstStyle/>
                    <a:p>
                      <a:pPr marL="93980">
                        <a:lnSpc>
                          <a:spcPct val="100000"/>
                        </a:lnSpc>
                        <a:spcBef>
                          <a:spcPts val="204"/>
                        </a:spcBef>
                      </a:pPr>
                      <a:r>
                        <a:rPr sz="1450" b="1" spc="-10" dirty="0">
                          <a:solidFill>
                            <a:srgbClr val="FFFFFF"/>
                          </a:solidFill>
                          <a:latin typeface="Calibri"/>
                          <a:cs typeface="Calibri"/>
                        </a:rPr>
                        <a:t>Institution</a:t>
                      </a:r>
                      <a:endParaRPr sz="1450">
                        <a:latin typeface="Calibri"/>
                        <a:cs typeface="Calibri"/>
                      </a:endParaRPr>
                    </a:p>
                  </a:txBody>
                  <a:tcPr marL="0" marR="0" marT="26034"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1BC"/>
                    </a:solidFill>
                  </a:tcPr>
                </a:tc>
                <a:tc>
                  <a:txBody>
                    <a:bodyPr/>
                    <a:lstStyle/>
                    <a:p>
                      <a:pPr marL="94615">
                        <a:lnSpc>
                          <a:spcPct val="100000"/>
                        </a:lnSpc>
                        <a:spcBef>
                          <a:spcPts val="204"/>
                        </a:spcBef>
                      </a:pPr>
                      <a:r>
                        <a:rPr sz="1450" b="1" dirty="0">
                          <a:solidFill>
                            <a:srgbClr val="FFFFFF"/>
                          </a:solidFill>
                          <a:latin typeface="Calibri"/>
                          <a:cs typeface="Calibri"/>
                        </a:rPr>
                        <a:t>Country</a:t>
                      </a:r>
                      <a:endParaRPr sz="1450">
                        <a:latin typeface="Calibri"/>
                        <a:cs typeface="Calibri"/>
                      </a:endParaRPr>
                    </a:p>
                  </a:txBody>
                  <a:tcPr marL="0" marR="0" marT="26034"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1BC"/>
                    </a:solidFill>
                  </a:tcPr>
                </a:tc>
                <a:tc>
                  <a:txBody>
                    <a:bodyPr/>
                    <a:lstStyle/>
                    <a:p>
                      <a:pPr marL="95250" marR="79375">
                        <a:lnSpc>
                          <a:spcPts val="1680"/>
                        </a:lnSpc>
                        <a:spcBef>
                          <a:spcPts val="310"/>
                        </a:spcBef>
                      </a:pPr>
                      <a:r>
                        <a:rPr sz="1450" b="1" spc="35" dirty="0">
                          <a:solidFill>
                            <a:srgbClr val="FFFFFF"/>
                          </a:solidFill>
                          <a:latin typeface="Calibri"/>
                          <a:cs typeface="Calibri"/>
                        </a:rPr>
                        <a:t>C</a:t>
                      </a:r>
                      <a:r>
                        <a:rPr sz="1450" b="1" spc="20" dirty="0">
                          <a:solidFill>
                            <a:srgbClr val="FFFFFF"/>
                          </a:solidFill>
                          <a:latin typeface="Calibri"/>
                          <a:cs typeface="Calibri"/>
                        </a:rPr>
                        <a:t>o</a:t>
                      </a:r>
                      <a:r>
                        <a:rPr sz="1450" b="1" spc="25" dirty="0">
                          <a:solidFill>
                            <a:srgbClr val="FFFFFF"/>
                          </a:solidFill>
                          <a:latin typeface="Calibri"/>
                          <a:cs typeface="Calibri"/>
                        </a:rPr>
                        <a:t>n</a:t>
                      </a:r>
                      <a:r>
                        <a:rPr sz="1450" b="1" spc="20" dirty="0">
                          <a:solidFill>
                            <a:srgbClr val="FFFFFF"/>
                          </a:solidFill>
                          <a:latin typeface="Calibri"/>
                          <a:cs typeface="Calibri"/>
                        </a:rPr>
                        <a:t>f</a:t>
                      </a:r>
                      <a:r>
                        <a:rPr sz="1450" b="1" spc="-35" dirty="0">
                          <a:solidFill>
                            <a:srgbClr val="FFFFFF"/>
                          </a:solidFill>
                          <a:latin typeface="Calibri"/>
                          <a:cs typeface="Calibri"/>
                        </a:rPr>
                        <a:t>i</a:t>
                      </a:r>
                      <a:r>
                        <a:rPr sz="1450" b="1" spc="25" dirty="0">
                          <a:solidFill>
                            <a:srgbClr val="FFFFFF"/>
                          </a:solidFill>
                          <a:latin typeface="Calibri"/>
                          <a:cs typeface="Calibri"/>
                        </a:rPr>
                        <a:t>d</a:t>
                      </a:r>
                      <a:r>
                        <a:rPr sz="1450" b="1" spc="-10" dirty="0">
                          <a:solidFill>
                            <a:srgbClr val="FFFFFF"/>
                          </a:solidFill>
                          <a:latin typeface="Calibri"/>
                          <a:cs typeface="Calibri"/>
                        </a:rPr>
                        <a:t>e</a:t>
                      </a:r>
                      <a:r>
                        <a:rPr sz="1450" b="1" spc="-55" dirty="0">
                          <a:solidFill>
                            <a:srgbClr val="FFFFFF"/>
                          </a:solidFill>
                          <a:latin typeface="Calibri"/>
                          <a:cs typeface="Calibri"/>
                        </a:rPr>
                        <a:t>n</a:t>
                      </a:r>
                      <a:r>
                        <a:rPr sz="1450" b="1" spc="-20" dirty="0">
                          <a:solidFill>
                            <a:srgbClr val="FFFFFF"/>
                          </a:solidFill>
                          <a:latin typeface="Calibri"/>
                          <a:cs typeface="Calibri"/>
                        </a:rPr>
                        <a:t>t</a:t>
                      </a:r>
                      <a:r>
                        <a:rPr sz="1450" b="1" spc="-35" dirty="0">
                          <a:solidFill>
                            <a:srgbClr val="FFFFFF"/>
                          </a:solidFill>
                          <a:latin typeface="Calibri"/>
                          <a:cs typeface="Calibri"/>
                        </a:rPr>
                        <a:t>i</a:t>
                      </a:r>
                      <a:r>
                        <a:rPr sz="1450" b="1" spc="5" dirty="0">
                          <a:solidFill>
                            <a:srgbClr val="FFFFFF"/>
                          </a:solidFill>
                          <a:latin typeface="Calibri"/>
                          <a:cs typeface="Calibri"/>
                        </a:rPr>
                        <a:t>a</a:t>
                      </a:r>
                      <a:r>
                        <a:rPr sz="1450" b="1" dirty="0">
                          <a:solidFill>
                            <a:srgbClr val="FFFFFF"/>
                          </a:solidFill>
                          <a:latin typeface="Calibri"/>
                          <a:cs typeface="Calibri"/>
                        </a:rPr>
                        <a:t>l  </a:t>
                      </a:r>
                      <a:r>
                        <a:rPr sz="1450" b="1" spc="-15" dirty="0">
                          <a:solidFill>
                            <a:srgbClr val="FFFFFF"/>
                          </a:solidFill>
                          <a:latin typeface="Calibri"/>
                          <a:cs typeface="Calibri"/>
                        </a:rPr>
                        <a:t>emission  </a:t>
                      </a:r>
                      <a:r>
                        <a:rPr sz="1450" b="1" spc="-5" dirty="0">
                          <a:solidFill>
                            <a:srgbClr val="FFFFFF"/>
                          </a:solidFill>
                          <a:latin typeface="Calibri"/>
                          <a:cs typeface="Calibri"/>
                        </a:rPr>
                        <a:t>data </a:t>
                      </a:r>
                      <a:r>
                        <a:rPr sz="1450" b="1" dirty="0">
                          <a:solidFill>
                            <a:srgbClr val="FFFFFF"/>
                          </a:solidFill>
                          <a:latin typeface="Calibri"/>
                          <a:cs typeface="Calibri"/>
                        </a:rPr>
                        <a:t>(IRE </a:t>
                      </a:r>
                      <a:r>
                        <a:rPr sz="1450" b="1" spc="-10" dirty="0">
                          <a:solidFill>
                            <a:srgbClr val="FFFFFF"/>
                          </a:solidFill>
                          <a:latin typeface="Calibri"/>
                          <a:cs typeface="Calibri"/>
                        </a:rPr>
                        <a:t>&amp;  </a:t>
                      </a:r>
                      <a:r>
                        <a:rPr sz="1450" b="1" dirty="0">
                          <a:solidFill>
                            <a:srgbClr val="FFFFFF"/>
                          </a:solidFill>
                          <a:latin typeface="Calibri"/>
                          <a:cs typeface="Calibri"/>
                        </a:rPr>
                        <a:t>ANSTO)</a:t>
                      </a:r>
                      <a:endParaRPr sz="1450">
                        <a:latin typeface="Calibri"/>
                        <a:cs typeface="Calibri"/>
                      </a:endParaRPr>
                    </a:p>
                    <a:p>
                      <a:pPr marL="95250">
                        <a:lnSpc>
                          <a:spcPts val="1645"/>
                        </a:lnSpc>
                      </a:pPr>
                      <a:r>
                        <a:rPr sz="1450" b="1" spc="-10" dirty="0">
                          <a:solidFill>
                            <a:srgbClr val="FFFFFF"/>
                          </a:solidFill>
                          <a:latin typeface="Calibri"/>
                          <a:cs typeface="Calibri"/>
                        </a:rPr>
                        <a:t>requested</a:t>
                      </a:r>
                      <a:endParaRPr sz="1450">
                        <a:latin typeface="Calibri"/>
                        <a:cs typeface="Calibri"/>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1BC"/>
                    </a:solidFill>
                  </a:tcPr>
                </a:tc>
                <a:tc>
                  <a:txBody>
                    <a:bodyPr/>
                    <a:lstStyle/>
                    <a:p>
                      <a:pPr marL="96520" marR="763905">
                        <a:lnSpc>
                          <a:spcPts val="1680"/>
                        </a:lnSpc>
                        <a:spcBef>
                          <a:spcPts val="310"/>
                        </a:spcBef>
                      </a:pPr>
                      <a:r>
                        <a:rPr sz="1450" b="1" spc="-30" dirty="0">
                          <a:solidFill>
                            <a:srgbClr val="FFFFFF"/>
                          </a:solidFill>
                          <a:latin typeface="Calibri"/>
                          <a:cs typeface="Calibri"/>
                        </a:rPr>
                        <a:t>ATM </a:t>
                      </a:r>
                      <a:r>
                        <a:rPr sz="1450" b="1" spc="-5" dirty="0">
                          <a:solidFill>
                            <a:srgbClr val="FFFFFF"/>
                          </a:solidFill>
                          <a:latin typeface="Calibri"/>
                          <a:cs typeface="Calibri"/>
                        </a:rPr>
                        <a:t>+</a:t>
                      </a:r>
                      <a:r>
                        <a:rPr sz="1450" b="1" spc="-204" dirty="0">
                          <a:solidFill>
                            <a:srgbClr val="FFFFFF"/>
                          </a:solidFill>
                          <a:latin typeface="Calibri"/>
                          <a:cs typeface="Calibri"/>
                        </a:rPr>
                        <a:t> </a:t>
                      </a:r>
                      <a:r>
                        <a:rPr sz="1450" b="1" spc="-10" dirty="0">
                          <a:solidFill>
                            <a:srgbClr val="FFFFFF"/>
                          </a:solidFill>
                          <a:latin typeface="Calibri"/>
                          <a:cs typeface="Calibri"/>
                        </a:rPr>
                        <a:t>meteorology  </a:t>
                      </a:r>
                      <a:r>
                        <a:rPr sz="1450" b="1" spc="-5" dirty="0">
                          <a:solidFill>
                            <a:srgbClr val="FFFFFF"/>
                          </a:solidFill>
                          <a:latin typeface="Calibri"/>
                          <a:cs typeface="Calibri"/>
                        </a:rPr>
                        <a:t>combination</a:t>
                      </a:r>
                      <a:endParaRPr sz="1450">
                        <a:latin typeface="Calibri"/>
                        <a:cs typeface="Calibri"/>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1BC"/>
                    </a:solidFill>
                  </a:tcPr>
                </a:tc>
                <a:tc>
                  <a:txBody>
                    <a:bodyPr/>
                    <a:lstStyle/>
                    <a:p>
                      <a:pPr marL="98425" marR="140970">
                        <a:lnSpc>
                          <a:spcPts val="1680"/>
                        </a:lnSpc>
                        <a:spcBef>
                          <a:spcPts val="310"/>
                        </a:spcBef>
                      </a:pPr>
                      <a:r>
                        <a:rPr sz="1450" b="1" dirty="0">
                          <a:solidFill>
                            <a:srgbClr val="FFFFFF"/>
                          </a:solidFill>
                          <a:latin typeface="Calibri"/>
                          <a:cs typeface="Calibri"/>
                        </a:rPr>
                        <a:t>Level</a:t>
                      </a:r>
                      <a:r>
                        <a:rPr sz="1450" b="1" spc="-265" dirty="0">
                          <a:solidFill>
                            <a:srgbClr val="FFFFFF"/>
                          </a:solidFill>
                          <a:latin typeface="Calibri"/>
                          <a:cs typeface="Calibri"/>
                        </a:rPr>
                        <a:t> </a:t>
                      </a:r>
                      <a:r>
                        <a:rPr sz="1450" b="1" spc="-5" dirty="0">
                          <a:solidFill>
                            <a:srgbClr val="FFFFFF"/>
                          </a:solidFill>
                          <a:latin typeface="Calibri"/>
                          <a:cs typeface="Calibri"/>
                        </a:rPr>
                        <a:t>1 </a:t>
                      </a:r>
                      <a:r>
                        <a:rPr sz="1450" b="1" spc="-20" dirty="0">
                          <a:solidFill>
                            <a:srgbClr val="FFFFFF"/>
                          </a:solidFill>
                          <a:latin typeface="Calibri"/>
                          <a:cs typeface="Calibri"/>
                        </a:rPr>
                        <a:t>results  (ATM </a:t>
                      </a:r>
                      <a:r>
                        <a:rPr sz="1450" b="1" spc="5" dirty="0">
                          <a:solidFill>
                            <a:srgbClr val="FFFFFF"/>
                          </a:solidFill>
                          <a:latin typeface="Calibri"/>
                          <a:cs typeface="Calibri"/>
                        </a:rPr>
                        <a:t>only)  </a:t>
                      </a:r>
                      <a:r>
                        <a:rPr sz="1450" b="1" spc="-10" dirty="0">
                          <a:solidFill>
                            <a:srgbClr val="FFFFFF"/>
                          </a:solidFill>
                          <a:latin typeface="Calibri"/>
                          <a:cs typeface="Calibri"/>
                        </a:rPr>
                        <a:t>submitted</a:t>
                      </a:r>
                      <a:endParaRPr sz="1450">
                        <a:latin typeface="Calibri"/>
                        <a:cs typeface="Calibri"/>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1BC"/>
                    </a:solidFill>
                  </a:tcPr>
                </a:tc>
                <a:tc>
                  <a:txBody>
                    <a:bodyPr/>
                    <a:lstStyle/>
                    <a:p>
                      <a:pPr marL="99695" marR="95250">
                        <a:lnSpc>
                          <a:spcPts val="1680"/>
                        </a:lnSpc>
                        <a:spcBef>
                          <a:spcPts val="310"/>
                        </a:spcBef>
                      </a:pPr>
                      <a:r>
                        <a:rPr sz="1450" b="1" dirty="0">
                          <a:solidFill>
                            <a:srgbClr val="FFFFFF"/>
                          </a:solidFill>
                          <a:latin typeface="Calibri"/>
                          <a:cs typeface="Calibri"/>
                        </a:rPr>
                        <a:t>Level</a:t>
                      </a:r>
                      <a:r>
                        <a:rPr sz="1450" b="1" spc="-125" dirty="0">
                          <a:solidFill>
                            <a:srgbClr val="FFFFFF"/>
                          </a:solidFill>
                          <a:latin typeface="Calibri"/>
                          <a:cs typeface="Calibri"/>
                        </a:rPr>
                        <a:t> </a:t>
                      </a:r>
                      <a:r>
                        <a:rPr sz="1450" b="1" spc="-5" dirty="0">
                          <a:solidFill>
                            <a:srgbClr val="FFFFFF"/>
                          </a:solidFill>
                          <a:latin typeface="Calibri"/>
                          <a:cs typeface="Calibri"/>
                        </a:rPr>
                        <a:t>2</a:t>
                      </a:r>
                      <a:r>
                        <a:rPr sz="1450" b="1" spc="-100" dirty="0">
                          <a:solidFill>
                            <a:srgbClr val="FFFFFF"/>
                          </a:solidFill>
                          <a:latin typeface="Calibri"/>
                          <a:cs typeface="Calibri"/>
                        </a:rPr>
                        <a:t> </a:t>
                      </a:r>
                      <a:r>
                        <a:rPr sz="1450" b="1" spc="-10" dirty="0">
                          <a:solidFill>
                            <a:srgbClr val="FFFFFF"/>
                          </a:solidFill>
                          <a:latin typeface="Calibri"/>
                          <a:cs typeface="Calibri"/>
                        </a:rPr>
                        <a:t>&amp;</a:t>
                      </a:r>
                      <a:r>
                        <a:rPr sz="1450" b="1" spc="-75" dirty="0">
                          <a:solidFill>
                            <a:srgbClr val="FFFFFF"/>
                          </a:solidFill>
                          <a:latin typeface="Calibri"/>
                          <a:cs typeface="Calibri"/>
                        </a:rPr>
                        <a:t> </a:t>
                      </a:r>
                      <a:r>
                        <a:rPr sz="1450" b="1" spc="-5" dirty="0">
                          <a:solidFill>
                            <a:srgbClr val="FFFFFF"/>
                          </a:solidFill>
                          <a:latin typeface="Calibri"/>
                          <a:cs typeface="Calibri"/>
                        </a:rPr>
                        <a:t>3</a:t>
                      </a:r>
                      <a:r>
                        <a:rPr sz="1450" b="1" spc="-15" dirty="0">
                          <a:solidFill>
                            <a:srgbClr val="FFFFFF"/>
                          </a:solidFill>
                          <a:latin typeface="Calibri"/>
                          <a:cs typeface="Calibri"/>
                        </a:rPr>
                        <a:t> </a:t>
                      </a:r>
                      <a:r>
                        <a:rPr sz="1450" b="1" spc="-20" dirty="0">
                          <a:solidFill>
                            <a:srgbClr val="FFFFFF"/>
                          </a:solidFill>
                          <a:latin typeface="Calibri"/>
                          <a:cs typeface="Calibri"/>
                        </a:rPr>
                        <a:t>results</a:t>
                      </a:r>
                      <a:r>
                        <a:rPr sz="1450" b="1" spc="-30" dirty="0">
                          <a:solidFill>
                            <a:srgbClr val="FFFFFF"/>
                          </a:solidFill>
                          <a:latin typeface="Calibri"/>
                          <a:cs typeface="Calibri"/>
                        </a:rPr>
                        <a:t> </a:t>
                      </a:r>
                      <a:r>
                        <a:rPr sz="1450" b="1" spc="-5" dirty="0">
                          <a:solidFill>
                            <a:srgbClr val="FFFFFF"/>
                          </a:solidFill>
                          <a:latin typeface="Calibri"/>
                          <a:cs typeface="Calibri"/>
                        </a:rPr>
                        <a:t>(screening  </a:t>
                      </a:r>
                      <a:r>
                        <a:rPr sz="1450" b="1" spc="5" dirty="0">
                          <a:solidFill>
                            <a:srgbClr val="FFFFFF"/>
                          </a:solidFill>
                          <a:latin typeface="Calibri"/>
                          <a:cs typeface="Calibri"/>
                        </a:rPr>
                        <a:t>of </a:t>
                      </a:r>
                      <a:r>
                        <a:rPr sz="1450" b="1" spc="-20" dirty="0">
                          <a:solidFill>
                            <a:srgbClr val="FFFFFF"/>
                          </a:solidFill>
                          <a:latin typeface="Calibri"/>
                          <a:cs typeface="Calibri"/>
                        </a:rPr>
                        <a:t>test </a:t>
                      </a:r>
                      <a:r>
                        <a:rPr sz="1450" b="1" spc="-5" dirty="0">
                          <a:solidFill>
                            <a:srgbClr val="FFFFFF"/>
                          </a:solidFill>
                          <a:latin typeface="Calibri"/>
                          <a:cs typeface="Calibri"/>
                        </a:rPr>
                        <a:t>data </a:t>
                      </a:r>
                      <a:r>
                        <a:rPr sz="1450" b="1" spc="-15" dirty="0">
                          <a:solidFill>
                            <a:srgbClr val="FFFFFF"/>
                          </a:solidFill>
                          <a:latin typeface="Calibri"/>
                          <a:cs typeface="Calibri"/>
                        </a:rPr>
                        <a:t>set </a:t>
                      </a:r>
                      <a:r>
                        <a:rPr sz="1450" b="1" spc="-30" dirty="0">
                          <a:solidFill>
                            <a:srgbClr val="FFFFFF"/>
                          </a:solidFill>
                          <a:latin typeface="Calibri"/>
                          <a:cs typeface="Calibri"/>
                        </a:rPr>
                        <a:t>with </a:t>
                      </a:r>
                      <a:r>
                        <a:rPr sz="1450" b="1" spc="-10" dirty="0">
                          <a:solidFill>
                            <a:srgbClr val="FFFFFF"/>
                          </a:solidFill>
                          <a:latin typeface="Calibri"/>
                          <a:cs typeface="Calibri"/>
                        </a:rPr>
                        <a:t>own  </a:t>
                      </a:r>
                      <a:r>
                        <a:rPr sz="1450" b="1" dirty="0">
                          <a:solidFill>
                            <a:srgbClr val="FFFFFF"/>
                          </a:solidFill>
                          <a:latin typeface="Calibri"/>
                          <a:cs typeface="Calibri"/>
                        </a:rPr>
                        <a:t>methods) </a:t>
                      </a:r>
                      <a:r>
                        <a:rPr sz="1450" b="1" spc="-15" dirty="0">
                          <a:solidFill>
                            <a:srgbClr val="FFFFFF"/>
                          </a:solidFill>
                          <a:latin typeface="Calibri"/>
                          <a:cs typeface="Calibri"/>
                        </a:rPr>
                        <a:t>to </a:t>
                      </a:r>
                      <a:r>
                        <a:rPr sz="1450" b="1" spc="5" dirty="0">
                          <a:solidFill>
                            <a:srgbClr val="FFFFFF"/>
                          </a:solidFill>
                          <a:latin typeface="Calibri"/>
                          <a:cs typeface="Calibri"/>
                        </a:rPr>
                        <a:t>be</a:t>
                      </a:r>
                      <a:r>
                        <a:rPr sz="1450" b="1" spc="-215" dirty="0">
                          <a:solidFill>
                            <a:srgbClr val="FFFFFF"/>
                          </a:solidFill>
                          <a:latin typeface="Calibri"/>
                          <a:cs typeface="Calibri"/>
                        </a:rPr>
                        <a:t> </a:t>
                      </a:r>
                      <a:r>
                        <a:rPr sz="1450" b="1" spc="-20" dirty="0">
                          <a:solidFill>
                            <a:srgbClr val="FFFFFF"/>
                          </a:solidFill>
                          <a:latin typeface="Calibri"/>
                          <a:cs typeface="Calibri"/>
                        </a:rPr>
                        <a:t>submitted</a:t>
                      </a:r>
                      <a:endParaRPr sz="1450">
                        <a:latin typeface="Calibri"/>
                        <a:cs typeface="Calibri"/>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1BC"/>
                    </a:solidFill>
                  </a:tcPr>
                </a:tc>
                <a:extLst>
                  <a:ext uri="{0D108BD9-81ED-4DB2-BD59-A6C34878D82A}">
                    <a16:rowId xmlns:a16="http://schemas.microsoft.com/office/drawing/2014/main" val="10000"/>
                  </a:ext>
                </a:extLst>
              </a:tr>
              <a:tr h="274320">
                <a:tc>
                  <a:txBody>
                    <a:bodyPr/>
                    <a:lstStyle/>
                    <a:p>
                      <a:pPr marL="91440">
                        <a:lnSpc>
                          <a:spcPct val="100000"/>
                        </a:lnSpc>
                        <a:spcBef>
                          <a:spcPts val="315"/>
                        </a:spcBef>
                      </a:pPr>
                      <a:r>
                        <a:rPr sz="1200" b="1" spc="-80" dirty="0">
                          <a:solidFill>
                            <a:srgbClr val="6F2F9F"/>
                          </a:solidFill>
                          <a:latin typeface="Calibri"/>
                          <a:cs typeface="Calibri"/>
                        </a:rPr>
                        <a:t>P. </a:t>
                      </a:r>
                      <a:r>
                        <a:rPr sz="1200" b="1" spc="-5" dirty="0">
                          <a:solidFill>
                            <a:srgbClr val="6F2F9F"/>
                          </a:solidFill>
                          <a:latin typeface="Calibri"/>
                          <a:cs typeface="Calibri"/>
                        </a:rPr>
                        <a:t>de </a:t>
                      </a:r>
                      <a:r>
                        <a:rPr sz="1200" b="1" spc="-15" dirty="0">
                          <a:solidFill>
                            <a:srgbClr val="6F2F9F"/>
                          </a:solidFill>
                          <a:latin typeface="Calibri"/>
                          <a:cs typeface="Calibri"/>
                        </a:rPr>
                        <a:t>Meutter, </a:t>
                      </a:r>
                      <a:r>
                        <a:rPr sz="1200" b="1" spc="-5" dirty="0">
                          <a:solidFill>
                            <a:srgbClr val="6F2F9F"/>
                          </a:solidFill>
                          <a:latin typeface="Calibri"/>
                          <a:cs typeface="Calibri"/>
                        </a:rPr>
                        <a:t>A. </a:t>
                      </a:r>
                      <a:r>
                        <a:rPr sz="1200" b="1" dirty="0">
                          <a:solidFill>
                            <a:srgbClr val="6F2F9F"/>
                          </a:solidFill>
                          <a:latin typeface="Calibri"/>
                          <a:cs typeface="Calibri"/>
                        </a:rPr>
                        <a:t>Delcloo &amp; C.</a:t>
                      </a:r>
                      <a:r>
                        <a:rPr sz="1200" b="1" spc="-110" dirty="0">
                          <a:solidFill>
                            <a:srgbClr val="6F2F9F"/>
                          </a:solidFill>
                          <a:latin typeface="Calibri"/>
                          <a:cs typeface="Calibri"/>
                        </a:rPr>
                        <a:t> </a:t>
                      </a:r>
                      <a:r>
                        <a:rPr sz="1200" b="1" spc="10" dirty="0">
                          <a:solidFill>
                            <a:srgbClr val="6F2F9F"/>
                          </a:solidFill>
                          <a:latin typeface="Calibri"/>
                          <a:cs typeface="Calibri"/>
                        </a:rPr>
                        <a:t>Gueibe</a:t>
                      </a:r>
                      <a:endParaRPr sz="1200">
                        <a:latin typeface="Calibri"/>
                        <a:cs typeface="Calibri"/>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c>
                  <a:txBody>
                    <a:bodyPr/>
                    <a:lstStyle/>
                    <a:p>
                      <a:pPr marL="93980">
                        <a:lnSpc>
                          <a:spcPct val="100000"/>
                        </a:lnSpc>
                        <a:spcBef>
                          <a:spcPts val="315"/>
                        </a:spcBef>
                      </a:pPr>
                      <a:r>
                        <a:rPr sz="1200" b="1" spc="-20" dirty="0">
                          <a:solidFill>
                            <a:srgbClr val="6F2F9F"/>
                          </a:solidFill>
                          <a:latin typeface="Calibri"/>
                          <a:cs typeface="Calibri"/>
                        </a:rPr>
                        <a:t>SCKCENRMI</a:t>
                      </a:r>
                      <a:endParaRPr sz="1200">
                        <a:latin typeface="Calibri"/>
                        <a:cs typeface="Calibri"/>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c>
                  <a:txBody>
                    <a:bodyPr/>
                    <a:lstStyle/>
                    <a:p>
                      <a:pPr marL="94615">
                        <a:lnSpc>
                          <a:spcPct val="100000"/>
                        </a:lnSpc>
                        <a:spcBef>
                          <a:spcPts val="315"/>
                        </a:spcBef>
                      </a:pPr>
                      <a:r>
                        <a:rPr sz="1200" b="1" dirty="0">
                          <a:solidFill>
                            <a:srgbClr val="6F2F9F"/>
                          </a:solidFill>
                          <a:latin typeface="Calibri"/>
                          <a:cs typeface="Calibri"/>
                        </a:rPr>
                        <a:t>Belgium</a:t>
                      </a:r>
                      <a:endParaRPr sz="1200">
                        <a:latin typeface="Calibri"/>
                        <a:cs typeface="Calibri"/>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c>
                  <a:txBody>
                    <a:bodyPr/>
                    <a:lstStyle/>
                    <a:p>
                      <a:pPr marL="95250">
                        <a:lnSpc>
                          <a:spcPct val="100000"/>
                        </a:lnSpc>
                        <a:spcBef>
                          <a:spcPts val="315"/>
                        </a:spcBef>
                      </a:pPr>
                      <a:r>
                        <a:rPr sz="1200" b="1" spc="-15" dirty="0">
                          <a:solidFill>
                            <a:srgbClr val="6F2F9F"/>
                          </a:solidFill>
                          <a:latin typeface="Calibri"/>
                          <a:cs typeface="Calibri"/>
                        </a:rPr>
                        <a:t>Yes</a:t>
                      </a:r>
                      <a:endParaRPr sz="1200">
                        <a:latin typeface="Calibri"/>
                        <a:cs typeface="Calibri"/>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c>
                  <a:txBody>
                    <a:bodyPr/>
                    <a:lstStyle/>
                    <a:p>
                      <a:pPr marL="96520">
                        <a:lnSpc>
                          <a:spcPct val="100000"/>
                        </a:lnSpc>
                        <a:spcBef>
                          <a:spcPts val="315"/>
                        </a:spcBef>
                      </a:pPr>
                      <a:r>
                        <a:rPr sz="1200" b="1" spc="-30" dirty="0">
                          <a:solidFill>
                            <a:srgbClr val="6F2F9F"/>
                          </a:solidFill>
                          <a:latin typeface="Calibri"/>
                          <a:cs typeface="Calibri"/>
                        </a:rPr>
                        <a:t>FLEXPART </a:t>
                      </a:r>
                      <a:r>
                        <a:rPr sz="1200" b="1" spc="-20" dirty="0">
                          <a:solidFill>
                            <a:srgbClr val="6F2F9F"/>
                          </a:solidFill>
                          <a:latin typeface="Calibri"/>
                          <a:cs typeface="Calibri"/>
                        </a:rPr>
                        <a:t>V10.4 </a:t>
                      </a:r>
                      <a:r>
                        <a:rPr sz="1200" b="1" dirty="0">
                          <a:solidFill>
                            <a:srgbClr val="6F2F9F"/>
                          </a:solidFill>
                          <a:latin typeface="Calibri"/>
                          <a:cs typeface="Calibri"/>
                        </a:rPr>
                        <a:t>+</a:t>
                      </a:r>
                      <a:r>
                        <a:rPr sz="1200" b="1" spc="-35" dirty="0">
                          <a:solidFill>
                            <a:srgbClr val="6F2F9F"/>
                          </a:solidFill>
                          <a:latin typeface="Calibri"/>
                          <a:cs typeface="Calibri"/>
                        </a:rPr>
                        <a:t> </a:t>
                      </a:r>
                      <a:r>
                        <a:rPr sz="1200" b="1" spc="-5" dirty="0">
                          <a:solidFill>
                            <a:srgbClr val="6F2F9F"/>
                          </a:solidFill>
                          <a:latin typeface="Calibri"/>
                          <a:cs typeface="Calibri"/>
                        </a:rPr>
                        <a:t>ECMWF</a:t>
                      </a:r>
                      <a:endParaRPr sz="1200">
                        <a:latin typeface="Calibri"/>
                        <a:cs typeface="Calibri"/>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c>
                  <a:txBody>
                    <a:bodyPr/>
                    <a:lstStyle/>
                    <a:p>
                      <a:pPr marL="98425">
                        <a:lnSpc>
                          <a:spcPct val="100000"/>
                        </a:lnSpc>
                        <a:spcBef>
                          <a:spcPts val="315"/>
                        </a:spcBef>
                      </a:pPr>
                      <a:r>
                        <a:rPr sz="1200" b="1" spc="-15" dirty="0">
                          <a:solidFill>
                            <a:srgbClr val="6F2F9F"/>
                          </a:solidFill>
                          <a:latin typeface="Calibri"/>
                          <a:cs typeface="Calibri"/>
                        </a:rPr>
                        <a:t>Yes</a:t>
                      </a:r>
                      <a:endParaRPr sz="1200">
                        <a:latin typeface="Calibri"/>
                        <a:cs typeface="Calibri"/>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c>
                  <a:txBody>
                    <a:bodyPr/>
                    <a:lstStyle/>
                    <a:p>
                      <a:pPr marL="99695">
                        <a:lnSpc>
                          <a:spcPct val="100000"/>
                        </a:lnSpc>
                        <a:spcBef>
                          <a:spcPts val="315"/>
                        </a:spcBef>
                      </a:pPr>
                      <a:r>
                        <a:rPr sz="1200" b="1" spc="-15" dirty="0">
                          <a:solidFill>
                            <a:srgbClr val="6F2F9F"/>
                          </a:solidFill>
                          <a:latin typeface="Calibri"/>
                          <a:cs typeface="Calibri"/>
                        </a:rPr>
                        <a:t>Yes</a:t>
                      </a:r>
                      <a:endParaRPr sz="1200">
                        <a:latin typeface="Calibri"/>
                        <a:cs typeface="Calibri"/>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extLst>
                  <a:ext uri="{0D108BD9-81ED-4DB2-BD59-A6C34878D82A}">
                    <a16:rowId xmlns:a16="http://schemas.microsoft.com/office/drawing/2014/main" val="10001"/>
                  </a:ext>
                </a:extLst>
              </a:tr>
              <a:tr h="457200">
                <a:tc>
                  <a:txBody>
                    <a:bodyPr/>
                    <a:lstStyle/>
                    <a:p>
                      <a:pPr marL="91440">
                        <a:lnSpc>
                          <a:spcPct val="100000"/>
                        </a:lnSpc>
                        <a:spcBef>
                          <a:spcPts val="315"/>
                        </a:spcBef>
                      </a:pPr>
                      <a:r>
                        <a:rPr sz="1200" b="1" spc="-5" dirty="0">
                          <a:solidFill>
                            <a:srgbClr val="6F2F9F"/>
                          </a:solidFill>
                          <a:latin typeface="Calibri"/>
                          <a:cs typeface="Calibri"/>
                        </a:rPr>
                        <a:t>S. J.</a:t>
                      </a:r>
                      <a:r>
                        <a:rPr sz="1200" b="1" spc="15" dirty="0">
                          <a:solidFill>
                            <a:srgbClr val="6F2F9F"/>
                          </a:solidFill>
                          <a:latin typeface="Calibri"/>
                          <a:cs typeface="Calibri"/>
                        </a:rPr>
                        <a:t> </a:t>
                      </a:r>
                      <a:r>
                        <a:rPr sz="1200" b="1" dirty="0">
                          <a:solidFill>
                            <a:srgbClr val="6F2F9F"/>
                          </a:solidFill>
                          <a:latin typeface="Calibri"/>
                          <a:cs typeface="Calibri"/>
                        </a:rPr>
                        <a:t>Leadbetter</a:t>
                      </a:r>
                      <a:endParaRPr sz="1200">
                        <a:latin typeface="Calibri"/>
                        <a:cs typeface="Calibri"/>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93980">
                        <a:lnSpc>
                          <a:spcPct val="100000"/>
                        </a:lnSpc>
                        <a:spcBef>
                          <a:spcPts val="315"/>
                        </a:spcBef>
                      </a:pPr>
                      <a:r>
                        <a:rPr sz="1200" b="1" dirty="0">
                          <a:solidFill>
                            <a:srgbClr val="6F2F9F"/>
                          </a:solidFill>
                          <a:latin typeface="Calibri"/>
                          <a:cs typeface="Calibri"/>
                        </a:rPr>
                        <a:t>MetOffice</a:t>
                      </a:r>
                      <a:endParaRPr sz="1200">
                        <a:latin typeface="Calibri"/>
                        <a:cs typeface="Calibri"/>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94615">
                        <a:lnSpc>
                          <a:spcPct val="100000"/>
                        </a:lnSpc>
                        <a:spcBef>
                          <a:spcPts val="315"/>
                        </a:spcBef>
                      </a:pPr>
                      <a:r>
                        <a:rPr sz="1200" b="1" spc="15" dirty="0">
                          <a:solidFill>
                            <a:srgbClr val="6F2F9F"/>
                          </a:solidFill>
                          <a:latin typeface="Calibri"/>
                          <a:cs typeface="Calibri"/>
                        </a:rPr>
                        <a:t>UK</a:t>
                      </a:r>
                      <a:endParaRPr sz="1200">
                        <a:latin typeface="Calibri"/>
                        <a:cs typeface="Calibri"/>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95250">
                        <a:lnSpc>
                          <a:spcPct val="100000"/>
                        </a:lnSpc>
                        <a:spcBef>
                          <a:spcPts val="315"/>
                        </a:spcBef>
                      </a:pPr>
                      <a:r>
                        <a:rPr sz="1200" b="1" spc="-15" dirty="0">
                          <a:solidFill>
                            <a:srgbClr val="6F2F9F"/>
                          </a:solidFill>
                          <a:latin typeface="Calibri"/>
                          <a:cs typeface="Calibri"/>
                        </a:rPr>
                        <a:t>Yes</a:t>
                      </a:r>
                      <a:endParaRPr sz="1200">
                        <a:latin typeface="Calibri"/>
                        <a:cs typeface="Calibri"/>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96520">
                        <a:lnSpc>
                          <a:spcPct val="100000"/>
                        </a:lnSpc>
                        <a:spcBef>
                          <a:spcPts val="315"/>
                        </a:spcBef>
                      </a:pPr>
                      <a:r>
                        <a:rPr sz="1200" b="1" spc="-5" dirty="0">
                          <a:solidFill>
                            <a:srgbClr val="6F2F9F"/>
                          </a:solidFill>
                          <a:latin typeface="Calibri"/>
                          <a:cs typeface="Calibri"/>
                        </a:rPr>
                        <a:t>NAME </a:t>
                      </a:r>
                      <a:r>
                        <a:rPr sz="1200" b="1" spc="-20" dirty="0">
                          <a:solidFill>
                            <a:srgbClr val="6F2F9F"/>
                          </a:solidFill>
                          <a:latin typeface="Calibri"/>
                          <a:cs typeface="Calibri"/>
                        </a:rPr>
                        <a:t>8.3 </a:t>
                      </a:r>
                      <a:r>
                        <a:rPr sz="1200" b="1" dirty="0">
                          <a:solidFill>
                            <a:srgbClr val="6F2F9F"/>
                          </a:solidFill>
                          <a:latin typeface="Calibri"/>
                          <a:cs typeface="Calibri"/>
                        </a:rPr>
                        <a:t>+ MetOffice</a:t>
                      </a:r>
                      <a:r>
                        <a:rPr sz="1200" b="1" spc="-204" dirty="0">
                          <a:solidFill>
                            <a:srgbClr val="6F2F9F"/>
                          </a:solidFill>
                          <a:latin typeface="Calibri"/>
                          <a:cs typeface="Calibri"/>
                        </a:rPr>
                        <a:t> </a:t>
                      </a:r>
                      <a:r>
                        <a:rPr sz="1200" b="1" spc="10" dirty="0">
                          <a:solidFill>
                            <a:srgbClr val="6F2F9F"/>
                          </a:solidFill>
                          <a:latin typeface="Calibri"/>
                          <a:cs typeface="Calibri"/>
                        </a:rPr>
                        <a:t>Unified</a:t>
                      </a:r>
                      <a:endParaRPr sz="1200">
                        <a:latin typeface="Calibri"/>
                        <a:cs typeface="Calibri"/>
                      </a:endParaRPr>
                    </a:p>
                    <a:p>
                      <a:pPr marL="96520">
                        <a:lnSpc>
                          <a:spcPct val="100000"/>
                        </a:lnSpc>
                        <a:spcBef>
                          <a:spcPts val="5"/>
                        </a:spcBef>
                      </a:pPr>
                      <a:r>
                        <a:rPr sz="1200" b="1" dirty="0">
                          <a:solidFill>
                            <a:srgbClr val="6F2F9F"/>
                          </a:solidFill>
                          <a:latin typeface="Calibri"/>
                          <a:cs typeface="Calibri"/>
                        </a:rPr>
                        <a:t>Model</a:t>
                      </a:r>
                      <a:endParaRPr sz="1200">
                        <a:latin typeface="Calibri"/>
                        <a:cs typeface="Calibri"/>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98425">
                        <a:lnSpc>
                          <a:spcPct val="100000"/>
                        </a:lnSpc>
                        <a:spcBef>
                          <a:spcPts val="315"/>
                        </a:spcBef>
                      </a:pPr>
                      <a:r>
                        <a:rPr sz="1200" b="1" spc="-15" dirty="0">
                          <a:solidFill>
                            <a:srgbClr val="6F2F9F"/>
                          </a:solidFill>
                          <a:latin typeface="Calibri"/>
                          <a:cs typeface="Calibri"/>
                        </a:rPr>
                        <a:t>Yes</a:t>
                      </a:r>
                      <a:endParaRPr sz="1200">
                        <a:latin typeface="Calibri"/>
                        <a:cs typeface="Calibri"/>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99695">
                        <a:lnSpc>
                          <a:spcPct val="100000"/>
                        </a:lnSpc>
                        <a:spcBef>
                          <a:spcPts val="315"/>
                        </a:spcBef>
                      </a:pPr>
                      <a:r>
                        <a:rPr sz="1200" b="1" spc="5" dirty="0">
                          <a:solidFill>
                            <a:srgbClr val="6F2F9F"/>
                          </a:solidFill>
                          <a:latin typeface="Calibri"/>
                          <a:cs typeface="Calibri"/>
                        </a:rPr>
                        <a:t>No</a:t>
                      </a:r>
                      <a:endParaRPr sz="1200">
                        <a:latin typeface="Calibri"/>
                        <a:cs typeface="Calibri"/>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extLst>
                  <a:ext uri="{0D108BD9-81ED-4DB2-BD59-A6C34878D82A}">
                    <a16:rowId xmlns:a16="http://schemas.microsoft.com/office/drawing/2014/main" val="10002"/>
                  </a:ext>
                </a:extLst>
              </a:tr>
              <a:tr h="274319">
                <a:tc>
                  <a:txBody>
                    <a:bodyPr/>
                    <a:lstStyle/>
                    <a:p>
                      <a:pPr marL="91440">
                        <a:lnSpc>
                          <a:spcPct val="100000"/>
                        </a:lnSpc>
                        <a:spcBef>
                          <a:spcPts val="325"/>
                        </a:spcBef>
                      </a:pPr>
                      <a:r>
                        <a:rPr sz="1200" b="1" spc="-5" dirty="0">
                          <a:solidFill>
                            <a:srgbClr val="6F2F9F"/>
                          </a:solidFill>
                          <a:latin typeface="Calibri"/>
                          <a:cs typeface="Calibri"/>
                        </a:rPr>
                        <a:t>J.</a:t>
                      </a:r>
                      <a:r>
                        <a:rPr sz="1200" b="1" spc="-40" dirty="0">
                          <a:solidFill>
                            <a:srgbClr val="6F2F9F"/>
                          </a:solidFill>
                          <a:latin typeface="Calibri"/>
                          <a:cs typeface="Calibri"/>
                        </a:rPr>
                        <a:t> </a:t>
                      </a:r>
                      <a:r>
                        <a:rPr sz="1200" b="1" spc="-5" dirty="0">
                          <a:solidFill>
                            <a:srgbClr val="6F2F9F"/>
                          </a:solidFill>
                          <a:latin typeface="Calibri"/>
                          <a:cs typeface="Calibri"/>
                        </a:rPr>
                        <a:t>Kusmierczyk-Michulec</a:t>
                      </a:r>
                      <a:endParaRPr sz="1200">
                        <a:latin typeface="Calibri"/>
                        <a:cs typeface="Calibri"/>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93980">
                        <a:lnSpc>
                          <a:spcPct val="100000"/>
                        </a:lnSpc>
                        <a:spcBef>
                          <a:spcPts val="325"/>
                        </a:spcBef>
                      </a:pPr>
                      <a:r>
                        <a:rPr sz="1200" b="1" spc="-20" dirty="0">
                          <a:solidFill>
                            <a:srgbClr val="6F2F9F"/>
                          </a:solidFill>
                          <a:latin typeface="Calibri"/>
                          <a:cs typeface="Calibri"/>
                        </a:rPr>
                        <a:t>CTBTO</a:t>
                      </a:r>
                      <a:r>
                        <a:rPr sz="1200" b="1" spc="15" dirty="0">
                          <a:solidFill>
                            <a:srgbClr val="6F2F9F"/>
                          </a:solidFill>
                          <a:latin typeface="Calibri"/>
                          <a:cs typeface="Calibri"/>
                        </a:rPr>
                        <a:t> </a:t>
                      </a:r>
                      <a:r>
                        <a:rPr sz="1200" b="1" spc="10" dirty="0">
                          <a:solidFill>
                            <a:srgbClr val="6F2F9F"/>
                          </a:solidFill>
                          <a:latin typeface="Calibri"/>
                          <a:cs typeface="Calibri"/>
                        </a:rPr>
                        <a:t>(„XeBet“)</a:t>
                      </a:r>
                      <a:endParaRPr sz="1200">
                        <a:latin typeface="Calibri"/>
                        <a:cs typeface="Calibri"/>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94615">
                        <a:lnSpc>
                          <a:spcPct val="100000"/>
                        </a:lnSpc>
                        <a:spcBef>
                          <a:spcPts val="325"/>
                        </a:spcBef>
                      </a:pPr>
                      <a:r>
                        <a:rPr sz="1200" b="1" spc="-10" dirty="0">
                          <a:solidFill>
                            <a:srgbClr val="6F2F9F"/>
                          </a:solidFill>
                          <a:latin typeface="Calibri"/>
                          <a:cs typeface="Calibri"/>
                        </a:rPr>
                        <a:t>Austria</a:t>
                      </a:r>
                      <a:endParaRPr sz="1200">
                        <a:latin typeface="Calibri"/>
                        <a:cs typeface="Calibri"/>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95250">
                        <a:lnSpc>
                          <a:spcPct val="100000"/>
                        </a:lnSpc>
                        <a:spcBef>
                          <a:spcPts val="325"/>
                        </a:spcBef>
                      </a:pPr>
                      <a:r>
                        <a:rPr sz="1200" b="1" dirty="0">
                          <a:solidFill>
                            <a:srgbClr val="6F2F9F"/>
                          </a:solidFill>
                          <a:latin typeface="Calibri"/>
                          <a:cs typeface="Calibri"/>
                        </a:rPr>
                        <a:t>-</a:t>
                      </a:r>
                      <a:endParaRPr sz="1200">
                        <a:latin typeface="Calibri"/>
                        <a:cs typeface="Calibri"/>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96520">
                        <a:lnSpc>
                          <a:spcPct val="100000"/>
                        </a:lnSpc>
                        <a:spcBef>
                          <a:spcPts val="325"/>
                        </a:spcBef>
                      </a:pPr>
                      <a:r>
                        <a:rPr sz="1200" b="1" spc="-25" dirty="0">
                          <a:solidFill>
                            <a:srgbClr val="6F2F9F"/>
                          </a:solidFill>
                          <a:latin typeface="Calibri"/>
                          <a:cs typeface="Calibri"/>
                        </a:rPr>
                        <a:t>FLEXPART </a:t>
                      </a:r>
                      <a:r>
                        <a:rPr sz="1200" b="1" dirty="0">
                          <a:solidFill>
                            <a:srgbClr val="6F2F9F"/>
                          </a:solidFill>
                          <a:latin typeface="Calibri"/>
                          <a:cs typeface="Calibri"/>
                        </a:rPr>
                        <a:t>V9 +</a:t>
                      </a:r>
                      <a:r>
                        <a:rPr sz="1200" b="1" spc="-130" dirty="0">
                          <a:solidFill>
                            <a:srgbClr val="6F2F9F"/>
                          </a:solidFill>
                          <a:latin typeface="Calibri"/>
                          <a:cs typeface="Calibri"/>
                        </a:rPr>
                        <a:t> </a:t>
                      </a:r>
                      <a:r>
                        <a:rPr sz="1200" b="1" spc="-5" dirty="0">
                          <a:solidFill>
                            <a:srgbClr val="6F2F9F"/>
                          </a:solidFill>
                          <a:latin typeface="Calibri"/>
                          <a:cs typeface="Calibri"/>
                        </a:rPr>
                        <a:t>ECMWF</a:t>
                      </a:r>
                      <a:endParaRPr sz="1200">
                        <a:latin typeface="Calibri"/>
                        <a:cs typeface="Calibri"/>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98425">
                        <a:lnSpc>
                          <a:spcPct val="100000"/>
                        </a:lnSpc>
                        <a:spcBef>
                          <a:spcPts val="325"/>
                        </a:spcBef>
                      </a:pPr>
                      <a:r>
                        <a:rPr sz="1200" b="1" spc="-15" dirty="0">
                          <a:solidFill>
                            <a:srgbClr val="6F2F9F"/>
                          </a:solidFill>
                          <a:latin typeface="Calibri"/>
                          <a:cs typeface="Calibri"/>
                        </a:rPr>
                        <a:t>Yes </a:t>
                      </a:r>
                      <a:r>
                        <a:rPr sz="1200" b="1" spc="-5" dirty="0">
                          <a:solidFill>
                            <a:srgbClr val="6F2F9F"/>
                          </a:solidFill>
                          <a:latin typeface="Calibri"/>
                          <a:cs typeface="Calibri"/>
                        </a:rPr>
                        <a:t>(Xe-133</a:t>
                      </a:r>
                      <a:r>
                        <a:rPr sz="1200" b="1" spc="-50" dirty="0">
                          <a:solidFill>
                            <a:srgbClr val="6F2F9F"/>
                          </a:solidFill>
                          <a:latin typeface="Calibri"/>
                          <a:cs typeface="Calibri"/>
                        </a:rPr>
                        <a:t> </a:t>
                      </a:r>
                      <a:r>
                        <a:rPr sz="1200" b="1" spc="-5" dirty="0">
                          <a:solidFill>
                            <a:srgbClr val="6F2F9F"/>
                          </a:solidFill>
                          <a:latin typeface="Calibri"/>
                          <a:cs typeface="Calibri"/>
                        </a:rPr>
                        <a:t>only)</a:t>
                      </a:r>
                      <a:endParaRPr sz="1200">
                        <a:latin typeface="Calibri"/>
                        <a:cs typeface="Calibri"/>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99695">
                        <a:lnSpc>
                          <a:spcPct val="100000"/>
                        </a:lnSpc>
                        <a:spcBef>
                          <a:spcPts val="325"/>
                        </a:spcBef>
                      </a:pPr>
                      <a:r>
                        <a:rPr sz="1200" b="1" spc="5" dirty="0">
                          <a:solidFill>
                            <a:srgbClr val="6F2F9F"/>
                          </a:solidFill>
                          <a:latin typeface="Calibri"/>
                          <a:cs typeface="Calibri"/>
                        </a:rPr>
                        <a:t>No</a:t>
                      </a:r>
                      <a:endParaRPr sz="1200">
                        <a:latin typeface="Calibri"/>
                        <a:cs typeface="Calibri"/>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extLst>
                  <a:ext uri="{0D108BD9-81ED-4DB2-BD59-A6C34878D82A}">
                    <a16:rowId xmlns:a16="http://schemas.microsoft.com/office/drawing/2014/main" val="10003"/>
                  </a:ext>
                </a:extLst>
              </a:tr>
              <a:tr h="274319">
                <a:tc>
                  <a:txBody>
                    <a:bodyPr/>
                    <a:lstStyle/>
                    <a:p>
                      <a:pPr marL="91440">
                        <a:lnSpc>
                          <a:spcPct val="100000"/>
                        </a:lnSpc>
                        <a:spcBef>
                          <a:spcPts val="325"/>
                        </a:spcBef>
                      </a:pPr>
                      <a:r>
                        <a:rPr sz="1200" b="1" spc="-10" dirty="0">
                          <a:solidFill>
                            <a:srgbClr val="6F2F9F"/>
                          </a:solidFill>
                          <a:latin typeface="Calibri"/>
                          <a:cs typeface="Calibri"/>
                        </a:rPr>
                        <a:t>M.</a:t>
                      </a:r>
                      <a:r>
                        <a:rPr sz="1200" b="1" spc="40" dirty="0">
                          <a:solidFill>
                            <a:srgbClr val="6F2F9F"/>
                          </a:solidFill>
                          <a:latin typeface="Calibri"/>
                          <a:cs typeface="Calibri"/>
                        </a:rPr>
                        <a:t> </a:t>
                      </a:r>
                      <a:r>
                        <a:rPr sz="1200" b="1" spc="-5" dirty="0">
                          <a:solidFill>
                            <a:srgbClr val="6F2F9F"/>
                          </a:solidFill>
                          <a:latin typeface="Calibri"/>
                          <a:cs typeface="Calibri"/>
                        </a:rPr>
                        <a:t>Schoeppner</a:t>
                      </a:r>
                      <a:endParaRPr sz="1200">
                        <a:latin typeface="Calibri"/>
                        <a:cs typeface="Calibri"/>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93980">
                        <a:lnSpc>
                          <a:spcPct val="100000"/>
                        </a:lnSpc>
                        <a:spcBef>
                          <a:spcPts val="325"/>
                        </a:spcBef>
                      </a:pPr>
                      <a:r>
                        <a:rPr sz="1200" b="1" spc="-10" dirty="0">
                          <a:solidFill>
                            <a:srgbClr val="6F2F9F"/>
                          </a:solidFill>
                          <a:latin typeface="Calibri"/>
                          <a:cs typeface="Calibri"/>
                        </a:rPr>
                        <a:t>IAEA</a:t>
                      </a:r>
                      <a:endParaRPr sz="1200">
                        <a:latin typeface="Calibri"/>
                        <a:cs typeface="Calibri"/>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94615">
                        <a:lnSpc>
                          <a:spcPct val="100000"/>
                        </a:lnSpc>
                        <a:spcBef>
                          <a:spcPts val="325"/>
                        </a:spcBef>
                      </a:pPr>
                      <a:r>
                        <a:rPr sz="1200" b="1" spc="-10" dirty="0">
                          <a:solidFill>
                            <a:srgbClr val="6F2F9F"/>
                          </a:solidFill>
                          <a:latin typeface="Calibri"/>
                          <a:cs typeface="Calibri"/>
                        </a:rPr>
                        <a:t>Austria</a:t>
                      </a:r>
                      <a:endParaRPr sz="1200">
                        <a:latin typeface="Calibri"/>
                        <a:cs typeface="Calibri"/>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95250">
                        <a:lnSpc>
                          <a:spcPct val="100000"/>
                        </a:lnSpc>
                        <a:spcBef>
                          <a:spcPts val="325"/>
                        </a:spcBef>
                      </a:pPr>
                      <a:r>
                        <a:rPr sz="1200" b="1" spc="-15" dirty="0">
                          <a:solidFill>
                            <a:srgbClr val="6F2F9F"/>
                          </a:solidFill>
                          <a:latin typeface="Calibri"/>
                          <a:cs typeface="Calibri"/>
                        </a:rPr>
                        <a:t>Yes</a:t>
                      </a:r>
                      <a:endParaRPr sz="1200">
                        <a:latin typeface="Calibri"/>
                        <a:cs typeface="Calibri"/>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96520">
                        <a:lnSpc>
                          <a:spcPct val="100000"/>
                        </a:lnSpc>
                        <a:spcBef>
                          <a:spcPts val="325"/>
                        </a:spcBef>
                      </a:pPr>
                      <a:r>
                        <a:rPr sz="1200" b="1" spc="-25" dirty="0">
                          <a:solidFill>
                            <a:srgbClr val="6F2F9F"/>
                          </a:solidFill>
                          <a:latin typeface="Calibri"/>
                          <a:cs typeface="Calibri"/>
                        </a:rPr>
                        <a:t>FLEXPART </a:t>
                      </a:r>
                      <a:r>
                        <a:rPr sz="1200" b="1" dirty="0">
                          <a:solidFill>
                            <a:srgbClr val="6F2F9F"/>
                          </a:solidFill>
                          <a:latin typeface="Calibri"/>
                          <a:cs typeface="Calibri"/>
                        </a:rPr>
                        <a:t>V9 +</a:t>
                      </a:r>
                      <a:r>
                        <a:rPr sz="1200" b="1" spc="-145" dirty="0">
                          <a:solidFill>
                            <a:srgbClr val="6F2F9F"/>
                          </a:solidFill>
                          <a:latin typeface="Calibri"/>
                          <a:cs typeface="Calibri"/>
                        </a:rPr>
                        <a:t> </a:t>
                      </a:r>
                      <a:r>
                        <a:rPr sz="1200" b="1" spc="-5" dirty="0">
                          <a:solidFill>
                            <a:srgbClr val="6F2F9F"/>
                          </a:solidFill>
                          <a:latin typeface="Calibri"/>
                          <a:cs typeface="Calibri"/>
                        </a:rPr>
                        <a:t>ECMWF</a:t>
                      </a:r>
                      <a:endParaRPr sz="1200">
                        <a:latin typeface="Calibri"/>
                        <a:cs typeface="Calibri"/>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98425">
                        <a:lnSpc>
                          <a:spcPct val="100000"/>
                        </a:lnSpc>
                        <a:spcBef>
                          <a:spcPts val="325"/>
                        </a:spcBef>
                      </a:pPr>
                      <a:r>
                        <a:rPr sz="1200" b="1" spc="-15" dirty="0">
                          <a:solidFill>
                            <a:srgbClr val="6F2F9F"/>
                          </a:solidFill>
                          <a:latin typeface="Calibri"/>
                          <a:cs typeface="Calibri"/>
                        </a:rPr>
                        <a:t>Yes</a:t>
                      </a:r>
                      <a:endParaRPr sz="1200">
                        <a:latin typeface="Calibri"/>
                        <a:cs typeface="Calibri"/>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99695">
                        <a:lnSpc>
                          <a:spcPct val="100000"/>
                        </a:lnSpc>
                        <a:spcBef>
                          <a:spcPts val="325"/>
                        </a:spcBef>
                      </a:pPr>
                      <a:r>
                        <a:rPr sz="1200" b="1" spc="-5" dirty="0">
                          <a:solidFill>
                            <a:srgbClr val="6F2F9F"/>
                          </a:solidFill>
                          <a:latin typeface="Calibri"/>
                          <a:cs typeface="Calibri"/>
                        </a:rPr>
                        <a:t>Not</a:t>
                      </a:r>
                      <a:r>
                        <a:rPr sz="1200" b="1" spc="25" dirty="0">
                          <a:solidFill>
                            <a:srgbClr val="6F2F9F"/>
                          </a:solidFill>
                          <a:latin typeface="Calibri"/>
                          <a:cs typeface="Calibri"/>
                        </a:rPr>
                        <a:t> </a:t>
                      </a:r>
                      <a:r>
                        <a:rPr sz="1200" b="1" spc="10" dirty="0">
                          <a:solidFill>
                            <a:srgbClr val="6F2F9F"/>
                          </a:solidFill>
                          <a:latin typeface="Calibri"/>
                          <a:cs typeface="Calibri"/>
                        </a:rPr>
                        <a:t>likely</a:t>
                      </a:r>
                      <a:endParaRPr sz="1200">
                        <a:latin typeface="Calibri"/>
                        <a:cs typeface="Calibri"/>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extLst>
                  <a:ext uri="{0D108BD9-81ED-4DB2-BD59-A6C34878D82A}">
                    <a16:rowId xmlns:a16="http://schemas.microsoft.com/office/drawing/2014/main" val="10004"/>
                  </a:ext>
                </a:extLst>
              </a:tr>
              <a:tr h="274320">
                <a:tc>
                  <a:txBody>
                    <a:bodyPr/>
                    <a:lstStyle/>
                    <a:p>
                      <a:pPr marL="91440">
                        <a:lnSpc>
                          <a:spcPct val="100000"/>
                        </a:lnSpc>
                        <a:spcBef>
                          <a:spcPts val="330"/>
                        </a:spcBef>
                      </a:pPr>
                      <a:r>
                        <a:rPr sz="1200" b="1" spc="-80" dirty="0">
                          <a:latin typeface="Calibri"/>
                          <a:cs typeface="Calibri"/>
                        </a:rPr>
                        <a:t>P.</a:t>
                      </a:r>
                      <a:r>
                        <a:rPr sz="1200" b="1" spc="40" dirty="0">
                          <a:latin typeface="Calibri"/>
                          <a:cs typeface="Calibri"/>
                        </a:rPr>
                        <a:t> </a:t>
                      </a:r>
                      <a:r>
                        <a:rPr sz="1200" b="1" spc="-25" dirty="0">
                          <a:latin typeface="Calibri"/>
                          <a:cs typeface="Calibri"/>
                        </a:rPr>
                        <a:t>Tayyebi</a:t>
                      </a:r>
                      <a:endParaRPr sz="1200">
                        <a:latin typeface="Calibri"/>
                        <a:cs typeface="Calibri"/>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93980">
                        <a:lnSpc>
                          <a:spcPct val="100000"/>
                        </a:lnSpc>
                        <a:spcBef>
                          <a:spcPts val="330"/>
                        </a:spcBef>
                      </a:pPr>
                      <a:r>
                        <a:rPr sz="1200" b="1" spc="-15" dirty="0">
                          <a:latin typeface="Calibri"/>
                          <a:cs typeface="Calibri"/>
                        </a:rPr>
                        <a:t>NSTRI,</a:t>
                      </a:r>
                      <a:r>
                        <a:rPr sz="1200" b="1" spc="45" dirty="0">
                          <a:latin typeface="Calibri"/>
                          <a:cs typeface="Calibri"/>
                        </a:rPr>
                        <a:t> </a:t>
                      </a:r>
                      <a:r>
                        <a:rPr sz="1200" b="1" spc="-15" dirty="0">
                          <a:latin typeface="Calibri"/>
                          <a:cs typeface="Calibri"/>
                        </a:rPr>
                        <a:t>AEOI</a:t>
                      </a:r>
                      <a:endParaRPr sz="1200">
                        <a:latin typeface="Calibri"/>
                        <a:cs typeface="Calibri"/>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94615">
                        <a:lnSpc>
                          <a:spcPct val="100000"/>
                        </a:lnSpc>
                        <a:spcBef>
                          <a:spcPts val="330"/>
                        </a:spcBef>
                      </a:pPr>
                      <a:r>
                        <a:rPr sz="1200" b="1" spc="-20" dirty="0">
                          <a:latin typeface="Calibri"/>
                          <a:cs typeface="Calibri"/>
                        </a:rPr>
                        <a:t>Iran</a:t>
                      </a:r>
                      <a:endParaRPr sz="1200">
                        <a:latin typeface="Calibri"/>
                        <a:cs typeface="Calibri"/>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95250">
                        <a:lnSpc>
                          <a:spcPct val="100000"/>
                        </a:lnSpc>
                        <a:spcBef>
                          <a:spcPts val="330"/>
                        </a:spcBef>
                      </a:pPr>
                      <a:r>
                        <a:rPr sz="1200" b="1" spc="-15" dirty="0">
                          <a:latin typeface="Calibri"/>
                          <a:cs typeface="Calibri"/>
                        </a:rPr>
                        <a:t>Yes</a:t>
                      </a:r>
                      <a:endParaRPr sz="1200">
                        <a:latin typeface="Calibri"/>
                        <a:cs typeface="Calibri"/>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a:lnSpc>
                          <a:spcPct val="100000"/>
                        </a:lnSpc>
                      </a:pPr>
                      <a:endParaRPr sz="13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a:lnSpc>
                          <a:spcPct val="100000"/>
                        </a:lnSpc>
                      </a:pPr>
                      <a:endParaRPr sz="13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a:lnSpc>
                          <a:spcPct val="100000"/>
                        </a:lnSpc>
                      </a:pPr>
                      <a:endParaRPr sz="13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extLst>
                  <a:ext uri="{0D108BD9-81ED-4DB2-BD59-A6C34878D82A}">
                    <a16:rowId xmlns:a16="http://schemas.microsoft.com/office/drawing/2014/main" val="10005"/>
                  </a:ext>
                </a:extLst>
              </a:tr>
              <a:tr h="274319">
                <a:tc>
                  <a:txBody>
                    <a:bodyPr/>
                    <a:lstStyle/>
                    <a:p>
                      <a:pPr marL="91440">
                        <a:lnSpc>
                          <a:spcPct val="100000"/>
                        </a:lnSpc>
                        <a:spcBef>
                          <a:spcPts val="330"/>
                        </a:spcBef>
                      </a:pPr>
                      <a:r>
                        <a:rPr sz="1200" b="1" spc="-5" dirty="0">
                          <a:latin typeface="Calibri"/>
                          <a:cs typeface="Calibri"/>
                        </a:rPr>
                        <a:t>J. </a:t>
                      </a:r>
                      <a:r>
                        <a:rPr sz="1200" b="1" spc="-10" dirty="0">
                          <a:latin typeface="Calibri"/>
                          <a:cs typeface="Calibri"/>
                        </a:rPr>
                        <a:t>Roberts, </a:t>
                      </a:r>
                      <a:r>
                        <a:rPr sz="1200" b="1" spc="-5" dirty="0">
                          <a:latin typeface="Calibri"/>
                          <a:cs typeface="Calibri"/>
                        </a:rPr>
                        <a:t>J.</a:t>
                      </a:r>
                      <a:r>
                        <a:rPr sz="1200" b="1" spc="5" dirty="0">
                          <a:latin typeface="Calibri"/>
                          <a:cs typeface="Calibri"/>
                        </a:rPr>
                        <a:t> </a:t>
                      </a:r>
                      <a:r>
                        <a:rPr sz="1200" b="1" spc="-20" dirty="0">
                          <a:latin typeface="Calibri"/>
                          <a:cs typeface="Calibri"/>
                        </a:rPr>
                        <a:t>Lucas</a:t>
                      </a:r>
                      <a:endParaRPr sz="1200">
                        <a:latin typeface="Calibri"/>
                        <a:cs typeface="Calibri"/>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93980">
                        <a:lnSpc>
                          <a:spcPct val="100000"/>
                        </a:lnSpc>
                        <a:spcBef>
                          <a:spcPts val="330"/>
                        </a:spcBef>
                      </a:pPr>
                      <a:r>
                        <a:rPr sz="1200" b="1" spc="5" dirty="0">
                          <a:latin typeface="Calibri"/>
                          <a:cs typeface="Calibri"/>
                        </a:rPr>
                        <a:t>US</a:t>
                      </a:r>
                      <a:r>
                        <a:rPr sz="1200" b="1" spc="-45" dirty="0">
                          <a:latin typeface="Calibri"/>
                          <a:cs typeface="Calibri"/>
                        </a:rPr>
                        <a:t> </a:t>
                      </a:r>
                      <a:r>
                        <a:rPr sz="1200" b="1" spc="-15" dirty="0">
                          <a:latin typeface="Calibri"/>
                          <a:cs typeface="Calibri"/>
                        </a:rPr>
                        <a:t>NDC</a:t>
                      </a:r>
                      <a:endParaRPr sz="1200">
                        <a:latin typeface="Calibri"/>
                        <a:cs typeface="Calibri"/>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94615">
                        <a:lnSpc>
                          <a:spcPct val="100000"/>
                        </a:lnSpc>
                        <a:spcBef>
                          <a:spcPts val="330"/>
                        </a:spcBef>
                      </a:pPr>
                      <a:r>
                        <a:rPr sz="1200" b="1" spc="15" dirty="0">
                          <a:latin typeface="Calibri"/>
                          <a:cs typeface="Calibri"/>
                        </a:rPr>
                        <a:t>US</a:t>
                      </a:r>
                      <a:endParaRPr sz="1200">
                        <a:latin typeface="Calibri"/>
                        <a:cs typeface="Calibri"/>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95250">
                        <a:lnSpc>
                          <a:spcPct val="100000"/>
                        </a:lnSpc>
                        <a:spcBef>
                          <a:spcPts val="330"/>
                        </a:spcBef>
                      </a:pPr>
                      <a:r>
                        <a:rPr sz="1200" b="1" spc="-15" dirty="0">
                          <a:latin typeface="Calibri"/>
                          <a:cs typeface="Calibri"/>
                        </a:rPr>
                        <a:t>Yes</a:t>
                      </a:r>
                      <a:endParaRPr sz="1200">
                        <a:latin typeface="Calibri"/>
                        <a:cs typeface="Calibri"/>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13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13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13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extLst>
                  <a:ext uri="{0D108BD9-81ED-4DB2-BD59-A6C34878D82A}">
                    <a16:rowId xmlns:a16="http://schemas.microsoft.com/office/drawing/2014/main" val="10006"/>
                  </a:ext>
                </a:extLst>
              </a:tr>
              <a:tr h="274319">
                <a:tc>
                  <a:txBody>
                    <a:bodyPr/>
                    <a:lstStyle/>
                    <a:p>
                      <a:pPr marL="91440">
                        <a:lnSpc>
                          <a:spcPct val="100000"/>
                        </a:lnSpc>
                        <a:spcBef>
                          <a:spcPts val="335"/>
                        </a:spcBef>
                      </a:pPr>
                      <a:r>
                        <a:rPr sz="1200" b="1" spc="-5" dirty="0">
                          <a:latin typeface="Calibri"/>
                          <a:cs typeface="Calibri"/>
                        </a:rPr>
                        <a:t>S. </a:t>
                      </a:r>
                      <a:r>
                        <a:rPr sz="1200" b="1" spc="-20" dirty="0">
                          <a:latin typeface="Calibri"/>
                          <a:cs typeface="Calibri"/>
                        </a:rPr>
                        <a:t>Wang, </a:t>
                      </a:r>
                      <a:r>
                        <a:rPr sz="1200" b="1" spc="-15" dirty="0">
                          <a:latin typeface="Calibri"/>
                          <a:cs typeface="Calibri"/>
                        </a:rPr>
                        <a:t>Q. </a:t>
                      </a:r>
                      <a:r>
                        <a:rPr sz="1200" b="1" spc="-5" dirty="0">
                          <a:latin typeface="Calibri"/>
                          <a:cs typeface="Calibri"/>
                        </a:rPr>
                        <a:t>Li, </a:t>
                      </a:r>
                      <a:r>
                        <a:rPr sz="1200" b="1" spc="-75" dirty="0">
                          <a:latin typeface="Calibri"/>
                          <a:cs typeface="Calibri"/>
                        </a:rPr>
                        <a:t>Y.</a:t>
                      </a:r>
                      <a:r>
                        <a:rPr sz="1200" b="1" dirty="0">
                          <a:latin typeface="Calibri"/>
                          <a:cs typeface="Calibri"/>
                        </a:rPr>
                        <a:t> </a:t>
                      </a:r>
                      <a:r>
                        <a:rPr sz="1200" b="1" spc="-15" dirty="0">
                          <a:latin typeface="Calibri"/>
                          <a:cs typeface="Calibri"/>
                        </a:rPr>
                        <a:t>Zhao</a:t>
                      </a:r>
                      <a:endParaRPr sz="1200">
                        <a:latin typeface="Calibri"/>
                        <a:cs typeface="Calibri"/>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93980">
                        <a:lnSpc>
                          <a:spcPct val="100000"/>
                        </a:lnSpc>
                        <a:spcBef>
                          <a:spcPts val="335"/>
                        </a:spcBef>
                      </a:pPr>
                      <a:r>
                        <a:rPr sz="1200" b="1" spc="-25" dirty="0">
                          <a:latin typeface="Calibri"/>
                          <a:cs typeface="Calibri"/>
                        </a:rPr>
                        <a:t>BRL</a:t>
                      </a:r>
                      <a:endParaRPr sz="1200">
                        <a:latin typeface="Calibri"/>
                        <a:cs typeface="Calibri"/>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94615">
                        <a:lnSpc>
                          <a:spcPct val="100000"/>
                        </a:lnSpc>
                        <a:spcBef>
                          <a:spcPts val="335"/>
                        </a:spcBef>
                      </a:pPr>
                      <a:r>
                        <a:rPr sz="1200" b="1" dirty="0">
                          <a:latin typeface="Calibri"/>
                          <a:cs typeface="Calibri"/>
                        </a:rPr>
                        <a:t>China</a:t>
                      </a:r>
                      <a:endParaRPr sz="1200">
                        <a:latin typeface="Calibri"/>
                        <a:cs typeface="Calibri"/>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95250">
                        <a:lnSpc>
                          <a:spcPct val="100000"/>
                        </a:lnSpc>
                        <a:spcBef>
                          <a:spcPts val="335"/>
                        </a:spcBef>
                      </a:pPr>
                      <a:r>
                        <a:rPr sz="1200" b="1" spc="-15" dirty="0">
                          <a:latin typeface="Calibri"/>
                          <a:cs typeface="Calibri"/>
                        </a:rPr>
                        <a:t>Yes</a:t>
                      </a:r>
                      <a:endParaRPr sz="1200">
                        <a:latin typeface="Calibri"/>
                        <a:cs typeface="Calibri"/>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a:lnSpc>
                          <a:spcPct val="100000"/>
                        </a:lnSpc>
                      </a:pPr>
                      <a:endParaRPr sz="13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a:lnSpc>
                          <a:spcPct val="100000"/>
                        </a:lnSpc>
                      </a:pPr>
                      <a:endParaRPr sz="13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a:lnSpc>
                          <a:spcPct val="100000"/>
                        </a:lnSpc>
                      </a:pPr>
                      <a:endParaRPr sz="13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extLst>
                  <a:ext uri="{0D108BD9-81ED-4DB2-BD59-A6C34878D82A}">
                    <a16:rowId xmlns:a16="http://schemas.microsoft.com/office/drawing/2014/main" val="10007"/>
                  </a:ext>
                </a:extLst>
              </a:tr>
              <a:tr h="274319">
                <a:tc>
                  <a:txBody>
                    <a:bodyPr/>
                    <a:lstStyle/>
                    <a:p>
                      <a:pPr marL="91440">
                        <a:lnSpc>
                          <a:spcPct val="100000"/>
                        </a:lnSpc>
                        <a:spcBef>
                          <a:spcPts val="340"/>
                        </a:spcBef>
                      </a:pPr>
                      <a:r>
                        <a:rPr sz="1200" b="1" spc="5" dirty="0">
                          <a:latin typeface="Calibri"/>
                          <a:cs typeface="Calibri"/>
                        </a:rPr>
                        <a:t>U. </a:t>
                      </a:r>
                      <a:r>
                        <a:rPr sz="1200" b="1" spc="-5" dirty="0">
                          <a:latin typeface="Calibri"/>
                          <a:cs typeface="Calibri"/>
                        </a:rPr>
                        <a:t>A. </a:t>
                      </a:r>
                      <a:r>
                        <a:rPr sz="1200" b="1" spc="-10" dirty="0">
                          <a:latin typeface="Calibri"/>
                          <a:cs typeface="Calibri"/>
                        </a:rPr>
                        <a:t>Kadiri, </a:t>
                      </a:r>
                      <a:r>
                        <a:rPr sz="1200" b="1" spc="-20" dirty="0">
                          <a:latin typeface="Calibri"/>
                          <a:cs typeface="Calibri"/>
                        </a:rPr>
                        <a:t>H. </a:t>
                      </a:r>
                      <a:r>
                        <a:rPr sz="1200" b="1" spc="-5" dirty="0">
                          <a:latin typeface="Calibri"/>
                          <a:cs typeface="Calibri"/>
                        </a:rPr>
                        <a:t>A. </a:t>
                      </a:r>
                      <a:r>
                        <a:rPr sz="1200" b="1" spc="-10" dirty="0">
                          <a:latin typeface="Calibri"/>
                          <a:cs typeface="Calibri"/>
                        </a:rPr>
                        <a:t>Muhammed, </a:t>
                      </a:r>
                      <a:r>
                        <a:rPr sz="1200" b="1" dirty="0">
                          <a:latin typeface="Calibri"/>
                          <a:cs typeface="Calibri"/>
                        </a:rPr>
                        <a:t>I.</a:t>
                      </a:r>
                      <a:r>
                        <a:rPr sz="1200" b="1" spc="185" dirty="0">
                          <a:latin typeface="Calibri"/>
                          <a:cs typeface="Calibri"/>
                        </a:rPr>
                        <a:t> </a:t>
                      </a:r>
                      <a:r>
                        <a:rPr sz="1200" b="1" spc="-15" dirty="0">
                          <a:latin typeface="Calibri"/>
                          <a:cs typeface="Calibri"/>
                        </a:rPr>
                        <a:t>Dodo</a:t>
                      </a:r>
                      <a:endParaRPr sz="1200">
                        <a:latin typeface="Calibri"/>
                        <a:cs typeface="Calibri"/>
                      </a:endParaRPr>
                    </a:p>
                  </a:txBody>
                  <a:tcPr marL="0" marR="0" marT="431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93980">
                        <a:lnSpc>
                          <a:spcPct val="100000"/>
                        </a:lnSpc>
                        <a:spcBef>
                          <a:spcPts val="340"/>
                        </a:spcBef>
                      </a:pPr>
                      <a:r>
                        <a:rPr sz="1200" b="1" spc="10" dirty="0">
                          <a:latin typeface="Calibri"/>
                          <a:cs typeface="Calibri"/>
                        </a:rPr>
                        <a:t>CGG</a:t>
                      </a:r>
                      <a:endParaRPr sz="1200">
                        <a:latin typeface="Calibri"/>
                        <a:cs typeface="Calibri"/>
                      </a:endParaRPr>
                    </a:p>
                  </a:txBody>
                  <a:tcPr marL="0" marR="0" marT="431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94615">
                        <a:lnSpc>
                          <a:spcPct val="100000"/>
                        </a:lnSpc>
                        <a:spcBef>
                          <a:spcPts val="340"/>
                        </a:spcBef>
                      </a:pPr>
                      <a:r>
                        <a:rPr sz="1200" b="1" spc="5" dirty="0">
                          <a:latin typeface="Calibri"/>
                          <a:cs typeface="Calibri"/>
                        </a:rPr>
                        <a:t>Nigeria</a:t>
                      </a:r>
                      <a:endParaRPr sz="1200">
                        <a:latin typeface="Calibri"/>
                        <a:cs typeface="Calibri"/>
                      </a:endParaRPr>
                    </a:p>
                  </a:txBody>
                  <a:tcPr marL="0" marR="0" marT="431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95250">
                        <a:lnSpc>
                          <a:spcPct val="100000"/>
                        </a:lnSpc>
                        <a:spcBef>
                          <a:spcPts val="340"/>
                        </a:spcBef>
                      </a:pPr>
                      <a:r>
                        <a:rPr sz="1200" b="1" spc="-15" dirty="0">
                          <a:latin typeface="Calibri"/>
                          <a:cs typeface="Calibri"/>
                        </a:rPr>
                        <a:t>Yes</a:t>
                      </a:r>
                      <a:endParaRPr sz="1200">
                        <a:latin typeface="Calibri"/>
                        <a:cs typeface="Calibri"/>
                      </a:endParaRPr>
                    </a:p>
                  </a:txBody>
                  <a:tcPr marL="0" marR="0" marT="431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13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13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13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extLst>
                  <a:ext uri="{0D108BD9-81ED-4DB2-BD59-A6C34878D82A}">
                    <a16:rowId xmlns:a16="http://schemas.microsoft.com/office/drawing/2014/main" val="10008"/>
                  </a:ext>
                </a:extLst>
              </a:tr>
              <a:tr h="274320">
                <a:tc>
                  <a:txBody>
                    <a:bodyPr/>
                    <a:lstStyle/>
                    <a:p>
                      <a:pPr marL="91440">
                        <a:lnSpc>
                          <a:spcPct val="100000"/>
                        </a:lnSpc>
                        <a:spcBef>
                          <a:spcPts val="340"/>
                        </a:spcBef>
                      </a:pPr>
                      <a:r>
                        <a:rPr sz="1200" b="1" spc="-5" dirty="0">
                          <a:latin typeface="Calibri"/>
                          <a:cs typeface="Calibri"/>
                        </a:rPr>
                        <a:t>A. </a:t>
                      </a:r>
                      <a:r>
                        <a:rPr sz="1200" b="1" dirty="0">
                          <a:latin typeface="Calibri"/>
                          <a:cs typeface="Calibri"/>
                        </a:rPr>
                        <a:t>Quérel, </a:t>
                      </a:r>
                      <a:r>
                        <a:rPr sz="1200" b="1" spc="-20" dirty="0">
                          <a:latin typeface="Calibri"/>
                          <a:cs typeface="Calibri"/>
                        </a:rPr>
                        <a:t>D. </a:t>
                      </a:r>
                      <a:r>
                        <a:rPr sz="1200" b="1" dirty="0">
                          <a:latin typeface="Calibri"/>
                          <a:cs typeface="Calibri"/>
                        </a:rPr>
                        <a:t>Quélo, </a:t>
                      </a:r>
                      <a:r>
                        <a:rPr sz="1200" b="1" spc="-10" dirty="0">
                          <a:latin typeface="Calibri"/>
                          <a:cs typeface="Calibri"/>
                        </a:rPr>
                        <a:t>O.</a:t>
                      </a:r>
                      <a:r>
                        <a:rPr sz="1200" b="1" spc="-50" dirty="0">
                          <a:latin typeface="Calibri"/>
                          <a:cs typeface="Calibri"/>
                        </a:rPr>
                        <a:t> </a:t>
                      </a:r>
                      <a:r>
                        <a:rPr sz="1200" b="1" spc="-5" dirty="0">
                          <a:latin typeface="Calibri"/>
                          <a:cs typeface="Calibri"/>
                        </a:rPr>
                        <a:t>Saunier</a:t>
                      </a:r>
                      <a:endParaRPr sz="1200">
                        <a:latin typeface="Calibri"/>
                        <a:cs typeface="Calibri"/>
                      </a:endParaRPr>
                    </a:p>
                  </a:txBody>
                  <a:tcPr marL="0" marR="0" marT="431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93980">
                        <a:lnSpc>
                          <a:spcPct val="100000"/>
                        </a:lnSpc>
                        <a:spcBef>
                          <a:spcPts val="340"/>
                        </a:spcBef>
                      </a:pPr>
                      <a:r>
                        <a:rPr sz="1200" b="1" spc="-15" dirty="0">
                          <a:latin typeface="Calibri"/>
                          <a:cs typeface="Calibri"/>
                        </a:rPr>
                        <a:t>IRSN</a:t>
                      </a:r>
                      <a:endParaRPr sz="1200">
                        <a:latin typeface="Calibri"/>
                        <a:cs typeface="Calibri"/>
                      </a:endParaRPr>
                    </a:p>
                  </a:txBody>
                  <a:tcPr marL="0" marR="0" marT="431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94615">
                        <a:lnSpc>
                          <a:spcPct val="100000"/>
                        </a:lnSpc>
                        <a:spcBef>
                          <a:spcPts val="340"/>
                        </a:spcBef>
                      </a:pPr>
                      <a:r>
                        <a:rPr sz="1200" b="1" spc="-15" dirty="0">
                          <a:latin typeface="Calibri"/>
                          <a:cs typeface="Calibri"/>
                        </a:rPr>
                        <a:t>France</a:t>
                      </a:r>
                      <a:endParaRPr sz="1200">
                        <a:latin typeface="Calibri"/>
                        <a:cs typeface="Calibri"/>
                      </a:endParaRPr>
                    </a:p>
                  </a:txBody>
                  <a:tcPr marL="0" marR="0" marT="431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95250">
                        <a:lnSpc>
                          <a:spcPct val="100000"/>
                        </a:lnSpc>
                        <a:spcBef>
                          <a:spcPts val="340"/>
                        </a:spcBef>
                      </a:pPr>
                      <a:r>
                        <a:rPr sz="1200" b="1" spc="-15" dirty="0">
                          <a:latin typeface="Calibri"/>
                          <a:cs typeface="Calibri"/>
                        </a:rPr>
                        <a:t>Yes</a:t>
                      </a:r>
                      <a:endParaRPr sz="1200">
                        <a:latin typeface="Calibri"/>
                        <a:cs typeface="Calibri"/>
                      </a:endParaRPr>
                    </a:p>
                  </a:txBody>
                  <a:tcPr marL="0" marR="0" marT="431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a:lnSpc>
                          <a:spcPct val="100000"/>
                        </a:lnSpc>
                      </a:pPr>
                      <a:endParaRPr sz="13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a:lnSpc>
                          <a:spcPct val="100000"/>
                        </a:lnSpc>
                      </a:pPr>
                      <a:endParaRPr sz="13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a:lnSpc>
                          <a:spcPct val="100000"/>
                        </a:lnSpc>
                      </a:pPr>
                      <a:endParaRPr sz="13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extLst>
                  <a:ext uri="{0D108BD9-81ED-4DB2-BD59-A6C34878D82A}">
                    <a16:rowId xmlns:a16="http://schemas.microsoft.com/office/drawing/2014/main" val="10009"/>
                  </a:ext>
                </a:extLst>
              </a:tr>
              <a:tr h="274358">
                <a:tc>
                  <a:txBody>
                    <a:bodyPr/>
                    <a:lstStyle/>
                    <a:p>
                      <a:pPr marL="91440">
                        <a:lnSpc>
                          <a:spcPct val="100000"/>
                        </a:lnSpc>
                        <a:spcBef>
                          <a:spcPts val="345"/>
                        </a:spcBef>
                      </a:pPr>
                      <a:r>
                        <a:rPr sz="1200" b="1" spc="-10" dirty="0">
                          <a:latin typeface="Calibri"/>
                          <a:cs typeface="Calibri"/>
                        </a:rPr>
                        <a:t>M. </a:t>
                      </a:r>
                      <a:r>
                        <a:rPr sz="1200" b="1" dirty="0">
                          <a:latin typeface="Calibri"/>
                          <a:cs typeface="Calibri"/>
                        </a:rPr>
                        <a:t>Goodwin, </a:t>
                      </a:r>
                      <a:r>
                        <a:rPr sz="1200" b="1" spc="-20" dirty="0">
                          <a:latin typeface="Calibri"/>
                          <a:cs typeface="Calibri"/>
                        </a:rPr>
                        <a:t>D.</a:t>
                      </a:r>
                      <a:r>
                        <a:rPr sz="1200" b="1" spc="75" dirty="0">
                          <a:latin typeface="Calibri"/>
                          <a:cs typeface="Calibri"/>
                        </a:rPr>
                        <a:t> </a:t>
                      </a:r>
                      <a:r>
                        <a:rPr sz="1200" b="1" spc="5" dirty="0">
                          <a:latin typeface="Calibri"/>
                          <a:cs typeface="Calibri"/>
                        </a:rPr>
                        <a:t>Chester</a:t>
                      </a:r>
                      <a:endParaRPr sz="1200">
                        <a:latin typeface="Calibri"/>
                        <a:cs typeface="Calibri"/>
                      </a:endParaRPr>
                    </a:p>
                  </a:txBody>
                  <a:tcPr marL="0" marR="0" marT="438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93980">
                        <a:lnSpc>
                          <a:spcPct val="100000"/>
                        </a:lnSpc>
                        <a:spcBef>
                          <a:spcPts val="345"/>
                        </a:spcBef>
                      </a:pPr>
                      <a:r>
                        <a:rPr sz="1200" b="1" spc="-20" dirty="0">
                          <a:latin typeface="Calibri"/>
                          <a:cs typeface="Calibri"/>
                        </a:rPr>
                        <a:t>AWE</a:t>
                      </a:r>
                      <a:endParaRPr sz="1200">
                        <a:latin typeface="Calibri"/>
                        <a:cs typeface="Calibri"/>
                      </a:endParaRPr>
                    </a:p>
                  </a:txBody>
                  <a:tcPr marL="0" marR="0" marT="438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94615">
                        <a:lnSpc>
                          <a:spcPct val="100000"/>
                        </a:lnSpc>
                        <a:spcBef>
                          <a:spcPts val="345"/>
                        </a:spcBef>
                      </a:pPr>
                      <a:r>
                        <a:rPr sz="1200" b="1" spc="15" dirty="0">
                          <a:latin typeface="Calibri"/>
                          <a:cs typeface="Calibri"/>
                        </a:rPr>
                        <a:t>UK</a:t>
                      </a:r>
                      <a:endParaRPr sz="1200">
                        <a:latin typeface="Calibri"/>
                        <a:cs typeface="Calibri"/>
                      </a:endParaRPr>
                    </a:p>
                  </a:txBody>
                  <a:tcPr marL="0" marR="0" marT="438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95250">
                        <a:lnSpc>
                          <a:spcPct val="100000"/>
                        </a:lnSpc>
                        <a:spcBef>
                          <a:spcPts val="345"/>
                        </a:spcBef>
                      </a:pPr>
                      <a:r>
                        <a:rPr sz="1200" b="1" spc="-15" dirty="0">
                          <a:latin typeface="Calibri"/>
                          <a:cs typeface="Calibri"/>
                        </a:rPr>
                        <a:t>Yes</a:t>
                      </a:r>
                      <a:endParaRPr sz="1200">
                        <a:latin typeface="Calibri"/>
                        <a:cs typeface="Calibri"/>
                      </a:endParaRPr>
                    </a:p>
                  </a:txBody>
                  <a:tcPr marL="0" marR="0" marT="438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13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13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a:lnSpc>
                          <a:spcPct val="100000"/>
                        </a:lnSpc>
                      </a:pPr>
                      <a:endParaRPr sz="13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extLst>
                  <a:ext uri="{0D108BD9-81ED-4DB2-BD59-A6C34878D82A}">
                    <a16:rowId xmlns:a16="http://schemas.microsoft.com/office/drawing/2014/main" val="10010"/>
                  </a:ext>
                </a:extLst>
              </a:tr>
              <a:tr h="274319">
                <a:tc>
                  <a:txBody>
                    <a:bodyPr/>
                    <a:lstStyle/>
                    <a:p>
                      <a:pPr marL="91440">
                        <a:lnSpc>
                          <a:spcPct val="100000"/>
                        </a:lnSpc>
                        <a:spcBef>
                          <a:spcPts val="345"/>
                        </a:spcBef>
                      </a:pPr>
                      <a:r>
                        <a:rPr sz="1200" b="1" spc="-15" dirty="0">
                          <a:latin typeface="Calibri"/>
                          <a:cs typeface="Calibri"/>
                        </a:rPr>
                        <a:t>R.S.</a:t>
                      </a:r>
                      <a:r>
                        <a:rPr sz="1200" b="1" spc="105" dirty="0">
                          <a:latin typeface="Calibri"/>
                          <a:cs typeface="Calibri"/>
                        </a:rPr>
                        <a:t> </a:t>
                      </a:r>
                      <a:r>
                        <a:rPr sz="1200" b="1" spc="-20" dirty="0">
                          <a:latin typeface="Calibri"/>
                          <a:cs typeface="Calibri"/>
                        </a:rPr>
                        <a:t>Sarathi</a:t>
                      </a:r>
                      <a:endParaRPr sz="1200">
                        <a:latin typeface="Calibri"/>
                        <a:cs typeface="Calibri"/>
                      </a:endParaRPr>
                    </a:p>
                  </a:txBody>
                  <a:tcPr marL="0" marR="0" marT="438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93980">
                        <a:lnSpc>
                          <a:spcPct val="100000"/>
                        </a:lnSpc>
                        <a:spcBef>
                          <a:spcPts val="345"/>
                        </a:spcBef>
                      </a:pPr>
                      <a:r>
                        <a:rPr sz="1200" b="1" dirty="0">
                          <a:latin typeface="Calibri"/>
                          <a:cs typeface="Calibri"/>
                        </a:rPr>
                        <a:t>PNNL</a:t>
                      </a:r>
                      <a:endParaRPr sz="1200">
                        <a:latin typeface="Calibri"/>
                        <a:cs typeface="Calibri"/>
                      </a:endParaRPr>
                    </a:p>
                  </a:txBody>
                  <a:tcPr marL="0" marR="0" marT="438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gridSpan="2">
                  <a:txBody>
                    <a:bodyPr/>
                    <a:lstStyle/>
                    <a:p>
                      <a:pPr marL="94615">
                        <a:lnSpc>
                          <a:spcPct val="100000"/>
                        </a:lnSpc>
                        <a:spcBef>
                          <a:spcPts val="345"/>
                        </a:spcBef>
                      </a:pPr>
                      <a:r>
                        <a:rPr sz="1200" b="1" spc="15" dirty="0">
                          <a:latin typeface="Calibri"/>
                          <a:cs typeface="Calibri"/>
                        </a:rPr>
                        <a:t>US</a:t>
                      </a:r>
                      <a:endParaRPr sz="1200">
                        <a:latin typeface="Calibri"/>
                        <a:cs typeface="Calibri"/>
                      </a:endParaRPr>
                    </a:p>
                  </a:txBody>
                  <a:tcPr marL="0" marR="0" marT="438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hMerge="1">
                  <a:txBody>
                    <a:bodyPr/>
                    <a:lstStyle/>
                    <a:p>
                      <a:endParaRPr/>
                    </a:p>
                  </a:txBody>
                  <a:tcPr marL="0" marR="0" marT="0" marB="0"/>
                </a:tc>
                <a:tc>
                  <a:txBody>
                    <a:bodyPr/>
                    <a:lstStyle/>
                    <a:p>
                      <a:pPr>
                        <a:lnSpc>
                          <a:spcPct val="100000"/>
                        </a:lnSpc>
                      </a:pPr>
                      <a:endParaRPr sz="13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a:lnSpc>
                          <a:spcPct val="100000"/>
                        </a:lnSpc>
                      </a:pPr>
                      <a:endParaRPr sz="13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a:lnSpc>
                          <a:spcPct val="100000"/>
                        </a:lnSpc>
                      </a:pPr>
                      <a:endParaRPr sz="13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extLst>
                  <a:ext uri="{0D108BD9-81ED-4DB2-BD59-A6C34878D82A}">
                    <a16:rowId xmlns:a16="http://schemas.microsoft.com/office/drawing/2014/main" val="10011"/>
                  </a:ext>
                </a:extLst>
              </a:tr>
            </a:tbl>
          </a:graphicData>
        </a:graphic>
      </p:graphicFrame>
      <p:sp>
        <p:nvSpPr>
          <p:cNvPr id="4" name="object 4"/>
          <p:cNvSpPr txBox="1"/>
          <p:nvPr/>
        </p:nvSpPr>
        <p:spPr>
          <a:xfrm>
            <a:off x="3586734" y="6270625"/>
            <a:ext cx="4401185" cy="330835"/>
          </a:xfrm>
          <a:prstGeom prst="rect">
            <a:avLst/>
          </a:prstGeom>
        </p:spPr>
        <p:txBody>
          <a:bodyPr vert="horz" wrap="square" lIns="0" tIns="12700" rIns="0" bIns="0" rtlCol="0">
            <a:spAutoFit/>
          </a:bodyPr>
          <a:lstStyle/>
          <a:p>
            <a:pPr marL="12700">
              <a:lnSpc>
                <a:spcPct val="100000"/>
              </a:lnSpc>
              <a:spcBef>
                <a:spcPts val="100"/>
              </a:spcBef>
            </a:pPr>
            <a:r>
              <a:rPr sz="2000" spc="-20" dirty="0">
                <a:latin typeface="Calibri"/>
                <a:cs typeface="Calibri"/>
              </a:rPr>
              <a:t>So </a:t>
            </a:r>
            <a:r>
              <a:rPr sz="2000" spc="5" dirty="0">
                <a:latin typeface="Calibri"/>
                <a:cs typeface="Calibri"/>
              </a:rPr>
              <a:t>far </a:t>
            </a:r>
            <a:r>
              <a:rPr sz="2000" dirty="0">
                <a:latin typeface="Calibri"/>
                <a:cs typeface="Calibri"/>
              </a:rPr>
              <a:t>4 participants, </a:t>
            </a:r>
            <a:r>
              <a:rPr sz="2000" spc="-10" dirty="0">
                <a:latin typeface="Calibri"/>
                <a:cs typeface="Calibri"/>
              </a:rPr>
              <a:t>international</a:t>
            </a:r>
            <a:r>
              <a:rPr sz="2000" spc="20" dirty="0">
                <a:latin typeface="Calibri"/>
                <a:cs typeface="Calibri"/>
              </a:rPr>
              <a:t> </a:t>
            </a:r>
            <a:r>
              <a:rPr sz="2000" spc="-10" dirty="0">
                <a:latin typeface="Calibri"/>
                <a:cs typeface="Calibri"/>
              </a:rPr>
              <a:t>interest</a:t>
            </a:r>
            <a:endParaRPr sz="2000">
              <a:latin typeface="Calibri"/>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257" y="437515"/>
            <a:ext cx="5394325" cy="514350"/>
          </a:xfrm>
          <a:prstGeom prst="rect">
            <a:avLst/>
          </a:prstGeom>
        </p:spPr>
        <p:txBody>
          <a:bodyPr vert="horz" wrap="square" lIns="0" tIns="13335" rIns="0" bIns="0" rtlCol="0">
            <a:spAutoFit/>
          </a:bodyPr>
          <a:lstStyle/>
          <a:p>
            <a:pPr marL="12700">
              <a:lnSpc>
                <a:spcPct val="100000"/>
              </a:lnSpc>
              <a:spcBef>
                <a:spcPts val="105"/>
              </a:spcBef>
            </a:pPr>
            <a:r>
              <a:rPr spc="-5" dirty="0"/>
              <a:t>3a. </a:t>
            </a:r>
            <a:r>
              <a:rPr spc="-10" dirty="0"/>
              <a:t>Evaluation: </a:t>
            </a:r>
            <a:r>
              <a:rPr i="1" dirty="0">
                <a:latin typeface="Calibri"/>
                <a:cs typeface="Calibri"/>
              </a:rPr>
              <a:t>Detection</a:t>
            </a:r>
            <a:r>
              <a:rPr i="1" spc="-160" dirty="0">
                <a:latin typeface="Calibri"/>
                <a:cs typeface="Calibri"/>
              </a:rPr>
              <a:t> </a:t>
            </a:r>
            <a:r>
              <a:rPr i="1" spc="-20" dirty="0">
                <a:latin typeface="Calibri"/>
                <a:cs typeface="Calibri"/>
              </a:rPr>
              <a:t>Power</a:t>
            </a:r>
          </a:p>
        </p:txBody>
      </p:sp>
      <p:sp>
        <p:nvSpPr>
          <p:cNvPr id="3" name="object 3"/>
          <p:cNvSpPr txBox="1"/>
          <p:nvPr/>
        </p:nvSpPr>
        <p:spPr>
          <a:xfrm>
            <a:off x="333375" y="1124351"/>
            <a:ext cx="10207625" cy="4743450"/>
          </a:xfrm>
          <a:prstGeom prst="rect">
            <a:avLst/>
          </a:prstGeom>
        </p:spPr>
        <p:txBody>
          <a:bodyPr vert="horz" wrap="square" lIns="0" tIns="53975" rIns="0" bIns="0" rtlCol="0">
            <a:spAutoFit/>
          </a:bodyPr>
          <a:lstStyle/>
          <a:p>
            <a:pPr marL="297180" indent="-285115">
              <a:lnSpc>
                <a:spcPct val="100000"/>
              </a:lnSpc>
              <a:spcBef>
                <a:spcPts val="425"/>
              </a:spcBef>
              <a:buFont typeface="Arial"/>
              <a:buChar char="•"/>
              <a:tabLst>
                <a:tab pos="297180" algn="l"/>
                <a:tab pos="297815" algn="l"/>
              </a:tabLst>
            </a:pPr>
            <a:r>
              <a:rPr sz="2400" b="1" spc="-10" dirty="0">
                <a:latin typeface="Calibri"/>
                <a:cs typeface="Calibri"/>
              </a:rPr>
              <a:t>Question</a:t>
            </a:r>
            <a:r>
              <a:rPr sz="2400" spc="-10" dirty="0">
                <a:latin typeface="Calibri"/>
                <a:cs typeface="Calibri"/>
              </a:rPr>
              <a:t>: </a:t>
            </a:r>
            <a:r>
              <a:rPr sz="2400" i="1" spc="20" dirty="0">
                <a:latin typeface="Calibri"/>
                <a:cs typeface="Calibri"/>
              </a:rPr>
              <a:t>“Is </a:t>
            </a:r>
            <a:r>
              <a:rPr sz="2400" i="1" dirty="0">
                <a:latin typeface="Calibri"/>
                <a:cs typeface="Calibri"/>
              </a:rPr>
              <a:t>a </a:t>
            </a:r>
            <a:r>
              <a:rPr sz="2400" i="1" spc="-15" dirty="0">
                <a:latin typeface="Calibri"/>
                <a:cs typeface="Calibri"/>
              </a:rPr>
              <a:t>measurement an </a:t>
            </a:r>
            <a:r>
              <a:rPr sz="2400" i="1" spc="-20" dirty="0">
                <a:latin typeface="Calibri"/>
                <a:cs typeface="Calibri"/>
              </a:rPr>
              <a:t>anomaly (regardless of </a:t>
            </a:r>
            <a:r>
              <a:rPr sz="2400" i="1" spc="-25" dirty="0">
                <a:latin typeface="Calibri"/>
                <a:cs typeface="Calibri"/>
              </a:rPr>
              <a:t>what has </a:t>
            </a:r>
            <a:r>
              <a:rPr sz="2400" i="1" spc="-20" dirty="0">
                <a:latin typeface="Calibri"/>
                <a:cs typeface="Calibri"/>
              </a:rPr>
              <a:t>caused</a:t>
            </a:r>
            <a:r>
              <a:rPr sz="2400" i="1" spc="-140" dirty="0">
                <a:latin typeface="Calibri"/>
                <a:cs typeface="Calibri"/>
              </a:rPr>
              <a:t> </a:t>
            </a:r>
            <a:r>
              <a:rPr sz="2400" i="1" spc="15" dirty="0">
                <a:latin typeface="Calibri"/>
                <a:cs typeface="Calibri"/>
              </a:rPr>
              <a:t>it)?”</a:t>
            </a:r>
            <a:endParaRPr sz="2400">
              <a:latin typeface="Calibri"/>
              <a:cs typeface="Calibri"/>
            </a:endParaRPr>
          </a:p>
          <a:p>
            <a:pPr marL="297180" indent="-285115">
              <a:lnSpc>
                <a:spcPct val="100000"/>
              </a:lnSpc>
              <a:spcBef>
                <a:spcPts val="325"/>
              </a:spcBef>
              <a:buFont typeface="Arial"/>
              <a:buChar char="•"/>
              <a:tabLst>
                <a:tab pos="297180" algn="l"/>
                <a:tab pos="297815" algn="l"/>
              </a:tabLst>
            </a:pPr>
            <a:r>
              <a:rPr sz="2400" b="1" dirty="0">
                <a:latin typeface="Calibri"/>
                <a:cs typeface="Calibri"/>
              </a:rPr>
              <a:t>Approach based </a:t>
            </a:r>
            <a:r>
              <a:rPr sz="2400" b="1" spc="-5" dirty="0">
                <a:latin typeface="Calibri"/>
                <a:cs typeface="Calibri"/>
              </a:rPr>
              <a:t>on </a:t>
            </a:r>
            <a:r>
              <a:rPr sz="2400" b="1" spc="-55" dirty="0">
                <a:latin typeface="Calibri"/>
                <a:cs typeface="Calibri"/>
              </a:rPr>
              <a:t>ATM </a:t>
            </a:r>
            <a:r>
              <a:rPr sz="2400" b="1" spc="-5" dirty="0">
                <a:latin typeface="Calibri"/>
                <a:cs typeface="Calibri"/>
              </a:rPr>
              <a:t>of </a:t>
            </a:r>
            <a:r>
              <a:rPr sz="2400" b="1" spc="-15" dirty="0">
                <a:latin typeface="Calibri"/>
                <a:cs typeface="Calibri"/>
              </a:rPr>
              <a:t>civil </a:t>
            </a:r>
            <a:r>
              <a:rPr sz="2400" b="1" spc="5" dirty="0">
                <a:latin typeface="Calibri"/>
                <a:cs typeface="Calibri"/>
              </a:rPr>
              <a:t>sources </a:t>
            </a:r>
            <a:r>
              <a:rPr sz="2400" spc="5" dirty="0">
                <a:latin typeface="Calibri"/>
                <a:cs typeface="Calibri"/>
              </a:rPr>
              <a:t>(use of </a:t>
            </a:r>
            <a:r>
              <a:rPr sz="2400" spc="10" dirty="0">
                <a:latin typeface="Calibri"/>
                <a:cs typeface="Calibri"/>
              </a:rPr>
              <a:t>Level </a:t>
            </a:r>
            <a:r>
              <a:rPr sz="2400" dirty="0">
                <a:latin typeface="Calibri"/>
                <a:cs typeface="Calibri"/>
              </a:rPr>
              <a:t>1 results -</a:t>
            </a:r>
            <a:r>
              <a:rPr sz="2400" spc="-320" dirty="0">
                <a:latin typeface="Calibri"/>
                <a:cs typeface="Calibri"/>
              </a:rPr>
              <a:t> </a:t>
            </a:r>
            <a:r>
              <a:rPr sz="2400" spc="5" dirty="0">
                <a:latin typeface="Calibri"/>
                <a:cs typeface="Calibri"/>
              </a:rPr>
              <a:t>tricky):</a:t>
            </a:r>
            <a:endParaRPr sz="2400">
              <a:latin typeface="Calibri"/>
              <a:cs typeface="Calibri"/>
            </a:endParaRPr>
          </a:p>
          <a:p>
            <a:pPr>
              <a:lnSpc>
                <a:spcPct val="100000"/>
              </a:lnSpc>
              <a:spcBef>
                <a:spcPts val="25"/>
              </a:spcBef>
              <a:buFont typeface="Arial"/>
              <a:buChar char="•"/>
            </a:pPr>
            <a:endParaRPr sz="3650">
              <a:latin typeface="Calibri"/>
              <a:cs typeface="Calibri"/>
            </a:endParaRPr>
          </a:p>
          <a:p>
            <a:pPr marL="988694" lvl="1" indent="-519430">
              <a:lnSpc>
                <a:spcPts val="2550"/>
              </a:lnSpc>
              <a:buAutoNum type="arabicPeriod"/>
              <a:tabLst>
                <a:tab pos="988694" algn="l"/>
                <a:tab pos="989330" algn="l"/>
              </a:tabLst>
            </a:pPr>
            <a:r>
              <a:rPr sz="2250" spc="-25" dirty="0">
                <a:latin typeface="Calibri"/>
                <a:cs typeface="Calibri"/>
              </a:rPr>
              <a:t>Calculate</a:t>
            </a:r>
            <a:r>
              <a:rPr sz="2250" spc="-105" dirty="0">
                <a:latin typeface="Calibri"/>
                <a:cs typeface="Calibri"/>
              </a:rPr>
              <a:t> </a:t>
            </a:r>
            <a:r>
              <a:rPr sz="2250" spc="-10" dirty="0">
                <a:latin typeface="Calibri"/>
                <a:cs typeface="Calibri"/>
              </a:rPr>
              <a:t>residuals</a:t>
            </a:r>
            <a:r>
              <a:rPr sz="2250" spc="-185" dirty="0">
                <a:latin typeface="Calibri"/>
                <a:cs typeface="Calibri"/>
              </a:rPr>
              <a:t> </a:t>
            </a:r>
            <a:r>
              <a:rPr sz="2250" spc="-5" dirty="0">
                <a:latin typeface="Calibri"/>
                <a:cs typeface="Calibri"/>
              </a:rPr>
              <a:t>between</a:t>
            </a:r>
            <a:r>
              <a:rPr sz="2250" spc="-170" dirty="0">
                <a:latin typeface="Calibri"/>
                <a:cs typeface="Calibri"/>
              </a:rPr>
              <a:t> </a:t>
            </a:r>
            <a:r>
              <a:rPr sz="2250" spc="-10" dirty="0">
                <a:latin typeface="Calibri"/>
                <a:cs typeface="Calibri"/>
              </a:rPr>
              <a:t>the</a:t>
            </a:r>
            <a:r>
              <a:rPr sz="2250" spc="-20" dirty="0">
                <a:latin typeface="Calibri"/>
                <a:cs typeface="Calibri"/>
              </a:rPr>
              <a:t> </a:t>
            </a:r>
            <a:r>
              <a:rPr sz="2250" spc="-15" dirty="0">
                <a:latin typeface="Calibri"/>
                <a:cs typeface="Calibri"/>
              </a:rPr>
              <a:t>test</a:t>
            </a:r>
            <a:r>
              <a:rPr sz="2250" spc="-130" dirty="0">
                <a:latin typeface="Calibri"/>
                <a:cs typeface="Calibri"/>
              </a:rPr>
              <a:t> </a:t>
            </a:r>
            <a:r>
              <a:rPr sz="2250" spc="-20" dirty="0">
                <a:latin typeface="Calibri"/>
                <a:cs typeface="Calibri"/>
              </a:rPr>
              <a:t>data</a:t>
            </a:r>
            <a:r>
              <a:rPr sz="2250" spc="-60" dirty="0">
                <a:latin typeface="Calibri"/>
                <a:cs typeface="Calibri"/>
              </a:rPr>
              <a:t> </a:t>
            </a:r>
            <a:r>
              <a:rPr sz="2250" spc="-10" dirty="0">
                <a:latin typeface="Calibri"/>
                <a:cs typeface="Calibri"/>
              </a:rPr>
              <a:t>set</a:t>
            </a:r>
            <a:r>
              <a:rPr sz="2250" spc="-140" dirty="0">
                <a:latin typeface="Calibri"/>
                <a:cs typeface="Calibri"/>
              </a:rPr>
              <a:t> </a:t>
            </a:r>
            <a:r>
              <a:rPr sz="2250" spc="-10" dirty="0">
                <a:latin typeface="Calibri"/>
                <a:cs typeface="Calibri"/>
              </a:rPr>
              <a:t>values</a:t>
            </a:r>
            <a:r>
              <a:rPr sz="2250" spc="-100" dirty="0">
                <a:latin typeface="Calibri"/>
                <a:cs typeface="Calibri"/>
              </a:rPr>
              <a:t> </a:t>
            </a:r>
            <a:r>
              <a:rPr sz="2250" spc="-15" dirty="0">
                <a:latin typeface="Calibri"/>
                <a:cs typeface="Calibri"/>
              </a:rPr>
              <a:t>and</a:t>
            </a:r>
            <a:r>
              <a:rPr sz="2250" spc="-85" dirty="0">
                <a:latin typeface="Calibri"/>
                <a:cs typeface="Calibri"/>
              </a:rPr>
              <a:t> </a:t>
            </a:r>
            <a:r>
              <a:rPr sz="2250" spc="-5" dirty="0">
                <a:latin typeface="Calibri"/>
                <a:cs typeface="Calibri"/>
              </a:rPr>
              <a:t>a</a:t>
            </a:r>
            <a:r>
              <a:rPr sz="2250" spc="-60" dirty="0">
                <a:latin typeface="Calibri"/>
                <a:cs typeface="Calibri"/>
              </a:rPr>
              <a:t> </a:t>
            </a:r>
            <a:r>
              <a:rPr sz="2250" spc="-25" dirty="0">
                <a:latin typeface="Calibri"/>
                <a:cs typeface="Calibri"/>
              </a:rPr>
              <a:t>participant’s</a:t>
            </a:r>
            <a:r>
              <a:rPr sz="2250" spc="-110" dirty="0">
                <a:latin typeface="Calibri"/>
                <a:cs typeface="Calibri"/>
              </a:rPr>
              <a:t> </a:t>
            </a:r>
            <a:r>
              <a:rPr sz="2250" spc="-15" dirty="0">
                <a:latin typeface="Calibri"/>
                <a:cs typeface="Calibri"/>
              </a:rPr>
              <a:t>civil</a:t>
            </a:r>
            <a:endParaRPr sz="2250">
              <a:latin typeface="Calibri"/>
              <a:cs typeface="Calibri"/>
            </a:endParaRPr>
          </a:p>
          <a:p>
            <a:pPr marL="988694">
              <a:lnSpc>
                <a:spcPts val="2550"/>
              </a:lnSpc>
            </a:pPr>
            <a:r>
              <a:rPr sz="2250" spc="-10" dirty="0">
                <a:latin typeface="Calibri"/>
                <a:cs typeface="Calibri"/>
              </a:rPr>
              <a:t>background</a:t>
            </a:r>
            <a:r>
              <a:rPr sz="2250" spc="-85" dirty="0">
                <a:latin typeface="Calibri"/>
                <a:cs typeface="Calibri"/>
              </a:rPr>
              <a:t> </a:t>
            </a:r>
            <a:r>
              <a:rPr sz="2250" spc="-25" dirty="0">
                <a:latin typeface="Calibri"/>
                <a:cs typeface="Calibri"/>
              </a:rPr>
              <a:t>estimates</a:t>
            </a:r>
            <a:r>
              <a:rPr sz="2250" spc="-175" dirty="0">
                <a:latin typeface="Calibri"/>
                <a:cs typeface="Calibri"/>
              </a:rPr>
              <a:t> </a:t>
            </a:r>
            <a:r>
              <a:rPr sz="2250" dirty="0">
                <a:latin typeface="Calibri"/>
                <a:cs typeface="Calibri"/>
              </a:rPr>
              <a:t>per</a:t>
            </a:r>
            <a:r>
              <a:rPr sz="2250" spc="-165" dirty="0">
                <a:latin typeface="Calibri"/>
                <a:cs typeface="Calibri"/>
              </a:rPr>
              <a:t> </a:t>
            </a:r>
            <a:r>
              <a:rPr sz="2250" spc="-5" dirty="0">
                <a:latin typeface="Calibri"/>
                <a:cs typeface="Calibri"/>
              </a:rPr>
              <a:t>IMS</a:t>
            </a:r>
            <a:r>
              <a:rPr sz="2250" spc="-95" dirty="0">
                <a:latin typeface="Calibri"/>
                <a:cs typeface="Calibri"/>
              </a:rPr>
              <a:t> </a:t>
            </a:r>
            <a:r>
              <a:rPr sz="2250" spc="-25" dirty="0">
                <a:latin typeface="Calibri"/>
                <a:cs typeface="Calibri"/>
              </a:rPr>
              <a:t>station</a:t>
            </a:r>
            <a:r>
              <a:rPr sz="2250" spc="-90" dirty="0">
                <a:latin typeface="Calibri"/>
                <a:cs typeface="Calibri"/>
              </a:rPr>
              <a:t> </a:t>
            </a:r>
            <a:r>
              <a:rPr sz="2250" spc="-15" dirty="0">
                <a:latin typeface="Calibri"/>
                <a:cs typeface="Calibri"/>
              </a:rPr>
              <a:t>and</a:t>
            </a:r>
            <a:r>
              <a:rPr sz="2250" spc="-85" dirty="0">
                <a:latin typeface="Calibri"/>
                <a:cs typeface="Calibri"/>
              </a:rPr>
              <a:t> </a:t>
            </a:r>
            <a:r>
              <a:rPr sz="2250" spc="-25" dirty="0">
                <a:latin typeface="Calibri"/>
                <a:cs typeface="Calibri"/>
              </a:rPr>
              <a:t>separately</a:t>
            </a:r>
            <a:r>
              <a:rPr sz="2250" spc="-160" dirty="0">
                <a:latin typeface="Calibri"/>
                <a:cs typeface="Calibri"/>
              </a:rPr>
              <a:t> </a:t>
            </a:r>
            <a:r>
              <a:rPr sz="2250" spc="-20" dirty="0">
                <a:latin typeface="Calibri"/>
                <a:cs typeface="Calibri"/>
              </a:rPr>
              <a:t>for</a:t>
            </a:r>
            <a:r>
              <a:rPr sz="2250" spc="-5" dirty="0">
                <a:latin typeface="Calibri"/>
                <a:cs typeface="Calibri"/>
              </a:rPr>
              <a:t> </a:t>
            </a:r>
            <a:r>
              <a:rPr sz="2250" spc="-30" dirty="0">
                <a:latin typeface="Calibri"/>
                <a:cs typeface="Calibri"/>
              </a:rPr>
              <a:t>all</a:t>
            </a:r>
            <a:r>
              <a:rPr sz="2250" spc="100" dirty="0">
                <a:latin typeface="Calibri"/>
                <a:cs typeface="Calibri"/>
              </a:rPr>
              <a:t> </a:t>
            </a:r>
            <a:r>
              <a:rPr sz="2250" spc="-25" dirty="0">
                <a:latin typeface="Calibri"/>
                <a:cs typeface="Calibri"/>
              </a:rPr>
              <a:t>radioxenon</a:t>
            </a:r>
            <a:r>
              <a:rPr sz="2250" spc="-175" dirty="0">
                <a:latin typeface="Calibri"/>
                <a:cs typeface="Calibri"/>
              </a:rPr>
              <a:t> </a:t>
            </a:r>
            <a:r>
              <a:rPr sz="2250" spc="-10" dirty="0">
                <a:latin typeface="Calibri"/>
                <a:cs typeface="Calibri"/>
              </a:rPr>
              <a:t>isotopes.</a:t>
            </a:r>
            <a:endParaRPr sz="2250">
              <a:latin typeface="Calibri"/>
              <a:cs typeface="Calibri"/>
            </a:endParaRPr>
          </a:p>
          <a:p>
            <a:pPr marL="988694" marR="45085" lvl="1" indent="-518795">
              <a:lnSpc>
                <a:spcPts val="2400"/>
              </a:lnSpc>
              <a:spcBef>
                <a:spcPts val="515"/>
              </a:spcBef>
              <a:buAutoNum type="arabicPeriod" startAt="2"/>
              <a:tabLst>
                <a:tab pos="988694" algn="l"/>
                <a:tab pos="989330" algn="l"/>
              </a:tabLst>
            </a:pPr>
            <a:r>
              <a:rPr sz="2250" spc="-20" dirty="0">
                <a:latin typeface="Calibri"/>
                <a:cs typeface="Calibri"/>
              </a:rPr>
              <a:t>Filter</a:t>
            </a:r>
            <a:r>
              <a:rPr sz="2250" dirty="0">
                <a:latin typeface="Calibri"/>
                <a:cs typeface="Calibri"/>
              </a:rPr>
              <a:t> </a:t>
            </a:r>
            <a:r>
              <a:rPr sz="2250" spc="-10" dirty="0">
                <a:latin typeface="Calibri"/>
                <a:cs typeface="Calibri"/>
              </a:rPr>
              <a:t>the</a:t>
            </a:r>
            <a:r>
              <a:rPr sz="2250" spc="-95" dirty="0">
                <a:latin typeface="Calibri"/>
                <a:cs typeface="Calibri"/>
              </a:rPr>
              <a:t> </a:t>
            </a:r>
            <a:r>
              <a:rPr sz="2250" spc="-15" dirty="0">
                <a:latin typeface="Calibri"/>
                <a:cs typeface="Calibri"/>
              </a:rPr>
              <a:t>test</a:t>
            </a:r>
            <a:r>
              <a:rPr sz="2250" spc="-50" dirty="0">
                <a:latin typeface="Calibri"/>
                <a:cs typeface="Calibri"/>
              </a:rPr>
              <a:t> </a:t>
            </a:r>
            <a:r>
              <a:rPr sz="2250" spc="-20" dirty="0">
                <a:latin typeface="Calibri"/>
                <a:cs typeface="Calibri"/>
              </a:rPr>
              <a:t>data</a:t>
            </a:r>
            <a:r>
              <a:rPr sz="2250" spc="-130" dirty="0">
                <a:latin typeface="Calibri"/>
                <a:cs typeface="Calibri"/>
              </a:rPr>
              <a:t> </a:t>
            </a:r>
            <a:r>
              <a:rPr sz="2250" dirty="0">
                <a:latin typeface="Calibri"/>
                <a:cs typeface="Calibri"/>
              </a:rPr>
              <a:t>set</a:t>
            </a:r>
            <a:r>
              <a:rPr sz="2250" spc="-60" dirty="0">
                <a:latin typeface="Calibri"/>
                <a:cs typeface="Calibri"/>
              </a:rPr>
              <a:t> </a:t>
            </a:r>
            <a:r>
              <a:rPr sz="2250" spc="-5" dirty="0">
                <a:latin typeface="Calibri"/>
                <a:cs typeface="Calibri"/>
              </a:rPr>
              <a:t>according</a:t>
            </a:r>
            <a:r>
              <a:rPr sz="2250" spc="-195" dirty="0">
                <a:latin typeface="Calibri"/>
                <a:cs typeface="Calibri"/>
              </a:rPr>
              <a:t> </a:t>
            </a:r>
            <a:r>
              <a:rPr sz="2250" spc="-20" dirty="0">
                <a:latin typeface="Calibri"/>
                <a:cs typeface="Calibri"/>
              </a:rPr>
              <a:t>to</a:t>
            </a:r>
            <a:r>
              <a:rPr sz="2250" spc="-85" dirty="0">
                <a:latin typeface="Calibri"/>
                <a:cs typeface="Calibri"/>
              </a:rPr>
              <a:t> </a:t>
            </a:r>
            <a:r>
              <a:rPr sz="2250" dirty="0">
                <a:latin typeface="Calibri"/>
                <a:cs typeface="Calibri"/>
              </a:rPr>
              <a:t>LC</a:t>
            </a:r>
            <a:r>
              <a:rPr sz="2250" spc="-105" dirty="0">
                <a:latin typeface="Calibri"/>
                <a:cs typeface="Calibri"/>
              </a:rPr>
              <a:t> </a:t>
            </a:r>
            <a:r>
              <a:rPr sz="2250" spc="-25" dirty="0">
                <a:latin typeface="Calibri"/>
                <a:cs typeface="Calibri"/>
              </a:rPr>
              <a:t>in</a:t>
            </a:r>
            <a:r>
              <a:rPr sz="2250" dirty="0">
                <a:latin typeface="Calibri"/>
                <a:cs typeface="Calibri"/>
              </a:rPr>
              <a:t> </a:t>
            </a:r>
            <a:r>
              <a:rPr sz="2250" spc="5" dirty="0">
                <a:latin typeface="Calibri"/>
                <a:cs typeface="Calibri"/>
              </a:rPr>
              <a:t>order</a:t>
            </a:r>
            <a:r>
              <a:rPr sz="2250" spc="-165" dirty="0">
                <a:latin typeface="Calibri"/>
                <a:cs typeface="Calibri"/>
              </a:rPr>
              <a:t> </a:t>
            </a:r>
            <a:r>
              <a:rPr sz="2250" spc="-25" dirty="0">
                <a:latin typeface="Calibri"/>
                <a:cs typeface="Calibri"/>
              </a:rPr>
              <a:t>to</a:t>
            </a:r>
            <a:r>
              <a:rPr sz="2250" spc="-85" dirty="0">
                <a:latin typeface="Calibri"/>
                <a:cs typeface="Calibri"/>
              </a:rPr>
              <a:t> </a:t>
            </a:r>
            <a:r>
              <a:rPr sz="2250" spc="-5" dirty="0">
                <a:latin typeface="Calibri"/>
                <a:cs typeface="Calibri"/>
              </a:rPr>
              <a:t>prevent</a:t>
            </a:r>
            <a:r>
              <a:rPr sz="2250" spc="-215" dirty="0">
                <a:latin typeface="Calibri"/>
                <a:cs typeface="Calibri"/>
              </a:rPr>
              <a:t> </a:t>
            </a:r>
            <a:r>
              <a:rPr sz="2250" spc="-10" dirty="0">
                <a:latin typeface="Calibri"/>
                <a:cs typeface="Calibri"/>
              </a:rPr>
              <a:t>accounting</a:t>
            </a:r>
            <a:r>
              <a:rPr sz="2250" spc="-200" dirty="0">
                <a:latin typeface="Calibri"/>
                <a:cs typeface="Calibri"/>
              </a:rPr>
              <a:t> </a:t>
            </a:r>
            <a:r>
              <a:rPr sz="2250" spc="-15" dirty="0">
                <a:latin typeface="Calibri"/>
                <a:cs typeface="Calibri"/>
              </a:rPr>
              <a:t>for</a:t>
            </a:r>
            <a:r>
              <a:rPr sz="2250" spc="-170" dirty="0">
                <a:latin typeface="Calibri"/>
                <a:cs typeface="Calibri"/>
              </a:rPr>
              <a:t> </a:t>
            </a:r>
            <a:r>
              <a:rPr sz="2250" spc="-20" dirty="0">
                <a:latin typeface="Calibri"/>
                <a:cs typeface="Calibri"/>
              </a:rPr>
              <a:t>samples  </a:t>
            </a:r>
            <a:r>
              <a:rPr sz="2250" spc="-10" dirty="0">
                <a:latin typeface="Calibri"/>
                <a:cs typeface="Calibri"/>
              </a:rPr>
              <a:t>below</a:t>
            </a:r>
            <a:r>
              <a:rPr sz="2250" spc="-114" dirty="0">
                <a:latin typeface="Calibri"/>
                <a:cs typeface="Calibri"/>
              </a:rPr>
              <a:t> </a:t>
            </a:r>
            <a:r>
              <a:rPr sz="2250" dirty="0">
                <a:latin typeface="Calibri"/>
                <a:cs typeface="Calibri"/>
              </a:rPr>
              <a:t>LC</a:t>
            </a:r>
            <a:r>
              <a:rPr sz="2250" spc="-110" dirty="0">
                <a:latin typeface="Calibri"/>
                <a:cs typeface="Calibri"/>
              </a:rPr>
              <a:t> </a:t>
            </a:r>
            <a:r>
              <a:rPr sz="2250" spc="-20" dirty="0">
                <a:latin typeface="Calibri"/>
                <a:cs typeface="Calibri"/>
              </a:rPr>
              <a:t>that</a:t>
            </a:r>
            <a:r>
              <a:rPr sz="2250" spc="-65" dirty="0">
                <a:latin typeface="Calibri"/>
                <a:cs typeface="Calibri"/>
              </a:rPr>
              <a:t> </a:t>
            </a:r>
            <a:r>
              <a:rPr sz="2250" spc="-5" dirty="0">
                <a:latin typeface="Calibri"/>
                <a:cs typeface="Calibri"/>
              </a:rPr>
              <a:t>could</a:t>
            </a:r>
            <a:r>
              <a:rPr sz="2250" spc="-170" dirty="0">
                <a:latin typeface="Calibri"/>
                <a:cs typeface="Calibri"/>
              </a:rPr>
              <a:t> </a:t>
            </a:r>
            <a:r>
              <a:rPr sz="2250" dirty="0">
                <a:latin typeface="Calibri"/>
                <a:cs typeface="Calibri"/>
              </a:rPr>
              <a:t>be</a:t>
            </a:r>
            <a:r>
              <a:rPr sz="2250" spc="-105" dirty="0">
                <a:latin typeface="Calibri"/>
                <a:cs typeface="Calibri"/>
              </a:rPr>
              <a:t> </a:t>
            </a:r>
            <a:r>
              <a:rPr sz="2250" spc="-15" dirty="0">
                <a:latin typeface="Calibri"/>
                <a:cs typeface="Calibri"/>
              </a:rPr>
              <a:t>solely</a:t>
            </a:r>
            <a:r>
              <a:rPr sz="2250" spc="-10" dirty="0">
                <a:latin typeface="Calibri"/>
                <a:cs typeface="Calibri"/>
              </a:rPr>
              <a:t> </a:t>
            </a:r>
            <a:r>
              <a:rPr sz="2250" spc="5" dirty="0">
                <a:latin typeface="Calibri"/>
                <a:cs typeface="Calibri"/>
              </a:rPr>
              <a:t>due</a:t>
            </a:r>
            <a:r>
              <a:rPr sz="2250" spc="-185" dirty="0">
                <a:latin typeface="Calibri"/>
                <a:cs typeface="Calibri"/>
              </a:rPr>
              <a:t> </a:t>
            </a:r>
            <a:r>
              <a:rPr sz="2250" spc="-25" dirty="0">
                <a:latin typeface="Calibri"/>
                <a:cs typeface="Calibri"/>
              </a:rPr>
              <a:t>to</a:t>
            </a:r>
            <a:r>
              <a:rPr sz="2250" spc="-15" dirty="0">
                <a:latin typeface="Calibri"/>
                <a:cs typeface="Calibri"/>
              </a:rPr>
              <a:t> the</a:t>
            </a:r>
            <a:r>
              <a:rPr sz="2250" spc="-25" dirty="0">
                <a:latin typeface="Calibri"/>
                <a:cs typeface="Calibri"/>
              </a:rPr>
              <a:t> </a:t>
            </a:r>
            <a:r>
              <a:rPr sz="2250" spc="-10" dirty="0">
                <a:latin typeface="Calibri"/>
                <a:cs typeface="Calibri"/>
              </a:rPr>
              <a:t>detector</a:t>
            </a:r>
            <a:r>
              <a:rPr sz="2250" spc="-175" dirty="0">
                <a:latin typeface="Calibri"/>
                <a:cs typeface="Calibri"/>
              </a:rPr>
              <a:t> </a:t>
            </a:r>
            <a:r>
              <a:rPr sz="2250" spc="-20" dirty="0">
                <a:latin typeface="Calibri"/>
                <a:cs typeface="Calibri"/>
              </a:rPr>
              <a:t>background.</a:t>
            </a:r>
            <a:endParaRPr sz="2250">
              <a:latin typeface="Calibri"/>
              <a:cs typeface="Calibri"/>
            </a:endParaRPr>
          </a:p>
          <a:p>
            <a:pPr marL="988694" marR="5080" lvl="1" indent="-518795">
              <a:lnSpc>
                <a:spcPts val="2400"/>
              </a:lnSpc>
              <a:spcBef>
                <a:spcPts val="484"/>
              </a:spcBef>
              <a:buAutoNum type="arabicPeriod" startAt="2"/>
              <a:tabLst>
                <a:tab pos="988694" algn="l"/>
                <a:tab pos="989330" algn="l"/>
              </a:tabLst>
            </a:pPr>
            <a:r>
              <a:rPr sz="2250" u="heavy" spc="-30" dirty="0">
                <a:uFill>
                  <a:solidFill>
                    <a:srgbClr val="000000"/>
                  </a:solidFill>
                </a:uFill>
                <a:latin typeface="Calibri"/>
                <a:cs typeface="Calibri"/>
              </a:rPr>
              <a:t>Claim</a:t>
            </a:r>
            <a:r>
              <a:rPr sz="2250" u="heavy" spc="20" dirty="0">
                <a:uFill>
                  <a:solidFill>
                    <a:srgbClr val="000000"/>
                  </a:solidFill>
                </a:uFill>
                <a:latin typeface="Calibri"/>
                <a:cs typeface="Calibri"/>
              </a:rPr>
              <a:t> </a:t>
            </a:r>
            <a:r>
              <a:rPr sz="2250" u="heavy" spc="-5" dirty="0">
                <a:uFill>
                  <a:solidFill>
                    <a:srgbClr val="000000"/>
                  </a:solidFill>
                </a:uFill>
                <a:latin typeface="Calibri"/>
                <a:cs typeface="Calibri"/>
              </a:rPr>
              <a:t>a</a:t>
            </a:r>
            <a:r>
              <a:rPr sz="2250" u="heavy" spc="-45" dirty="0">
                <a:uFill>
                  <a:solidFill>
                    <a:srgbClr val="000000"/>
                  </a:solidFill>
                </a:uFill>
                <a:latin typeface="Calibri"/>
                <a:cs typeface="Calibri"/>
              </a:rPr>
              <a:t> </a:t>
            </a:r>
            <a:r>
              <a:rPr sz="2250" u="heavy" spc="-15" dirty="0">
                <a:uFill>
                  <a:solidFill>
                    <a:srgbClr val="000000"/>
                  </a:solidFill>
                </a:uFill>
                <a:latin typeface="Calibri"/>
                <a:cs typeface="Calibri"/>
              </a:rPr>
              <a:t>detection</a:t>
            </a:r>
            <a:r>
              <a:rPr sz="2250" u="heavy" spc="-155" dirty="0">
                <a:uFill>
                  <a:solidFill>
                    <a:srgbClr val="000000"/>
                  </a:solidFill>
                </a:uFill>
                <a:latin typeface="Calibri"/>
                <a:cs typeface="Calibri"/>
              </a:rPr>
              <a:t> </a:t>
            </a:r>
            <a:r>
              <a:rPr sz="2250" u="heavy" spc="-20" dirty="0">
                <a:uFill>
                  <a:solidFill>
                    <a:srgbClr val="000000"/>
                  </a:solidFill>
                </a:uFill>
                <a:latin typeface="Calibri"/>
                <a:cs typeface="Calibri"/>
              </a:rPr>
              <a:t>if</a:t>
            </a:r>
            <a:r>
              <a:rPr sz="2250" u="heavy" spc="10" dirty="0">
                <a:uFill>
                  <a:solidFill>
                    <a:srgbClr val="000000"/>
                  </a:solidFill>
                </a:uFill>
                <a:latin typeface="Calibri"/>
                <a:cs typeface="Calibri"/>
              </a:rPr>
              <a:t> </a:t>
            </a:r>
            <a:r>
              <a:rPr sz="2250" u="heavy" spc="-5" dirty="0">
                <a:uFill>
                  <a:solidFill>
                    <a:srgbClr val="000000"/>
                  </a:solidFill>
                </a:uFill>
                <a:latin typeface="Calibri"/>
                <a:cs typeface="Calibri"/>
              </a:rPr>
              <a:t>a</a:t>
            </a:r>
            <a:r>
              <a:rPr sz="2250" u="heavy" spc="-60" dirty="0">
                <a:uFill>
                  <a:solidFill>
                    <a:srgbClr val="000000"/>
                  </a:solidFill>
                </a:uFill>
                <a:latin typeface="Calibri"/>
                <a:cs typeface="Calibri"/>
              </a:rPr>
              <a:t> </a:t>
            </a:r>
            <a:r>
              <a:rPr sz="2250" u="heavy" spc="-20" dirty="0">
                <a:uFill>
                  <a:solidFill>
                    <a:srgbClr val="000000"/>
                  </a:solidFill>
                </a:uFill>
                <a:latin typeface="Calibri"/>
                <a:cs typeface="Calibri"/>
              </a:rPr>
              <a:t>certain</a:t>
            </a:r>
            <a:r>
              <a:rPr sz="2250" u="heavy" spc="-85" dirty="0">
                <a:uFill>
                  <a:solidFill>
                    <a:srgbClr val="000000"/>
                  </a:solidFill>
                </a:uFill>
                <a:latin typeface="Calibri"/>
                <a:cs typeface="Calibri"/>
              </a:rPr>
              <a:t> </a:t>
            </a:r>
            <a:r>
              <a:rPr sz="2250" u="heavy" spc="-10" dirty="0">
                <a:uFill>
                  <a:solidFill>
                    <a:srgbClr val="000000"/>
                  </a:solidFill>
                </a:uFill>
                <a:latin typeface="Calibri"/>
                <a:cs typeface="Calibri"/>
              </a:rPr>
              <a:t>percentile</a:t>
            </a:r>
            <a:r>
              <a:rPr sz="2250" u="heavy" spc="-180" dirty="0">
                <a:uFill>
                  <a:solidFill>
                    <a:srgbClr val="000000"/>
                  </a:solidFill>
                </a:uFill>
                <a:latin typeface="Calibri"/>
                <a:cs typeface="Calibri"/>
              </a:rPr>
              <a:t> </a:t>
            </a:r>
            <a:r>
              <a:rPr sz="2250" u="heavy" spc="-10" dirty="0">
                <a:uFill>
                  <a:solidFill>
                    <a:srgbClr val="000000"/>
                  </a:solidFill>
                </a:uFill>
                <a:latin typeface="Calibri"/>
                <a:cs typeface="Calibri"/>
              </a:rPr>
              <a:t>value</a:t>
            </a:r>
            <a:r>
              <a:rPr sz="2250" u="heavy" spc="-180" dirty="0">
                <a:uFill>
                  <a:solidFill>
                    <a:srgbClr val="000000"/>
                  </a:solidFill>
                </a:uFill>
                <a:latin typeface="Calibri"/>
                <a:cs typeface="Calibri"/>
              </a:rPr>
              <a:t> </a:t>
            </a:r>
            <a:r>
              <a:rPr sz="2250" u="heavy" dirty="0">
                <a:uFill>
                  <a:solidFill>
                    <a:srgbClr val="000000"/>
                  </a:solidFill>
                </a:uFill>
                <a:latin typeface="Calibri"/>
                <a:cs typeface="Calibri"/>
              </a:rPr>
              <a:t>of</a:t>
            </a:r>
            <a:r>
              <a:rPr sz="2250" u="heavy" spc="-70" dirty="0">
                <a:uFill>
                  <a:solidFill>
                    <a:srgbClr val="000000"/>
                  </a:solidFill>
                </a:uFill>
                <a:latin typeface="Calibri"/>
                <a:cs typeface="Calibri"/>
              </a:rPr>
              <a:t> </a:t>
            </a:r>
            <a:r>
              <a:rPr sz="2250" u="heavy" spc="-30" dirty="0">
                <a:uFill>
                  <a:solidFill>
                    <a:srgbClr val="000000"/>
                  </a:solidFill>
                </a:uFill>
                <a:latin typeface="Calibri"/>
                <a:cs typeface="Calibri"/>
              </a:rPr>
              <a:t>all</a:t>
            </a:r>
            <a:r>
              <a:rPr sz="2250" u="heavy" spc="20" dirty="0">
                <a:uFill>
                  <a:solidFill>
                    <a:srgbClr val="000000"/>
                  </a:solidFill>
                </a:uFill>
                <a:latin typeface="Calibri"/>
                <a:cs typeface="Calibri"/>
              </a:rPr>
              <a:t> </a:t>
            </a:r>
            <a:r>
              <a:rPr sz="2250" u="heavy" spc="-15" dirty="0">
                <a:uFill>
                  <a:solidFill>
                    <a:srgbClr val="000000"/>
                  </a:solidFill>
                </a:uFill>
                <a:latin typeface="Calibri"/>
                <a:cs typeface="Calibri"/>
              </a:rPr>
              <a:t>the </a:t>
            </a:r>
            <a:r>
              <a:rPr sz="2250" u="heavy" spc="-10" dirty="0">
                <a:uFill>
                  <a:solidFill>
                    <a:srgbClr val="000000"/>
                  </a:solidFill>
                </a:uFill>
                <a:latin typeface="Calibri"/>
                <a:cs typeface="Calibri"/>
              </a:rPr>
              <a:t>residuals</a:t>
            </a:r>
            <a:r>
              <a:rPr sz="2250" u="heavy" spc="-185" dirty="0">
                <a:uFill>
                  <a:solidFill>
                    <a:srgbClr val="000000"/>
                  </a:solidFill>
                </a:uFill>
                <a:latin typeface="Calibri"/>
                <a:cs typeface="Calibri"/>
              </a:rPr>
              <a:t> </a:t>
            </a:r>
            <a:r>
              <a:rPr sz="2250" u="heavy" spc="-20" dirty="0">
                <a:uFill>
                  <a:solidFill>
                    <a:srgbClr val="000000"/>
                  </a:solidFill>
                </a:uFill>
                <a:latin typeface="Calibri"/>
                <a:cs typeface="Calibri"/>
              </a:rPr>
              <a:t>is </a:t>
            </a:r>
            <a:r>
              <a:rPr sz="2250" u="heavy" spc="-15" dirty="0">
                <a:uFill>
                  <a:solidFill>
                    <a:srgbClr val="000000"/>
                  </a:solidFill>
                </a:uFill>
                <a:latin typeface="Calibri"/>
                <a:cs typeface="Calibri"/>
              </a:rPr>
              <a:t>exceeded</a:t>
            </a:r>
            <a:r>
              <a:rPr sz="2250" u="heavy" spc="-160" dirty="0">
                <a:uFill>
                  <a:solidFill>
                    <a:srgbClr val="000000"/>
                  </a:solidFill>
                </a:uFill>
                <a:latin typeface="Calibri"/>
                <a:cs typeface="Calibri"/>
              </a:rPr>
              <a:t> </a:t>
            </a:r>
            <a:r>
              <a:rPr sz="2250" u="heavy" spc="-20" dirty="0">
                <a:uFill>
                  <a:solidFill>
                    <a:srgbClr val="000000"/>
                  </a:solidFill>
                </a:uFill>
                <a:latin typeface="Calibri"/>
                <a:cs typeface="Calibri"/>
              </a:rPr>
              <a:t>for</a:t>
            </a:r>
            <a:r>
              <a:rPr sz="2250" u="heavy" spc="-90" dirty="0">
                <a:uFill>
                  <a:solidFill>
                    <a:srgbClr val="000000"/>
                  </a:solidFill>
                </a:uFill>
                <a:latin typeface="Calibri"/>
                <a:cs typeface="Calibri"/>
              </a:rPr>
              <a:t> </a:t>
            </a:r>
            <a:r>
              <a:rPr sz="2250" u="heavy" spc="-5" dirty="0">
                <a:uFill>
                  <a:solidFill>
                    <a:srgbClr val="000000"/>
                  </a:solidFill>
                </a:uFill>
                <a:latin typeface="Calibri"/>
                <a:cs typeface="Calibri"/>
              </a:rPr>
              <a:t>a  </a:t>
            </a:r>
            <a:r>
              <a:rPr sz="2250" u="heavy" spc="-20" dirty="0">
                <a:uFill>
                  <a:solidFill>
                    <a:srgbClr val="000000"/>
                  </a:solidFill>
                </a:uFill>
                <a:latin typeface="Calibri"/>
                <a:cs typeface="Calibri"/>
              </a:rPr>
              <a:t>sample.</a:t>
            </a:r>
            <a:endParaRPr sz="2250">
              <a:latin typeface="Calibri"/>
              <a:cs typeface="Calibri"/>
            </a:endParaRPr>
          </a:p>
          <a:p>
            <a:pPr marL="988694" lvl="1" indent="-519430">
              <a:lnSpc>
                <a:spcPts val="2550"/>
              </a:lnSpc>
              <a:spcBef>
                <a:spcPts val="160"/>
              </a:spcBef>
              <a:buAutoNum type="arabicPeriod" startAt="2"/>
              <a:tabLst>
                <a:tab pos="988694" algn="l"/>
                <a:tab pos="989330" algn="l"/>
              </a:tabLst>
            </a:pPr>
            <a:r>
              <a:rPr sz="2250" spc="-25" dirty="0">
                <a:latin typeface="Calibri"/>
                <a:cs typeface="Calibri"/>
              </a:rPr>
              <a:t>Calculate</a:t>
            </a:r>
            <a:r>
              <a:rPr sz="2250" spc="-100" dirty="0">
                <a:latin typeface="Calibri"/>
                <a:cs typeface="Calibri"/>
              </a:rPr>
              <a:t> </a:t>
            </a:r>
            <a:r>
              <a:rPr sz="2250" spc="-15" dirty="0">
                <a:latin typeface="Calibri"/>
                <a:cs typeface="Calibri"/>
              </a:rPr>
              <a:t>the</a:t>
            </a:r>
            <a:r>
              <a:rPr sz="2250" spc="-20" dirty="0">
                <a:latin typeface="Calibri"/>
                <a:cs typeface="Calibri"/>
              </a:rPr>
              <a:t> </a:t>
            </a:r>
            <a:r>
              <a:rPr sz="2250" spc="-5" dirty="0">
                <a:latin typeface="Calibri"/>
                <a:cs typeface="Calibri"/>
              </a:rPr>
              <a:t>true</a:t>
            </a:r>
            <a:r>
              <a:rPr sz="2250" spc="-100" dirty="0">
                <a:latin typeface="Calibri"/>
                <a:cs typeface="Calibri"/>
              </a:rPr>
              <a:t> </a:t>
            </a:r>
            <a:r>
              <a:rPr sz="2250" spc="-15" dirty="0">
                <a:latin typeface="Calibri"/>
                <a:cs typeface="Calibri"/>
              </a:rPr>
              <a:t>positive</a:t>
            </a:r>
            <a:r>
              <a:rPr sz="2250" spc="-180" dirty="0">
                <a:latin typeface="Calibri"/>
                <a:cs typeface="Calibri"/>
              </a:rPr>
              <a:t> </a:t>
            </a:r>
            <a:r>
              <a:rPr sz="2250" spc="-15" dirty="0">
                <a:latin typeface="Calibri"/>
                <a:cs typeface="Calibri"/>
              </a:rPr>
              <a:t>and</a:t>
            </a:r>
            <a:r>
              <a:rPr sz="2250" spc="-90" dirty="0">
                <a:latin typeface="Calibri"/>
                <a:cs typeface="Calibri"/>
              </a:rPr>
              <a:t> </a:t>
            </a:r>
            <a:r>
              <a:rPr sz="2250" spc="-30" dirty="0">
                <a:latin typeface="Calibri"/>
                <a:cs typeface="Calibri"/>
              </a:rPr>
              <a:t>false</a:t>
            </a:r>
            <a:r>
              <a:rPr sz="2250" spc="-20" dirty="0">
                <a:latin typeface="Calibri"/>
                <a:cs typeface="Calibri"/>
              </a:rPr>
              <a:t> </a:t>
            </a:r>
            <a:r>
              <a:rPr sz="2250" spc="-15" dirty="0">
                <a:latin typeface="Calibri"/>
                <a:cs typeface="Calibri"/>
              </a:rPr>
              <a:t>positive</a:t>
            </a:r>
            <a:r>
              <a:rPr sz="2250" spc="-100" dirty="0">
                <a:latin typeface="Calibri"/>
                <a:cs typeface="Calibri"/>
              </a:rPr>
              <a:t> </a:t>
            </a:r>
            <a:r>
              <a:rPr sz="2250" spc="-35" dirty="0">
                <a:latin typeface="Calibri"/>
                <a:cs typeface="Calibri"/>
              </a:rPr>
              <a:t>rates</a:t>
            </a:r>
            <a:r>
              <a:rPr sz="2250" spc="-100" dirty="0">
                <a:latin typeface="Calibri"/>
                <a:cs typeface="Calibri"/>
              </a:rPr>
              <a:t> </a:t>
            </a:r>
            <a:r>
              <a:rPr sz="2250" spc="-20" dirty="0">
                <a:latin typeface="Calibri"/>
                <a:cs typeface="Calibri"/>
              </a:rPr>
              <a:t>for</a:t>
            </a:r>
            <a:r>
              <a:rPr sz="2250" spc="-10" dirty="0">
                <a:latin typeface="Calibri"/>
                <a:cs typeface="Calibri"/>
              </a:rPr>
              <a:t> </a:t>
            </a:r>
            <a:r>
              <a:rPr sz="2250" spc="-40" dirty="0">
                <a:latin typeface="Calibri"/>
                <a:cs typeface="Calibri"/>
              </a:rPr>
              <a:t>any</a:t>
            </a:r>
            <a:r>
              <a:rPr sz="2250" spc="-80" dirty="0">
                <a:latin typeface="Calibri"/>
                <a:cs typeface="Calibri"/>
              </a:rPr>
              <a:t> </a:t>
            </a:r>
            <a:r>
              <a:rPr sz="2250" dirty="0">
                <a:latin typeface="Calibri"/>
                <a:cs typeface="Calibri"/>
              </a:rPr>
              <a:t>of</a:t>
            </a:r>
            <a:r>
              <a:rPr sz="2250" spc="5" dirty="0">
                <a:latin typeface="Calibri"/>
                <a:cs typeface="Calibri"/>
              </a:rPr>
              <a:t> </a:t>
            </a:r>
            <a:r>
              <a:rPr sz="2250" spc="-15" dirty="0">
                <a:latin typeface="Calibri"/>
                <a:cs typeface="Calibri"/>
              </a:rPr>
              <a:t>the</a:t>
            </a:r>
            <a:r>
              <a:rPr sz="2250" spc="-100" dirty="0">
                <a:latin typeface="Calibri"/>
                <a:cs typeface="Calibri"/>
              </a:rPr>
              <a:t> </a:t>
            </a:r>
            <a:r>
              <a:rPr sz="2250" spc="-10" dirty="0">
                <a:latin typeface="Calibri"/>
                <a:cs typeface="Calibri"/>
              </a:rPr>
              <a:t>four</a:t>
            </a:r>
            <a:r>
              <a:rPr sz="2250" spc="-90" dirty="0">
                <a:latin typeface="Calibri"/>
                <a:cs typeface="Calibri"/>
              </a:rPr>
              <a:t> </a:t>
            </a:r>
            <a:r>
              <a:rPr sz="2250" spc="-20" dirty="0">
                <a:latin typeface="Calibri"/>
                <a:cs typeface="Calibri"/>
              </a:rPr>
              <a:t>xenon</a:t>
            </a:r>
            <a:endParaRPr sz="2250">
              <a:latin typeface="Calibri"/>
              <a:cs typeface="Calibri"/>
            </a:endParaRPr>
          </a:p>
          <a:p>
            <a:pPr marL="988694">
              <a:lnSpc>
                <a:spcPts val="2550"/>
              </a:lnSpc>
            </a:pPr>
            <a:r>
              <a:rPr sz="2250" spc="-10" dirty="0">
                <a:latin typeface="Calibri"/>
                <a:cs typeface="Calibri"/>
              </a:rPr>
              <a:t>isotopes.</a:t>
            </a:r>
            <a:endParaRPr sz="2250">
              <a:latin typeface="Calibri"/>
              <a:cs typeface="Calibri"/>
            </a:endParaRPr>
          </a:p>
          <a:p>
            <a:pPr marL="988694" lvl="1" indent="-519430">
              <a:lnSpc>
                <a:spcPts val="2550"/>
              </a:lnSpc>
              <a:spcBef>
                <a:spcPts val="185"/>
              </a:spcBef>
              <a:buAutoNum type="arabicPeriod" startAt="5"/>
              <a:tabLst>
                <a:tab pos="988694" algn="l"/>
                <a:tab pos="989330" algn="l"/>
              </a:tabLst>
            </a:pPr>
            <a:r>
              <a:rPr sz="2250" spc="-10" dirty="0">
                <a:latin typeface="Calibri"/>
                <a:cs typeface="Calibri"/>
              </a:rPr>
              <a:t>Optionally:</a:t>
            </a:r>
            <a:r>
              <a:rPr sz="2250" spc="-150" dirty="0">
                <a:latin typeface="Calibri"/>
                <a:cs typeface="Calibri"/>
              </a:rPr>
              <a:t> </a:t>
            </a:r>
            <a:r>
              <a:rPr sz="2250" spc="-10" dirty="0">
                <a:latin typeface="Calibri"/>
                <a:cs typeface="Calibri"/>
              </a:rPr>
              <a:t>Apply</a:t>
            </a:r>
            <a:r>
              <a:rPr sz="2250" spc="-160" dirty="0">
                <a:latin typeface="Calibri"/>
                <a:cs typeface="Calibri"/>
              </a:rPr>
              <a:t> </a:t>
            </a:r>
            <a:r>
              <a:rPr sz="2250" spc="-5" dirty="0">
                <a:latin typeface="Calibri"/>
                <a:cs typeface="Calibri"/>
              </a:rPr>
              <a:t>a</a:t>
            </a:r>
            <a:r>
              <a:rPr sz="2250" spc="25" dirty="0">
                <a:latin typeface="Calibri"/>
                <a:cs typeface="Calibri"/>
              </a:rPr>
              <a:t> </a:t>
            </a:r>
            <a:r>
              <a:rPr sz="2250" spc="-10" dirty="0">
                <a:latin typeface="Calibri"/>
                <a:cs typeface="Calibri"/>
              </a:rPr>
              <a:t>moving</a:t>
            </a:r>
            <a:r>
              <a:rPr sz="2250" spc="-204" dirty="0">
                <a:latin typeface="Calibri"/>
                <a:cs typeface="Calibri"/>
              </a:rPr>
              <a:t> </a:t>
            </a:r>
            <a:r>
              <a:rPr sz="2250" spc="-25" dirty="0">
                <a:latin typeface="Calibri"/>
                <a:cs typeface="Calibri"/>
              </a:rPr>
              <a:t>average</a:t>
            </a:r>
            <a:r>
              <a:rPr sz="2250" spc="-100" dirty="0">
                <a:latin typeface="Calibri"/>
                <a:cs typeface="Calibri"/>
              </a:rPr>
              <a:t> </a:t>
            </a:r>
            <a:r>
              <a:rPr sz="2250" spc="-15" dirty="0">
                <a:latin typeface="Calibri"/>
                <a:cs typeface="Calibri"/>
              </a:rPr>
              <a:t>[t-1,t+1]</a:t>
            </a:r>
            <a:r>
              <a:rPr sz="2250" spc="-70" dirty="0">
                <a:latin typeface="Calibri"/>
                <a:cs typeface="Calibri"/>
              </a:rPr>
              <a:t> </a:t>
            </a:r>
            <a:r>
              <a:rPr sz="2250" spc="-25" dirty="0">
                <a:latin typeface="Calibri"/>
                <a:cs typeface="Calibri"/>
              </a:rPr>
              <a:t>to</a:t>
            </a:r>
            <a:r>
              <a:rPr sz="2250" spc="-90" dirty="0">
                <a:latin typeface="Calibri"/>
                <a:cs typeface="Calibri"/>
              </a:rPr>
              <a:t> </a:t>
            </a:r>
            <a:r>
              <a:rPr sz="2250" spc="-10" dirty="0">
                <a:latin typeface="Calibri"/>
                <a:cs typeface="Calibri"/>
              </a:rPr>
              <a:t>both</a:t>
            </a:r>
            <a:r>
              <a:rPr sz="2250" spc="-90" dirty="0">
                <a:latin typeface="Calibri"/>
                <a:cs typeface="Calibri"/>
              </a:rPr>
              <a:t> </a:t>
            </a:r>
            <a:r>
              <a:rPr sz="2250" spc="-30" dirty="0">
                <a:latin typeface="Calibri"/>
                <a:cs typeface="Calibri"/>
              </a:rPr>
              <a:t>time</a:t>
            </a:r>
            <a:r>
              <a:rPr sz="2250" spc="-20" dirty="0">
                <a:latin typeface="Calibri"/>
                <a:cs typeface="Calibri"/>
              </a:rPr>
              <a:t> </a:t>
            </a:r>
            <a:r>
              <a:rPr sz="2250" spc="-10" dirty="0">
                <a:latin typeface="Calibri"/>
                <a:cs typeface="Calibri"/>
              </a:rPr>
              <a:t>series</a:t>
            </a:r>
            <a:r>
              <a:rPr sz="2250" spc="-20" dirty="0">
                <a:latin typeface="Calibri"/>
                <a:cs typeface="Calibri"/>
              </a:rPr>
              <a:t> </a:t>
            </a:r>
            <a:r>
              <a:rPr sz="2250" spc="-5" dirty="0">
                <a:latin typeface="Calibri"/>
                <a:cs typeface="Calibri"/>
              </a:rPr>
              <a:t>before</a:t>
            </a:r>
            <a:r>
              <a:rPr sz="2250" spc="-180" dirty="0">
                <a:latin typeface="Calibri"/>
                <a:cs typeface="Calibri"/>
              </a:rPr>
              <a:t> </a:t>
            </a:r>
            <a:r>
              <a:rPr sz="2250" spc="-10" dirty="0">
                <a:latin typeface="Calibri"/>
                <a:cs typeface="Calibri"/>
              </a:rPr>
              <a:t>residual</a:t>
            </a:r>
            <a:endParaRPr sz="2250">
              <a:latin typeface="Calibri"/>
              <a:cs typeface="Calibri"/>
            </a:endParaRPr>
          </a:p>
          <a:p>
            <a:pPr marL="988694">
              <a:lnSpc>
                <a:spcPts val="2550"/>
              </a:lnSpc>
            </a:pPr>
            <a:r>
              <a:rPr sz="2250" spc="-20" dirty="0">
                <a:latin typeface="Calibri"/>
                <a:cs typeface="Calibri"/>
              </a:rPr>
              <a:t>calculation</a:t>
            </a:r>
            <a:r>
              <a:rPr sz="2250" spc="-170" dirty="0">
                <a:latin typeface="Calibri"/>
                <a:cs typeface="Calibri"/>
              </a:rPr>
              <a:t> </a:t>
            </a:r>
            <a:r>
              <a:rPr sz="2250" spc="-20" dirty="0">
                <a:latin typeface="Calibri"/>
                <a:cs typeface="Calibri"/>
              </a:rPr>
              <a:t>to</a:t>
            </a:r>
            <a:r>
              <a:rPr sz="2250" spc="-15" dirty="0">
                <a:latin typeface="Calibri"/>
                <a:cs typeface="Calibri"/>
              </a:rPr>
              <a:t> </a:t>
            </a:r>
            <a:r>
              <a:rPr sz="2250" spc="-5" dirty="0">
                <a:latin typeface="Calibri"/>
                <a:cs typeface="Calibri"/>
              </a:rPr>
              <a:t>prevent</a:t>
            </a:r>
            <a:r>
              <a:rPr sz="2250" spc="-220" dirty="0">
                <a:latin typeface="Calibri"/>
                <a:cs typeface="Calibri"/>
              </a:rPr>
              <a:t> </a:t>
            </a:r>
            <a:r>
              <a:rPr sz="2250" spc="-10" dirty="0">
                <a:latin typeface="Calibri"/>
                <a:cs typeface="Calibri"/>
              </a:rPr>
              <a:t>relying</a:t>
            </a:r>
            <a:r>
              <a:rPr sz="2250" spc="-204" dirty="0">
                <a:latin typeface="Calibri"/>
                <a:cs typeface="Calibri"/>
              </a:rPr>
              <a:t> </a:t>
            </a:r>
            <a:r>
              <a:rPr sz="2250" dirty="0">
                <a:latin typeface="Calibri"/>
                <a:cs typeface="Calibri"/>
              </a:rPr>
              <a:t>on</a:t>
            </a:r>
            <a:r>
              <a:rPr sz="2250" spc="-90" dirty="0">
                <a:latin typeface="Calibri"/>
                <a:cs typeface="Calibri"/>
              </a:rPr>
              <a:t> </a:t>
            </a:r>
            <a:r>
              <a:rPr sz="2250" spc="-20" dirty="0">
                <a:latin typeface="Calibri"/>
                <a:cs typeface="Calibri"/>
              </a:rPr>
              <a:t>single</a:t>
            </a:r>
            <a:r>
              <a:rPr sz="2250" spc="-25" dirty="0">
                <a:latin typeface="Calibri"/>
                <a:cs typeface="Calibri"/>
              </a:rPr>
              <a:t> </a:t>
            </a:r>
            <a:r>
              <a:rPr sz="2250" spc="-20" dirty="0">
                <a:latin typeface="Calibri"/>
                <a:cs typeface="Calibri"/>
              </a:rPr>
              <a:t>sample</a:t>
            </a:r>
            <a:r>
              <a:rPr sz="2250" spc="-25" dirty="0">
                <a:latin typeface="Calibri"/>
                <a:cs typeface="Calibri"/>
              </a:rPr>
              <a:t> </a:t>
            </a:r>
            <a:r>
              <a:rPr sz="2250" spc="-10" dirty="0">
                <a:latin typeface="Calibri"/>
                <a:cs typeface="Calibri"/>
              </a:rPr>
              <a:t>values.</a:t>
            </a:r>
            <a:endParaRPr sz="225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739" y="460755"/>
            <a:ext cx="5424805" cy="514350"/>
          </a:xfrm>
          <a:prstGeom prst="rect">
            <a:avLst/>
          </a:prstGeom>
        </p:spPr>
        <p:txBody>
          <a:bodyPr vert="horz" wrap="square" lIns="0" tIns="13335" rIns="0" bIns="0" rtlCol="0">
            <a:spAutoFit/>
          </a:bodyPr>
          <a:lstStyle/>
          <a:p>
            <a:pPr marL="12700">
              <a:lnSpc>
                <a:spcPct val="100000"/>
              </a:lnSpc>
              <a:spcBef>
                <a:spcPts val="105"/>
              </a:spcBef>
            </a:pPr>
            <a:r>
              <a:rPr spc="-20" dirty="0"/>
              <a:t>3b. </a:t>
            </a:r>
            <a:r>
              <a:rPr spc="-10" dirty="0"/>
              <a:t>Evaluation: </a:t>
            </a:r>
            <a:r>
              <a:rPr i="1" dirty="0">
                <a:latin typeface="Calibri"/>
                <a:cs typeface="Calibri"/>
              </a:rPr>
              <a:t>Screening</a:t>
            </a:r>
            <a:r>
              <a:rPr i="1" spc="-75" dirty="0">
                <a:latin typeface="Calibri"/>
                <a:cs typeface="Calibri"/>
              </a:rPr>
              <a:t> </a:t>
            </a:r>
            <a:r>
              <a:rPr i="1" spc="-20" dirty="0">
                <a:latin typeface="Calibri"/>
                <a:cs typeface="Calibri"/>
              </a:rPr>
              <a:t>Power</a:t>
            </a:r>
          </a:p>
        </p:txBody>
      </p:sp>
      <p:sp>
        <p:nvSpPr>
          <p:cNvPr id="3" name="object 3"/>
          <p:cNvSpPr txBox="1"/>
          <p:nvPr/>
        </p:nvSpPr>
        <p:spPr>
          <a:xfrm>
            <a:off x="154939" y="1117028"/>
            <a:ext cx="11642090" cy="2045970"/>
          </a:xfrm>
          <a:prstGeom prst="rect">
            <a:avLst/>
          </a:prstGeom>
        </p:spPr>
        <p:txBody>
          <a:bodyPr vert="horz" wrap="square" lIns="0" tIns="12700" rIns="0" bIns="0" rtlCol="0">
            <a:spAutoFit/>
          </a:bodyPr>
          <a:lstStyle/>
          <a:p>
            <a:pPr marL="297180" indent="-285115">
              <a:lnSpc>
                <a:spcPts val="2760"/>
              </a:lnSpc>
              <a:spcBef>
                <a:spcPts val="100"/>
              </a:spcBef>
              <a:buFont typeface="Arial"/>
              <a:buChar char="•"/>
              <a:tabLst>
                <a:tab pos="297180" algn="l"/>
                <a:tab pos="297815" algn="l"/>
              </a:tabLst>
            </a:pPr>
            <a:r>
              <a:rPr sz="2400" b="1" spc="-10" dirty="0">
                <a:latin typeface="Calibri"/>
                <a:cs typeface="Calibri"/>
              </a:rPr>
              <a:t>Question: </a:t>
            </a:r>
            <a:r>
              <a:rPr lang="en-US" sz="2400" b="1" i="1" spc="-10" dirty="0">
                <a:latin typeface="Calibri"/>
                <a:cs typeface="Calibri"/>
              </a:rPr>
              <a:t>"</a:t>
            </a:r>
            <a:r>
              <a:rPr sz="2400" i="1" dirty="0">
                <a:latin typeface="Calibri"/>
                <a:cs typeface="Calibri"/>
              </a:rPr>
              <a:t>Has </a:t>
            </a:r>
            <a:r>
              <a:rPr sz="2400" i="1" spc="-20" dirty="0">
                <a:latin typeface="Calibri"/>
                <a:cs typeface="Calibri"/>
              </a:rPr>
              <a:t>an </a:t>
            </a:r>
            <a:r>
              <a:rPr sz="2400" i="1" spc="-30" dirty="0">
                <a:latin typeface="Calibri"/>
                <a:cs typeface="Calibri"/>
              </a:rPr>
              <a:t>underground </a:t>
            </a:r>
            <a:r>
              <a:rPr sz="2400" i="1" spc="-15" dirty="0">
                <a:latin typeface="Calibri"/>
                <a:cs typeface="Calibri"/>
              </a:rPr>
              <a:t>or </a:t>
            </a:r>
            <a:r>
              <a:rPr sz="2400" i="1" spc="-30" dirty="0">
                <a:latin typeface="Calibri"/>
                <a:cs typeface="Calibri"/>
              </a:rPr>
              <a:t>underwater </a:t>
            </a:r>
            <a:r>
              <a:rPr sz="2400" i="1" spc="-25" dirty="0">
                <a:latin typeface="Calibri"/>
                <a:cs typeface="Calibri"/>
              </a:rPr>
              <a:t>nuclear </a:t>
            </a:r>
            <a:r>
              <a:rPr sz="2400" i="1" spc="-20" dirty="0">
                <a:latin typeface="Calibri"/>
                <a:cs typeface="Calibri"/>
              </a:rPr>
              <a:t>explosion </a:t>
            </a:r>
            <a:r>
              <a:rPr sz="2400" i="1" dirty="0">
                <a:latin typeface="Calibri"/>
                <a:cs typeface="Calibri"/>
              </a:rPr>
              <a:t>to </a:t>
            </a:r>
            <a:r>
              <a:rPr sz="2400" i="1" spc="-20" dirty="0">
                <a:latin typeface="Calibri"/>
                <a:cs typeface="Calibri"/>
              </a:rPr>
              <a:t>be </a:t>
            </a:r>
            <a:r>
              <a:rPr sz="2400" i="1" spc="-5" dirty="0">
                <a:latin typeface="Calibri"/>
                <a:cs typeface="Calibri"/>
              </a:rPr>
              <a:t>assumed </a:t>
            </a:r>
            <a:r>
              <a:rPr sz="2400" i="1" spc="-15" dirty="0">
                <a:latin typeface="Calibri"/>
                <a:cs typeface="Calibri"/>
              </a:rPr>
              <a:t>based</a:t>
            </a:r>
            <a:r>
              <a:rPr sz="2400" i="1" spc="300" dirty="0">
                <a:latin typeface="Calibri"/>
                <a:cs typeface="Calibri"/>
              </a:rPr>
              <a:t> </a:t>
            </a:r>
            <a:r>
              <a:rPr sz="2400" i="1" spc="-15" dirty="0">
                <a:latin typeface="Calibri"/>
                <a:cs typeface="Calibri"/>
              </a:rPr>
              <a:t>on</a:t>
            </a:r>
            <a:endParaRPr sz="2400" dirty="0">
              <a:latin typeface="Calibri"/>
              <a:cs typeface="Calibri"/>
            </a:endParaRPr>
          </a:p>
          <a:p>
            <a:pPr marL="297180">
              <a:lnSpc>
                <a:spcPts val="2760"/>
              </a:lnSpc>
            </a:pPr>
            <a:r>
              <a:rPr sz="2400" i="1" spc="-10" dirty="0">
                <a:latin typeface="Calibri"/>
                <a:cs typeface="Calibri"/>
              </a:rPr>
              <a:t>isotopic</a:t>
            </a:r>
            <a:r>
              <a:rPr sz="2400" i="1" spc="55" dirty="0">
                <a:latin typeface="Calibri"/>
                <a:cs typeface="Calibri"/>
              </a:rPr>
              <a:t> </a:t>
            </a:r>
            <a:r>
              <a:rPr sz="2400" i="1" dirty="0">
                <a:latin typeface="Calibri"/>
                <a:cs typeface="Calibri"/>
              </a:rPr>
              <a:t>ratios?”</a:t>
            </a:r>
            <a:endParaRPr sz="2400" dirty="0">
              <a:latin typeface="Calibri"/>
              <a:cs typeface="Calibri"/>
            </a:endParaRPr>
          </a:p>
          <a:p>
            <a:pPr marL="297180" indent="-285115">
              <a:lnSpc>
                <a:spcPct val="100000"/>
              </a:lnSpc>
              <a:spcBef>
                <a:spcPts val="245"/>
              </a:spcBef>
              <a:buFont typeface="Arial"/>
              <a:buChar char="•"/>
              <a:tabLst>
                <a:tab pos="297180" algn="l"/>
                <a:tab pos="297815" algn="l"/>
              </a:tabLst>
            </a:pPr>
            <a:r>
              <a:rPr sz="2400" b="1" dirty="0">
                <a:latin typeface="Calibri"/>
                <a:cs typeface="Calibri"/>
              </a:rPr>
              <a:t>Approach:</a:t>
            </a:r>
            <a:endParaRPr sz="2400" dirty="0">
              <a:latin typeface="Calibri"/>
              <a:cs typeface="Calibri"/>
            </a:endParaRPr>
          </a:p>
          <a:p>
            <a:pPr marL="470534" marR="5080">
              <a:lnSpc>
                <a:spcPts val="2160"/>
              </a:lnSpc>
              <a:spcBef>
                <a:spcPts val="600"/>
              </a:spcBef>
            </a:pPr>
            <a:r>
              <a:rPr sz="2000" dirty="0">
                <a:latin typeface="Calibri"/>
                <a:cs typeface="Calibri"/>
              </a:rPr>
              <a:t>Based </a:t>
            </a:r>
            <a:r>
              <a:rPr sz="2000" spc="-10" dirty="0">
                <a:latin typeface="Calibri"/>
                <a:cs typeface="Calibri"/>
              </a:rPr>
              <a:t>on </a:t>
            </a:r>
            <a:r>
              <a:rPr sz="2000" spc="5" dirty="0">
                <a:latin typeface="Calibri"/>
                <a:cs typeface="Calibri"/>
              </a:rPr>
              <a:t>all </a:t>
            </a:r>
            <a:r>
              <a:rPr sz="2000" dirty="0">
                <a:latin typeface="Calibri"/>
                <a:cs typeface="Calibri"/>
              </a:rPr>
              <a:t>claimed (true </a:t>
            </a:r>
            <a:r>
              <a:rPr sz="2000" spc="-5" dirty="0">
                <a:latin typeface="Calibri"/>
                <a:cs typeface="Calibri"/>
              </a:rPr>
              <a:t>and </a:t>
            </a:r>
            <a:r>
              <a:rPr sz="2000" spc="5" dirty="0">
                <a:latin typeface="Calibri"/>
                <a:cs typeface="Calibri"/>
              </a:rPr>
              <a:t>false) </a:t>
            </a:r>
            <a:r>
              <a:rPr sz="2000" spc="-10" dirty="0">
                <a:latin typeface="Calibri"/>
                <a:cs typeface="Calibri"/>
              </a:rPr>
              <a:t>positives </a:t>
            </a:r>
            <a:r>
              <a:rPr sz="2000" spc="5" dirty="0">
                <a:latin typeface="Calibri"/>
                <a:cs typeface="Calibri"/>
              </a:rPr>
              <a:t>according </a:t>
            </a:r>
            <a:r>
              <a:rPr sz="2000" spc="-20" dirty="0">
                <a:latin typeface="Calibri"/>
                <a:cs typeface="Calibri"/>
              </a:rPr>
              <a:t>to </a:t>
            </a:r>
            <a:r>
              <a:rPr sz="2000" spc="-15" dirty="0">
                <a:latin typeface="Calibri"/>
                <a:cs typeface="Calibri"/>
              </a:rPr>
              <a:t>detection </a:t>
            </a:r>
            <a:r>
              <a:rPr sz="2000" spc="-10" dirty="0">
                <a:latin typeface="Calibri"/>
                <a:cs typeface="Calibri"/>
              </a:rPr>
              <a:t>power evaluation </a:t>
            </a:r>
            <a:r>
              <a:rPr sz="2000" spc="-5" dirty="0">
                <a:latin typeface="Calibri"/>
                <a:cs typeface="Calibri"/>
              </a:rPr>
              <a:t>and </a:t>
            </a:r>
            <a:r>
              <a:rPr sz="2000" spc="-10" dirty="0">
                <a:latin typeface="Calibri"/>
                <a:cs typeface="Calibri"/>
              </a:rPr>
              <a:t>on </a:t>
            </a:r>
            <a:r>
              <a:rPr sz="2000" spc="-5" dirty="0">
                <a:latin typeface="Calibri"/>
                <a:cs typeface="Calibri"/>
              </a:rPr>
              <a:t>multi-isotope  </a:t>
            </a:r>
            <a:r>
              <a:rPr sz="2000" spc="-15" dirty="0">
                <a:latin typeface="Calibri"/>
                <a:cs typeface="Calibri"/>
              </a:rPr>
              <a:t>detections </a:t>
            </a:r>
            <a:r>
              <a:rPr sz="2000" spc="15" dirty="0">
                <a:latin typeface="Calibri"/>
                <a:cs typeface="Calibri"/>
              </a:rPr>
              <a:t>(2 </a:t>
            </a:r>
            <a:r>
              <a:rPr sz="2000" spc="-15" dirty="0">
                <a:latin typeface="Calibri"/>
                <a:cs typeface="Calibri"/>
              </a:rPr>
              <a:t>to </a:t>
            </a:r>
            <a:r>
              <a:rPr sz="2000" dirty="0">
                <a:latin typeface="Calibri"/>
                <a:cs typeface="Calibri"/>
              </a:rPr>
              <a:t>4 </a:t>
            </a:r>
            <a:r>
              <a:rPr sz="2000" spc="-10" dirty="0">
                <a:latin typeface="Calibri"/>
                <a:cs typeface="Calibri"/>
              </a:rPr>
              <a:t>isotopes) </a:t>
            </a:r>
            <a:r>
              <a:rPr sz="2000" spc="-15" dirty="0">
                <a:latin typeface="Calibri"/>
                <a:cs typeface="Calibri"/>
              </a:rPr>
              <a:t>evaluate </a:t>
            </a:r>
            <a:r>
              <a:rPr sz="2000" spc="-10" dirty="0">
                <a:latin typeface="Calibri"/>
                <a:cs typeface="Calibri"/>
              </a:rPr>
              <a:t>true positive </a:t>
            </a:r>
            <a:r>
              <a:rPr sz="2000" spc="-5" dirty="0">
                <a:latin typeface="Calibri"/>
                <a:cs typeface="Calibri"/>
              </a:rPr>
              <a:t>and </a:t>
            </a:r>
            <a:r>
              <a:rPr sz="2000" spc="10" dirty="0">
                <a:latin typeface="Calibri"/>
                <a:cs typeface="Calibri"/>
              </a:rPr>
              <a:t>false </a:t>
            </a:r>
            <a:r>
              <a:rPr sz="2000" spc="-10" dirty="0">
                <a:latin typeface="Calibri"/>
                <a:cs typeface="Calibri"/>
              </a:rPr>
              <a:t>positive </a:t>
            </a:r>
            <a:r>
              <a:rPr sz="2000" spc="-25" dirty="0">
                <a:latin typeface="Calibri"/>
                <a:cs typeface="Calibri"/>
              </a:rPr>
              <a:t>rates</a:t>
            </a:r>
            <a:r>
              <a:rPr sz="2000" spc="-145" dirty="0">
                <a:latin typeface="Calibri"/>
                <a:cs typeface="Calibri"/>
              </a:rPr>
              <a:t> </a:t>
            </a:r>
            <a:r>
              <a:rPr sz="2000" spc="-15" dirty="0">
                <a:latin typeface="Calibri"/>
                <a:cs typeface="Calibri"/>
              </a:rPr>
              <a:t>for:</a:t>
            </a:r>
            <a:endParaRPr sz="2000" dirty="0">
              <a:latin typeface="Calibri"/>
              <a:cs typeface="Calibri"/>
            </a:endParaRPr>
          </a:p>
          <a:p>
            <a:pPr marL="1385570" lvl="1" indent="-518795">
              <a:lnSpc>
                <a:spcPct val="100000"/>
              </a:lnSpc>
              <a:spcBef>
                <a:spcPts val="125"/>
              </a:spcBef>
              <a:buAutoNum type="romanUcPeriod"/>
              <a:tabLst>
                <a:tab pos="1384935" algn="l"/>
                <a:tab pos="1385570" algn="l"/>
              </a:tabLst>
            </a:pPr>
            <a:r>
              <a:rPr sz="1850" u="heavy" spc="-20" dirty="0">
                <a:uFill>
                  <a:solidFill>
                    <a:srgbClr val="000000"/>
                  </a:solidFill>
                </a:uFill>
                <a:latin typeface="Calibri"/>
                <a:cs typeface="Calibri"/>
              </a:rPr>
              <a:t>Three</a:t>
            </a:r>
            <a:r>
              <a:rPr sz="1850" u="heavy" spc="-55" dirty="0">
                <a:uFill>
                  <a:solidFill>
                    <a:srgbClr val="000000"/>
                  </a:solidFill>
                </a:uFill>
                <a:latin typeface="Calibri"/>
                <a:cs typeface="Calibri"/>
              </a:rPr>
              <a:t> </a:t>
            </a:r>
            <a:r>
              <a:rPr sz="1850" u="heavy" spc="-10" dirty="0">
                <a:uFill>
                  <a:solidFill>
                    <a:srgbClr val="000000"/>
                  </a:solidFill>
                </a:uFill>
                <a:latin typeface="Calibri"/>
                <a:cs typeface="Calibri"/>
              </a:rPr>
              <a:t>and</a:t>
            </a:r>
            <a:r>
              <a:rPr sz="1850" u="heavy" spc="-30" dirty="0">
                <a:uFill>
                  <a:solidFill>
                    <a:srgbClr val="000000"/>
                  </a:solidFill>
                </a:uFill>
                <a:latin typeface="Calibri"/>
                <a:cs typeface="Calibri"/>
              </a:rPr>
              <a:t> </a:t>
            </a:r>
            <a:r>
              <a:rPr sz="1850" u="heavy" spc="-15" dirty="0">
                <a:uFill>
                  <a:solidFill>
                    <a:srgbClr val="000000"/>
                  </a:solidFill>
                </a:uFill>
                <a:latin typeface="Calibri"/>
                <a:cs typeface="Calibri"/>
              </a:rPr>
              <a:t>four</a:t>
            </a:r>
            <a:r>
              <a:rPr sz="1850" u="heavy" spc="-100" dirty="0">
                <a:uFill>
                  <a:solidFill>
                    <a:srgbClr val="000000"/>
                  </a:solidFill>
                </a:uFill>
                <a:latin typeface="Calibri"/>
                <a:cs typeface="Calibri"/>
              </a:rPr>
              <a:t> </a:t>
            </a:r>
            <a:r>
              <a:rPr sz="1850" u="heavy" spc="-35" dirty="0">
                <a:uFill>
                  <a:solidFill>
                    <a:srgbClr val="000000"/>
                  </a:solidFill>
                </a:uFill>
                <a:latin typeface="Calibri"/>
                <a:cs typeface="Calibri"/>
              </a:rPr>
              <a:t>xeonon</a:t>
            </a:r>
            <a:r>
              <a:rPr sz="1850" u="heavy" spc="-20" dirty="0">
                <a:uFill>
                  <a:solidFill>
                    <a:srgbClr val="000000"/>
                  </a:solidFill>
                </a:uFill>
                <a:latin typeface="Calibri"/>
                <a:cs typeface="Calibri"/>
              </a:rPr>
              <a:t> </a:t>
            </a:r>
            <a:r>
              <a:rPr sz="1850" u="heavy" spc="-15" dirty="0">
                <a:uFill>
                  <a:solidFill>
                    <a:srgbClr val="000000"/>
                  </a:solidFill>
                </a:uFill>
                <a:latin typeface="Calibri"/>
                <a:cs typeface="Calibri"/>
              </a:rPr>
              <a:t>isotope</a:t>
            </a:r>
            <a:r>
              <a:rPr sz="1850" u="heavy" spc="-130" dirty="0">
                <a:uFill>
                  <a:solidFill>
                    <a:srgbClr val="000000"/>
                  </a:solidFill>
                </a:uFill>
                <a:latin typeface="Calibri"/>
                <a:cs typeface="Calibri"/>
              </a:rPr>
              <a:t> </a:t>
            </a:r>
            <a:r>
              <a:rPr sz="1850" u="heavy" spc="-15" dirty="0">
                <a:uFill>
                  <a:solidFill>
                    <a:srgbClr val="000000"/>
                  </a:solidFill>
                </a:uFill>
                <a:latin typeface="Calibri"/>
                <a:cs typeface="Calibri"/>
              </a:rPr>
              <a:t>discrimination</a:t>
            </a:r>
            <a:r>
              <a:rPr sz="1850" u="heavy" spc="-175" dirty="0">
                <a:uFill>
                  <a:solidFill>
                    <a:srgbClr val="000000"/>
                  </a:solidFill>
                </a:uFill>
                <a:latin typeface="Calibri"/>
                <a:cs typeface="Calibri"/>
              </a:rPr>
              <a:t> </a:t>
            </a:r>
            <a:r>
              <a:rPr sz="1850" u="heavy" spc="-15" dirty="0">
                <a:uFill>
                  <a:solidFill>
                    <a:srgbClr val="000000"/>
                  </a:solidFill>
                </a:uFill>
                <a:latin typeface="Calibri"/>
                <a:cs typeface="Calibri"/>
              </a:rPr>
              <a:t>relations</a:t>
            </a:r>
            <a:r>
              <a:rPr sz="1850" spc="-100" dirty="0">
                <a:latin typeface="Calibri"/>
                <a:cs typeface="Calibri"/>
              </a:rPr>
              <a:t> </a:t>
            </a:r>
            <a:r>
              <a:rPr sz="1850" spc="-15" dirty="0">
                <a:latin typeface="Calibri"/>
                <a:cs typeface="Calibri"/>
              </a:rPr>
              <a:t>(</a:t>
            </a:r>
            <a:r>
              <a:rPr sz="1850" i="1" spc="-15" dirty="0">
                <a:latin typeface="Calibri"/>
                <a:cs typeface="Calibri"/>
              </a:rPr>
              <a:t>Kalinowski</a:t>
            </a:r>
            <a:r>
              <a:rPr sz="1850" i="1" spc="-125" dirty="0">
                <a:latin typeface="Calibri"/>
                <a:cs typeface="Calibri"/>
              </a:rPr>
              <a:t> </a:t>
            </a:r>
            <a:r>
              <a:rPr sz="1850" i="1" spc="-5" dirty="0">
                <a:latin typeface="Calibri"/>
                <a:cs typeface="Calibri"/>
              </a:rPr>
              <a:t>et</a:t>
            </a:r>
            <a:r>
              <a:rPr sz="1850" i="1" spc="-75" dirty="0">
                <a:latin typeface="Calibri"/>
                <a:cs typeface="Calibri"/>
              </a:rPr>
              <a:t> </a:t>
            </a:r>
            <a:r>
              <a:rPr sz="1850" i="1" spc="-5" dirty="0">
                <a:latin typeface="Calibri"/>
                <a:cs typeface="Calibri"/>
              </a:rPr>
              <a:t>al.,</a:t>
            </a:r>
            <a:r>
              <a:rPr sz="1850" i="1" spc="-80" dirty="0">
                <a:latin typeface="Calibri"/>
                <a:cs typeface="Calibri"/>
              </a:rPr>
              <a:t> </a:t>
            </a:r>
            <a:r>
              <a:rPr sz="1850" i="1" spc="10" dirty="0">
                <a:latin typeface="Calibri"/>
                <a:cs typeface="Calibri"/>
              </a:rPr>
              <a:t>2010</a:t>
            </a:r>
            <a:r>
              <a:rPr sz="1850" spc="10" dirty="0">
                <a:latin typeface="Calibri"/>
                <a:cs typeface="Calibri"/>
              </a:rPr>
              <a:t>):</a:t>
            </a:r>
            <a:endParaRPr sz="1850" dirty="0">
              <a:latin typeface="Calibri"/>
              <a:cs typeface="Calibri"/>
            </a:endParaRPr>
          </a:p>
        </p:txBody>
      </p:sp>
      <p:sp>
        <p:nvSpPr>
          <p:cNvPr id="4" name="object 4"/>
          <p:cNvSpPr/>
          <p:nvPr/>
        </p:nvSpPr>
        <p:spPr>
          <a:xfrm>
            <a:off x="1905000" y="3469640"/>
            <a:ext cx="274320" cy="0"/>
          </a:xfrm>
          <a:custGeom>
            <a:avLst/>
            <a:gdLst/>
            <a:ahLst/>
            <a:cxnLst/>
            <a:rect l="l" t="t" r="r" b="b"/>
            <a:pathLst>
              <a:path w="274319">
                <a:moveTo>
                  <a:pt x="0" y="0"/>
                </a:moveTo>
                <a:lnTo>
                  <a:pt x="274319" y="0"/>
                </a:lnTo>
              </a:path>
            </a:pathLst>
          </a:custGeom>
          <a:ln w="10159">
            <a:solidFill>
              <a:srgbClr val="000000"/>
            </a:solidFill>
          </a:ln>
        </p:spPr>
        <p:txBody>
          <a:bodyPr wrap="square" lIns="0" tIns="0" rIns="0" bIns="0" rtlCol="0"/>
          <a:lstStyle/>
          <a:p>
            <a:endParaRPr/>
          </a:p>
        </p:txBody>
      </p:sp>
      <p:sp>
        <p:nvSpPr>
          <p:cNvPr id="5" name="object 5"/>
          <p:cNvSpPr/>
          <p:nvPr/>
        </p:nvSpPr>
        <p:spPr>
          <a:xfrm>
            <a:off x="2542667" y="3371977"/>
            <a:ext cx="251713" cy="188213"/>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3344295" y="3266821"/>
            <a:ext cx="1570355" cy="401320"/>
          </a:xfrm>
          <a:custGeom>
            <a:avLst/>
            <a:gdLst/>
            <a:ahLst/>
            <a:cxnLst/>
            <a:rect l="l" t="t" r="r" b="b"/>
            <a:pathLst>
              <a:path w="1570354" h="401320">
                <a:moveTo>
                  <a:pt x="1498976" y="0"/>
                </a:moveTo>
                <a:lnTo>
                  <a:pt x="1493261" y="6603"/>
                </a:lnTo>
                <a:lnTo>
                  <a:pt x="1505266" y="19823"/>
                </a:lnTo>
                <a:lnTo>
                  <a:pt x="1516153" y="36258"/>
                </a:lnTo>
                <a:lnTo>
                  <a:pt x="1534663" y="78866"/>
                </a:lnTo>
                <a:lnTo>
                  <a:pt x="1546950" y="133810"/>
                </a:lnTo>
                <a:lnTo>
                  <a:pt x="1551046" y="200659"/>
                </a:lnTo>
                <a:lnTo>
                  <a:pt x="1550022" y="235567"/>
                </a:lnTo>
                <a:lnTo>
                  <a:pt x="1541830" y="296475"/>
                </a:lnTo>
                <a:lnTo>
                  <a:pt x="1525944" y="345388"/>
                </a:lnTo>
                <a:lnTo>
                  <a:pt x="1505266" y="381496"/>
                </a:lnTo>
                <a:lnTo>
                  <a:pt x="1493261" y="394715"/>
                </a:lnTo>
                <a:lnTo>
                  <a:pt x="1498976" y="401319"/>
                </a:lnTo>
                <a:lnTo>
                  <a:pt x="1525852" y="371824"/>
                </a:lnTo>
                <a:lnTo>
                  <a:pt x="1549014" y="328040"/>
                </a:lnTo>
                <a:lnTo>
                  <a:pt x="1565016" y="270668"/>
                </a:lnTo>
                <a:lnTo>
                  <a:pt x="1570350" y="200532"/>
                </a:lnTo>
                <a:lnTo>
                  <a:pt x="1569016" y="164004"/>
                </a:lnTo>
                <a:lnTo>
                  <a:pt x="1558348" y="100377"/>
                </a:lnTo>
                <a:lnTo>
                  <a:pt x="1537891" y="49613"/>
                </a:lnTo>
                <a:lnTo>
                  <a:pt x="1512884" y="12950"/>
                </a:lnTo>
                <a:lnTo>
                  <a:pt x="1498976" y="0"/>
                </a:lnTo>
                <a:close/>
              </a:path>
              <a:path w="1570354" h="401320">
                <a:moveTo>
                  <a:pt x="71369" y="0"/>
                </a:moveTo>
                <a:lnTo>
                  <a:pt x="44493" y="29495"/>
                </a:lnTo>
                <a:lnTo>
                  <a:pt x="21331" y="73278"/>
                </a:lnTo>
                <a:lnTo>
                  <a:pt x="5329" y="130619"/>
                </a:lnTo>
                <a:lnTo>
                  <a:pt x="0" y="200659"/>
                </a:lnTo>
                <a:lnTo>
                  <a:pt x="1328" y="237208"/>
                </a:lnTo>
                <a:lnTo>
                  <a:pt x="11996" y="300938"/>
                </a:lnTo>
                <a:lnTo>
                  <a:pt x="32453" y="351706"/>
                </a:lnTo>
                <a:lnTo>
                  <a:pt x="57460" y="388369"/>
                </a:lnTo>
                <a:lnTo>
                  <a:pt x="71369" y="401319"/>
                </a:lnTo>
                <a:lnTo>
                  <a:pt x="77084" y="394715"/>
                </a:lnTo>
                <a:lnTo>
                  <a:pt x="65059" y="381496"/>
                </a:lnTo>
                <a:lnTo>
                  <a:pt x="54129" y="365061"/>
                </a:lnTo>
                <a:lnTo>
                  <a:pt x="35555" y="322452"/>
                </a:lnTo>
                <a:lnTo>
                  <a:pt x="23268" y="267509"/>
                </a:lnTo>
                <a:lnTo>
                  <a:pt x="19176" y="200532"/>
                </a:lnTo>
                <a:lnTo>
                  <a:pt x="20196" y="165752"/>
                </a:lnTo>
                <a:lnTo>
                  <a:pt x="28387" y="104844"/>
                </a:lnTo>
                <a:lnTo>
                  <a:pt x="44294" y="55931"/>
                </a:lnTo>
                <a:lnTo>
                  <a:pt x="65059" y="19823"/>
                </a:lnTo>
                <a:lnTo>
                  <a:pt x="77084" y="6603"/>
                </a:lnTo>
                <a:lnTo>
                  <a:pt x="71369" y="0"/>
                </a:lnTo>
                <a:close/>
              </a:path>
            </a:pathLst>
          </a:custGeom>
          <a:solidFill>
            <a:srgbClr val="000000"/>
          </a:solidFill>
        </p:spPr>
        <p:txBody>
          <a:bodyPr wrap="square" lIns="0" tIns="0" rIns="0" bIns="0" rtlCol="0"/>
          <a:lstStyle/>
          <a:p>
            <a:endParaRPr/>
          </a:p>
        </p:txBody>
      </p:sp>
      <p:sp>
        <p:nvSpPr>
          <p:cNvPr id="7" name="object 7"/>
          <p:cNvSpPr/>
          <p:nvPr/>
        </p:nvSpPr>
        <p:spPr>
          <a:xfrm>
            <a:off x="3429000" y="3469640"/>
            <a:ext cx="579120" cy="0"/>
          </a:xfrm>
          <a:custGeom>
            <a:avLst/>
            <a:gdLst/>
            <a:ahLst/>
            <a:cxnLst/>
            <a:rect l="l" t="t" r="r" b="b"/>
            <a:pathLst>
              <a:path w="579120">
                <a:moveTo>
                  <a:pt x="0" y="0"/>
                </a:moveTo>
                <a:lnTo>
                  <a:pt x="579120" y="0"/>
                </a:lnTo>
              </a:path>
            </a:pathLst>
          </a:custGeom>
          <a:ln w="10159">
            <a:solidFill>
              <a:srgbClr val="000000"/>
            </a:solidFill>
          </a:ln>
        </p:spPr>
        <p:txBody>
          <a:bodyPr wrap="square" lIns="0" tIns="0" rIns="0" bIns="0" rtlCol="0"/>
          <a:lstStyle/>
          <a:p>
            <a:endParaRPr/>
          </a:p>
        </p:txBody>
      </p:sp>
      <p:sp>
        <p:nvSpPr>
          <p:cNvPr id="8" name="object 8"/>
          <p:cNvSpPr/>
          <p:nvPr/>
        </p:nvSpPr>
        <p:spPr>
          <a:xfrm>
            <a:off x="3615060" y="3247644"/>
            <a:ext cx="397510" cy="184150"/>
          </a:xfrm>
          <a:custGeom>
            <a:avLst/>
            <a:gdLst/>
            <a:ahLst/>
            <a:cxnLst/>
            <a:rect l="l" t="t" r="r" b="b"/>
            <a:pathLst>
              <a:path w="397510" h="184150">
                <a:moveTo>
                  <a:pt x="348990" y="0"/>
                </a:moveTo>
                <a:lnTo>
                  <a:pt x="347085" y="6095"/>
                </a:lnTo>
                <a:lnTo>
                  <a:pt x="355566" y="10523"/>
                </a:lnTo>
                <a:lnTo>
                  <a:pt x="362928" y="16938"/>
                </a:lnTo>
                <a:lnTo>
                  <a:pt x="381311" y="61229"/>
                </a:lnTo>
                <a:lnTo>
                  <a:pt x="383661" y="92201"/>
                </a:lnTo>
                <a:lnTo>
                  <a:pt x="383069" y="108299"/>
                </a:lnTo>
                <a:lnTo>
                  <a:pt x="374390" y="148589"/>
                </a:lnTo>
                <a:lnTo>
                  <a:pt x="347085" y="178053"/>
                </a:lnTo>
                <a:lnTo>
                  <a:pt x="348990" y="184150"/>
                </a:lnTo>
                <a:lnTo>
                  <a:pt x="384804" y="152526"/>
                </a:lnTo>
                <a:lnTo>
                  <a:pt x="396591" y="108932"/>
                </a:lnTo>
                <a:lnTo>
                  <a:pt x="397377" y="92075"/>
                </a:lnTo>
                <a:lnTo>
                  <a:pt x="396591" y="75217"/>
                </a:lnTo>
                <a:lnTo>
                  <a:pt x="384804" y="31622"/>
                </a:lnTo>
                <a:lnTo>
                  <a:pt x="359943" y="4262"/>
                </a:lnTo>
                <a:lnTo>
                  <a:pt x="348990" y="0"/>
                </a:lnTo>
                <a:close/>
              </a:path>
              <a:path w="397510" h="184150">
                <a:moveTo>
                  <a:pt x="48381" y="0"/>
                </a:moveTo>
                <a:lnTo>
                  <a:pt x="12567" y="31622"/>
                </a:lnTo>
                <a:lnTo>
                  <a:pt x="779" y="75217"/>
                </a:lnTo>
                <a:lnTo>
                  <a:pt x="0" y="92201"/>
                </a:lnTo>
                <a:lnTo>
                  <a:pt x="779" y="108932"/>
                </a:lnTo>
                <a:lnTo>
                  <a:pt x="12567" y="152526"/>
                </a:lnTo>
                <a:lnTo>
                  <a:pt x="48381" y="184150"/>
                </a:lnTo>
                <a:lnTo>
                  <a:pt x="50286" y="178053"/>
                </a:lnTo>
                <a:lnTo>
                  <a:pt x="41804" y="173646"/>
                </a:lnTo>
                <a:lnTo>
                  <a:pt x="34442" y="167274"/>
                </a:lnTo>
                <a:lnTo>
                  <a:pt x="16059" y="123062"/>
                </a:lnTo>
                <a:lnTo>
                  <a:pt x="13714" y="92075"/>
                </a:lnTo>
                <a:lnTo>
                  <a:pt x="14301" y="76031"/>
                </a:lnTo>
                <a:lnTo>
                  <a:pt x="22981" y="35686"/>
                </a:lnTo>
                <a:lnTo>
                  <a:pt x="50286" y="6095"/>
                </a:lnTo>
                <a:lnTo>
                  <a:pt x="48381" y="0"/>
                </a:lnTo>
                <a:close/>
              </a:path>
            </a:pathLst>
          </a:custGeom>
          <a:solidFill>
            <a:srgbClr val="000000"/>
          </a:solidFill>
        </p:spPr>
        <p:txBody>
          <a:bodyPr wrap="square" lIns="0" tIns="0" rIns="0" bIns="0" rtlCol="0"/>
          <a:lstStyle/>
          <a:p>
            <a:endParaRPr/>
          </a:p>
        </p:txBody>
      </p:sp>
      <p:sp>
        <p:nvSpPr>
          <p:cNvPr id="9" name="object 9"/>
          <p:cNvSpPr txBox="1"/>
          <p:nvPr/>
        </p:nvSpPr>
        <p:spPr>
          <a:xfrm>
            <a:off x="1855851" y="3467036"/>
            <a:ext cx="2049780" cy="208915"/>
          </a:xfrm>
          <a:prstGeom prst="rect">
            <a:avLst/>
          </a:prstGeom>
        </p:spPr>
        <p:txBody>
          <a:bodyPr vert="horz" wrap="square" lIns="0" tIns="12700" rIns="0" bIns="0" rtlCol="0">
            <a:spAutoFit/>
          </a:bodyPr>
          <a:lstStyle/>
          <a:p>
            <a:pPr marL="50800">
              <a:lnSpc>
                <a:spcPct val="100000"/>
              </a:lnSpc>
              <a:spcBef>
                <a:spcPts val="100"/>
              </a:spcBef>
              <a:tabLst>
                <a:tab pos="1727835" algn="l"/>
              </a:tabLst>
            </a:pPr>
            <a:r>
              <a:rPr sz="1200" spc="70" dirty="0">
                <a:latin typeface="Cambria Math"/>
                <a:cs typeface="Cambria Math"/>
              </a:rPr>
              <a:t>AC</a:t>
            </a:r>
            <a:r>
              <a:rPr sz="1425" spc="104" baseline="-14619" dirty="0">
                <a:latin typeface="Cambria Math"/>
                <a:cs typeface="Cambria Math"/>
              </a:rPr>
              <a:t>y	</a:t>
            </a:r>
            <a:r>
              <a:rPr sz="1200" spc="70" dirty="0">
                <a:latin typeface="Cambria Math"/>
                <a:cs typeface="Cambria Math"/>
              </a:rPr>
              <a:t>AC</a:t>
            </a:r>
            <a:r>
              <a:rPr sz="1425" spc="104" baseline="-14619" dirty="0">
                <a:latin typeface="Cambria Math"/>
                <a:cs typeface="Cambria Math"/>
              </a:rPr>
              <a:t>y</a:t>
            </a:r>
            <a:endParaRPr sz="1425" baseline="-14619">
              <a:latin typeface="Cambria Math"/>
              <a:cs typeface="Cambria Math"/>
            </a:endParaRPr>
          </a:p>
        </p:txBody>
      </p:sp>
      <p:sp>
        <p:nvSpPr>
          <p:cNvPr id="10" name="object 10"/>
          <p:cNvSpPr txBox="1"/>
          <p:nvPr/>
        </p:nvSpPr>
        <p:spPr>
          <a:xfrm>
            <a:off x="3764915" y="3446716"/>
            <a:ext cx="98425" cy="172085"/>
          </a:xfrm>
          <a:prstGeom prst="rect">
            <a:avLst/>
          </a:prstGeom>
        </p:spPr>
        <p:txBody>
          <a:bodyPr vert="horz" wrap="square" lIns="0" tIns="13970" rIns="0" bIns="0" rtlCol="0">
            <a:spAutoFit/>
          </a:bodyPr>
          <a:lstStyle/>
          <a:p>
            <a:pPr marL="12700">
              <a:lnSpc>
                <a:spcPct val="100000"/>
              </a:lnSpc>
              <a:spcBef>
                <a:spcPts val="110"/>
              </a:spcBef>
            </a:pPr>
            <a:r>
              <a:rPr sz="950" spc="45" dirty="0">
                <a:latin typeface="Cambria Math"/>
                <a:cs typeface="Cambria Math"/>
              </a:rPr>
              <a:t>2</a:t>
            </a:r>
            <a:endParaRPr sz="950">
              <a:latin typeface="Cambria Math"/>
              <a:cs typeface="Cambria Math"/>
            </a:endParaRPr>
          </a:p>
        </p:txBody>
      </p:sp>
      <p:sp>
        <p:nvSpPr>
          <p:cNvPr id="11" name="object 11"/>
          <p:cNvSpPr/>
          <p:nvPr/>
        </p:nvSpPr>
        <p:spPr>
          <a:xfrm>
            <a:off x="4251959" y="3469640"/>
            <a:ext cx="568960" cy="0"/>
          </a:xfrm>
          <a:custGeom>
            <a:avLst/>
            <a:gdLst/>
            <a:ahLst/>
            <a:cxnLst/>
            <a:rect l="l" t="t" r="r" b="b"/>
            <a:pathLst>
              <a:path w="568960">
                <a:moveTo>
                  <a:pt x="0" y="0"/>
                </a:moveTo>
                <a:lnTo>
                  <a:pt x="568960" y="0"/>
                </a:lnTo>
              </a:path>
            </a:pathLst>
          </a:custGeom>
          <a:ln w="10159">
            <a:solidFill>
              <a:srgbClr val="000000"/>
            </a:solidFill>
          </a:ln>
        </p:spPr>
        <p:txBody>
          <a:bodyPr wrap="square" lIns="0" tIns="0" rIns="0" bIns="0" rtlCol="0"/>
          <a:lstStyle/>
          <a:p>
            <a:endParaRPr/>
          </a:p>
        </p:txBody>
      </p:sp>
      <p:sp>
        <p:nvSpPr>
          <p:cNvPr id="12" name="object 12"/>
          <p:cNvSpPr/>
          <p:nvPr/>
        </p:nvSpPr>
        <p:spPr>
          <a:xfrm>
            <a:off x="4438015" y="3285871"/>
            <a:ext cx="382270" cy="141605"/>
          </a:xfrm>
          <a:custGeom>
            <a:avLst/>
            <a:gdLst/>
            <a:ahLst/>
            <a:cxnLst/>
            <a:rect l="l" t="t" r="r" b="b"/>
            <a:pathLst>
              <a:path w="382270" h="141604">
                <a:moveTo>
                  <a:pt x="336931" y="0"/>
                </a:moveTo>
                <a:lnTo>
                  <a:pt x="334899" y="5714"/>
                </a:lnTo>
                <a:lnTo>
                  <a:pt x="343090" y="9316"/>
                </a:lnTo>
                <a:lnTo>
                  <a:pt x="350138" y="14239"/>
                </a:lnTo>
                <a:lnTo>
                  <a:pt x="368540" y="57876"/>
                </a:lnTo>
                <a:lnTo>
                  <a:pt x="369062" y="69976"/>
                </a:lnTo>
                <a:lnTo>
                  <a:pt x="368538" y="82381"/>
                </a:lnTo>
                <a:lnTo>
                  <a:pt x="355941" y="120614"/>
                </a:lnTo>
                <a:lnTo>
                  <a:pt x="335152" y="135508"/>
                </a:lnTo>
                <a:lnTo>
                  <a:pt x="336931" y="141224"/>
                </a:lnTo>
                <a:lnTo>
                  <a:pt x="370332" y="116586"/>
                </a:lnTo>
                <a:lnTo>
                  <a:pt x="382015" y="70612"/>
                </a:lnTo>
                <a:lnTo>
                  <a:pt x="381279" y="57679"/>
                </a:lnTo>
                <a:lnTo>
                  <a:pt x="363880" y="16073"/>
                </a:lnTo>
                <a:lnTo>
                  <a:pt x="347168" y="3690"/>
                </a:lnTo>
                <a:lnTo>
                  <a:pt x="336931" y="0"/>
                </a:lnTo>
                <a:close/>
              </a:path>
              <a:path w="382270" h="141604">
                <a:moveTo>
                  <a:pt x="45085" y="0"/>
                </a:moveTo>
                <a:lnTo>
                  <a:pt x="11684" y="24764"/>
                </a:lnTo>
                <a:lnTo>
                  <a:pt x="0" y="70612"/>
                </a:lnTo>
                <a:lnTo>
                  <a:pt x="736" y="83617"/>
                </a:lnTo>
                <a:lnTo>
                  <a:pt x="18135" y="125204"/>
                </a:lnTo>
                <a:lnTo>
                  <a:pt x="45085" y="141224"/>
                </a:lnTo>
                <a:lnTo>
                  <a:pt x="46862" y="135508"/>
                </a:lnTo>
                <a:lnTo>
                  <a:pt x="38838" y="131941"/>
                </a:lnTo>
                <a:lnTo>
                  <a:pt x="31908" y="126968"/>
                </a:lnTo>
                <a:lnTo>
                  <a:pt x="13477" y="82381"/>
                </a:lnTo>
                <a:lnTo>
                  <a:pt x="12954" y="69976"/>
                </a:lnTo>
                <a:lnTo>
                  <a:pt x="13477" y="57876"/>
                </a:lnTo>
                <a:lnTo>
                  <a:pt x="26078" y="20520"/>
                </a:lnTo>
                <a:lnTo>
                  <a:pt x="47117" y="5714"/>
                </a:lnTo>
                <a:lnTo>
                  <a:pt x="45085" y="0"/>
                </a:lnTo>
                <a:close/>
              </a:path>
            </a:pathLst>
          </a:custGeom>
          <a:solidFill>
            <a:srgbClr val="000000"/>
          </a:solidFill>
        </p:spPr>
        <p:txBody>
          <a:bodyPr wrap="square" lIns="0" tIns="0" rIns="0" bIns="0" rtlCol="0"/>
          <a:lstStyle/>
          <a:p>
            <a:endParaRPr/>
          </a:p>
        </p:txBody>
      </p:sp>
      <p:sp>
        <p:nvSpPr>
          <p:cNvPr id="13" name="object 13"/>
          <p:cNvSpPr txBox="1"/>
          <p:nvPr/>
        </p:nvSpPr>
        <p:spPr>
          <a:xfrm>
            <a:off x="1843151" y="3243262"/>
            <a:ext cx="2963545" cy="208915"/>
          </a:xfrm>
          <a:prstGeom prst="rect">
            <a:avLst/>
          </a:prstGeom>
        </p:spPr>
        <p:txBody>
          <a:bodyPr vert="horz" wrap="square" lIns="0" tIns="12700" rIns="0" bIns="0" rtlCol="0">
            <a:spAutoFit/>
          </a:bodyPr>
          <a:lstStyle/>
          <a:p>
            <a:pPr marL="63500">
              <a:lnSpc>
                <a:spcPct val="100000"/>
              </a:lnSpc>
              <a:spcBef>
                <a:spcPts val="100"/>
              </a:spcBef>
              <a:tabLst>
                <a:tab pos="1588135" algn="l"/>
                <a:tab pos="2411730" algn="l"/>
              </a:tabLst>
            </a:pPr>
            <a:r>
              <a:rPr sz="1200" spc="65" dirty="0">
                <a:latin typeface="Cambria Math"/>
                <a:cs typeface="Cambria Math"/>
              </a:rPr>
              <a:t>AC</a:t>
            </a:r>
            <a:r>
              <a:rPr sz="1425" spc="97" baseline="-14619" dirty="0">
                <a:latin typeface="Cambria Math"/>
                <a:cs typeface="Cambria Math"/>
              </a:rPr>
              <a:t>x	</a:t>
            </a:r>
            <a:r>
              <a:rPr sz="1800" spc="75" baseline="4629" dirty="0">
                <a:latin typeface="Cambria Math"/>
                <a:cs typeface="Cambria Math"/>
              </a:rPr>
              <a:t>u</a:t>
            </a:r>
            <a:r>
              <a:rPr sz="1425" spc="75" baseline="29239" dirty="0">
                <a:latin typeface="Cambria Math"/>
                <a:cs typeface="Cambria Math"/>
              </a:rPr>
              <a:t>2 </a:t>
            </a:r>
            <a:r>
              <a:rPr sz="1425" spc="240" baseline="29239" dirty="0">
                <a:latin typeface="Cambria Math"/>
                <a:cs typeface="Cambria Math"/>
              </a:rPr>
              <a:t> </a:t>
            </a:r>
            <a:r>
              <a:rPr sz="1800" spc="104" baseline="4629" dirty="0">
                <a:latin typeface="Cambria Math"/>
                <a:cs typeface="Cambria Math"/>
              </a:rPr>
              <a:t>AC</a:t>
            </a:r>
            <a:r>
              <a:rPr sz="1425" spc="104" baseline="-8771" dirty="0">
                <a:latin typeface="Cambria Math"/>
                <a:cs typeface="Cambria Math"/>
              </a:rPr>
              <a:t>y	</a:t>
            </a:r>
            <a:r>
              <a:rPr sz="1200" spc="50" dirty="0">
                <a:latin typeface="Cambria Math"/>
                <a:cs typeface="Cambria Math"/>
              </a:rPr>
              <a:t>u</a:t>
            </a:r>
            <a:r>
              <a:rPr sz="1425" spc="75" baseline="23391" dirty="0">
                <a:latin typeface="Cambria Math"/>
                <a:cs typeface="Cambria Math"/>
              </a:rPr>
              <a:t>2</a:t>
            </a:r>
            <a:r>
              <a:rPr sz="1425" spc="434" baseline="23391" dirty="0">
                <a:latin typeface="Cambria Math"/>
                <a:cs typeface="Cambria Math"/>
              </a:rPr>
              <a:t> </a:t>
            </a:r>
            <a:r>
              <a:rPr sz="1200" spc="65" dirty="0">
                <a:latin typeface="Cambria Math"/>
                <a:cs typeface="Cambria Math"/>
              </a:rPr>
              <a:t>AC</a:t>
            </a:r>
            <a:r>
              <a:rPr sz="1425" spc="97" baseline="-14619" dirty="0">
                <a:latin typeface="Cambria Math"/>
                <a:cs typeface="Cambria Math"/>
              </a:rPr>
              <a:t>x</a:t>
            </a:r>
            <a:endParaRPr sz="1425" baseline="-14619">
              <a:latin typeface="Cambria Math"/>
              <a:cs typeface="Cambria Math"/>
            </a:endParaRPr>
          </a:p>
        </p:txBody>
      </p:sp>
      <p:sp>
        <p:nvSpPr>
          <p:cNvPr id="14" name="object 14"/>
          <p:cNvSpPr txBox="1"/>
          <p:nvPr/>
        </p:nvSpPr>
        <p:spPr>
          <a:xfrm>
            <a:off x="4369815" y="3467036"/>
            <a:ext cx="342900" cy="208915"/>
          </a:xfrm>
          <a:prstGeom prst="rect">
            <a:avLst/>
          </a:prstGeom>
        </p:spPr>
        <p:txBody>
          <a:bodyPr vert="horz" wrap="square" lIns="0" tIns="12700" rIns="0" bIns="0" rtlCol="0">
            <a:spAutoFit/>
          </a:bodyPr>
          <a:lstStyle/>
          <a:p>
            <a:pPr marL="38100">
              <a:lnSpc>
                <a:spcPct val="100000"/>
              </a:lnSpc>
              <a:spcBef>
                <a:spcPts val="100"/>
              </a:spcBef>
            </a:pPr>
            <a:r>
              <a:rPr sz="1200" spc="65" dirty="0">
                <a:latin typeface="Cambria Math"/>
                <a:cs typeface="Cambria Math"/>
              </a:rPr>
              <a:t>AC</a:t>
            </a:r>
            <a:r>
              <a:rPr sz="1425" spc="97" baseline="-14619" dirty="0">
                <a:latin typeface="Cambria Math"/>
                <a:cs typeface="Cambria Math"/>
              </a:rPr>
              <a:t>x</a:t>
            </a:r>
            <a:endParaRPr sz="1425" baseline="-14619">
              <a:latin typeface="Cambria Math"/>
              <a:cs typeface="Cambria Math"/>
            </a:endParaRPr>
          </a:p>
        </p:txBody>
      </p:sp>
      <p:sp>
        <p:nvSpPr>
          <p:cNvPr id="15" name="object 15"/>
          <p:cNvSpPr txBox="1"/>
          <p:nvPr/>
        </p:nvSpPr>
        <p:spPr>
          <a:xfrm>
            <a:off x="4588509" y="3446716"/>
            <a:ext cx="98425" cy="172085"/>
          </a:xfrm>
          <a:prstGeom prst="rect">
            <a:avLst/>
          </a:prstGeom>
        </p:spPr>
        <p:txBody>
          <a:bodyPr vert="horz" wrap="square" lIns="0" tIns="13970" rIns="0" bIns="0" rtlCol="0">
            <a:spAutoFit/>
          </a:bodyPr>
          <a:lstStyle/>
          <a:p>
            <a:pPr marL="12700">
              <a:lnSpc>
                <a:spcPct val="100000"/>
              </a:lnSpc>
              <a:spcBef>
                <a:spcPts val="110"/>
              </a:spcBef>
            </a:pPr>
            <a:r>
              <a:rPr sz="950" spc="45" dirty="0">
                <a:latin typeface="Cambria Math"/>
                <a:cs typeface="Cambria Math"/>
              </a:rPr>
              <a:t>2</a:t>
            </a:r>
            <a:endParaRPr sz="950">
              <a:latin typeface="Cambria Math"/>
              <a:cs typeface="Cambria Math"/>
            </a:endParaRPr>
          </a:p>
        </p:txBody>
      </p:sp>
      <p:sp>
        <p:nvSpPr>
          <p:cNvPr id="16" name="object 16"/>
          <p:cNvSpPr/>
          <p:nvPr/>
        </p:nvSpPr>
        <p:spPr>
          <a:xfrm>
            <a:off x="5356986" y="3371977"/>
            <a:ext cx="455295" cy="188595"/>
          </a:xfrm>
          <a:custGeom>
            <a:avLst/>
            <a:gdLst/>
            <a:ahLst/>
            <a:cxnLst/>
            <a:rect l="l" t="t" r="r" b="b"/>
            <a:pathLst>
              <a:path w="455295" h="188595">
                <a:moveTo>
                  <a:pt x="394970" y="0"/>
                </a:moveTo>
                <a:lnTo>
                  <a:pt x="392302" y="7620"/>
                </a:lnTo>
                <a:lnTo>
                  <a:pt x="403163" y="12354"/>
                </a:lnTo>
                <a:lnTo>
                  <a:pt x="412511" y="18923"/>
                </a:lnTo>
                <a:lnTo>
                  <a:pt x="435006" y="62483"/>
                </a:lnTo>
                <a:lnTo>
                  <a:pt x="437768" y="93218"/>
                </a:lnTo>
                <a:lnTo>
                  <a:pt x="437076" y="109791"/>
                </a:lnTo>
                <a:lnTo>
                  <a:pt x="426592" y="150368"/>
                </a:lnTo>
                <a:lnTo>
                  <a:pt x="392557" y="180594"/>
                </a:lnTo>
                <a:lnTo>
                  <a:pt x="394970" y="188213"/>
                </a:lnTo>
                <a:lnTo>
                  <a:pt x="430903" y="166872"/>
                </a:lnTo>
                <a:lnTo>
                  <a:pt x="451088" y="127444"/>
                </a:lnTo>
                <a:lnTo>
                  <a:pt x="454913" y="94234"/>
                </a:lnTo>
                <a:lnTo>
                  <a:pt x="453957" y="76918"/>
                </a:lnTo>
                <a:lnTo>
                  <a:pt x="439420" y="33020"/>
                </a:lnTo>
                <a:lnTo>
                  <a:pt x="408612" y="4927"/>
                </a:lnTo>
                <a:lnTo>
                  <a:pt x="394970" y="0"/>
                </a:lnTo>
                <a:close/>
              </a:path>
              <a:path w="455295" h="188595">
                <a:moveTo>
                  <a:pt x="59943" y="0"/>
                </a:moveTo>
                <a:lnTo>
                  <a:pt x="24064" y="21449"/>
                </a:lnTo>
                <a:lnTo>
                  <a:pt x="3841" y="60960"/>
                </a:lnTo>
                <a:lnTo>
                  <a:pt x="0" y="94234"/>
                </a:lnTo>
                <a:lnTo>
                  <a:pt x="954" y="111494"/>
                </a:lnTo>
                <a:lnTo>
                  <a:pt x="15366" y="155321"/>
                </a:lnTo>
                <a:lnTo>
                  <a:pt x="46299" y="183306"/>
                </a:lnTo>
                <a:lnTo>
                  <a:pt x="59943" y="188213"/>
                </a:lnTo>
                <a:lnTo>
                  <a:pt x="62357" y="180594"/>
                </a:lnTo>
                <a:lnTo>
                  <a:pt x="51645" y="175853"/>
                </a:lnTo>
                <a:lnTo>
                  <a:pt x="42386" y="169243"/>
                </a:lnTo>
                <a:lnTo>
                  <a:pt x="19923" y="124841"/>
                </a:lnTo>
                <a:lnTo>
                  <a:pt x="17145" y="93218"/>
                </a:lnTo>
                <a:lnTo>
                  <a:pt x="17837" y="77148"/>
                </a:lnTo>
                <a:lnTo>
                  <a:pt x="28321" y="37464"/>
                </a:lnTo>
                <a:lnTo>
                  <a:pt x="62611" y="7620"/>
                </a:lnTo>
                <a:lnTo>
                  <a:pt x="59943" y="0"/>
                </a:lnTo>
                <a:close/>
              </a:path>
            </a:pathLst>
          </a:custGeom>
          <a:solidFill>
            <a:srgbClr val="000000"/>
          </a:solidFill>
        </p:spPr>
        <p:txBody>
          <a:bodyPr wrap="square" lIns="0" tIns="0" rIns="0" bIns="0" rtlCol="0"/>
          <a:lstStyle/>
          <a:p>
            <a:endParaRPr/>
          </a:p>
        </p:txBody>
      </p:sp>
      <p:sp>
        <p:nvSpPr>
          <p:cNvPr id="17" name="object 17"/>
          <p:cNvSpPr txBox="1"/>
          <p:nvPr/>
        </p:nvSpPr>
        <p:spPr>
          <a:xfrm>
            <a:off x="1482089" y="3314636"/>
            <a:ext cx="5099050" cy="269875"/>
          </a:xfrm>
          <a:prstGeom prst="rect">
            <a:avLst/>
          </a:prstGeom>
        </p:spPr>
        <p:txBody>
          <a:bodyPr vert="horz" wrap="square" lIns="0" tIns="12700" rIns="0" bIns="0" rtlCol="0">
            <a:spAutoFit/>
          </a:bodyPr>
          <a:lstStyle/>
          <a:p>
            <a:pPr marL="38100">
              <a:lnSpc>
                <a:spcPct val="100000"/>
              </a:lnSpc>
              <a:spcBef>
                <a:spcPts val="100"/>
              </a:spcBef>
              <a:tabLst>
                <a:tab pos="739140" algn="l"/>
                <a:tab pos="1390015" algn="l"/>
                <a:tab pos="2580005" algn="l"/>
                <a:tab pos="3484879" algn="l"/>
                <a:tab pos="4410075" algn="l"/>
              </a:tabLst>
            </a:pPr>
            <a:r>
              <a:rPr sz="1600" dirty="0">
                <a:latin typeface="Cambria Math"/>
                <a:cs typeface="Cambria Math"/>
              </a:rPr>
              <a:t>R</a:t>
            </a:r>
            <a:r>
              <a:rPr sz="1600" spc="90" dirty="0">
                <a:latin typeface="Cambria Math"/>
                <a:cs typeface="Cambria Math"/>
              </a:rPr>
              <a:t> </a:t>
            </a:r>
            <a:r>
              <a:rPr sz="1600" dirty="0">
                <a:latin typeface="Cambria Math"/>
                <a:cs typeface="Cambria Math"/>
              </a:rPr>
              <a:t>=	;</a:t>
            </a:r>
            <a:r>
              <a:rPr sz="1600" spc="-55" dirty="0">
                <a:latin typeface="Cambria Math"/>
                <a:cs typeface="Cambria Math"/>
              </a:rPr>
              <a:t> </a:t>
            </a:r>
            <a:r>
              <a:rPr sz="1600" spc="10" dirty="0">
                <a:latin typeface="Cambria Math"/>
                <a:cs typeface="Cambria Math"/>
              </a:rPr>
              <a:t>u</a:t>
            </a:r>
            <a:r>
              <a:rPr sz="1800" spc="15" baseline="25462" dirty="0">
                <a:latin typeface="Cambria Math"/>
                <a:cs typeface="Cambria Math"/>
              </a:rPr>
              <a:t>2 </a:t>
            </a:r>
            <a:r>
              <a:rPr sz="1800" spc="315" baseline="25462" dirty="0">
                <a:latin typeface="Cambria Math"/>
                <a:cs typeface="Cambria Math"/>
              </a:rPr>
              <a:t> </a:t>
            </a:r>
            <a:r>
              <a:rPr sz="1600" dirty="0">
                <a:latin typeface="Cambria Math"/>
                <a:cs typeface="Cambria Math"/>
              </a:rPr>
              <a:t>R	=</a:t>
            </a:r>
            <a:r>
              <a:rPr sz="1600" spc="50" dirty="0">
                <a:latin typeface="Cambria Math"/>
                <a:cs typeface="Cambria Math"/>
              </a:rPr>
              <a:t> </a:t>
            </a:r>
            <a:r>
              <a:rPr sz="1600" spc="-5" dirty="0">
                <a:latin typeface="Cambria Math"/>
                <a:cs typeface="Cambria Math"/>
              </a:rPr>
              <a:t>R</a:t>
            </a:r>
            <a:r>
              <a:rPr sz="1800" spc="-7" baseline="25462" dirty="0">
                <a:latin typeface="Cambria Math"/>
                <a:cs typeface="Cambria Math"/>
              </a:rPr>
              <a:t>2	</a:t>
            </a:r>
            <a:r>
              <a:rPr sz="1600" dirty="0">
                <a:latin typeface="Cambria Math"/>
                <a:cs typeface="Cambria Math"/>
              </a:rPr>
              <a:t>+	;</a:t>
            </a:r>
            <a:r>
              <a:rPr sz="1600" spc="265" dirty="0">
                <a:latin typeface="Cambria Math"/>
                <a:cs typeface="Cambria Math"/>
              </a:rPr>
              <a:t> </a:t>
            </a:r>
            <a:r>
              <a:rPr sz="1600" spc="10" dirty="0">
                <a:latin typeface="Cambria Math"/>
                <a:cs typeface="Cambria Math"/>
              </a:rPr>
              <a:t>u</a:t>
            </a:r>
            <a:r>
              <a:rPr sz="1800" spc="15" baseline="25462" dirty="0">
                <a:latin typeface="Cambria Math"/>
                <a:cs typeface="Cambria Math"/>
              </a:rPr>
              <a:t>2  </a:t>
            </a:r>
            <a:r>
              <a:rPr sz="1800" spc="262" baseline="25462" dirty="0">
                <a:latin typeface="Cambria Math"/>
                <a:cs typeface="Cambria Math"/>
              </a:rPr>
              <a:t> </a:t>
            </a:r>
            <a:r>
              <a:rPr sz="1600" spc="5" dirty="0">
                <a:latin typeface="Cambria Math"/>
                <a:cs typeface="Cambria Math"/>
              </a:rPr>
              <a:t>AC</a:t>
            </a:r>
            <a:r>
              <a:rPr sz="1800" spc="7" baseline="-13888" dirty="0">
                <a:latin typeface="Cambria Math"/>
                <a:cs typeface="Cambria Math"/>
              </a:rPr>
              <a:t>x	</a:t>
            </a:r>
            <a:r>
              <a:rPr sz="1600" dirty="0">
                <a:latin typeface="Cambria Math"/>
                <a:cs typeface="Cambria Math"/>
              </a:rPr>
              <a:t>=</a:t>
            </a:r>
            <a:r>
              <a:rPr sz="1600" spc="40" dirty="0">
                <a:latin typeface="Cambria Math"/>
                <a:cs typeface="Cambria Math"/>
              </a:rPr>
              <a:t> </a:t>
            </a:r>
            <a:r>
              <a:rPr sz="1600" dirty="0">
                <a:latin typeface="Cambria Math"/>
                <a:cs typeface="Cambria Math"/>
              </a:rPr>
              <a:t>ERR</a:t>
            </a:r>
            <a:endParaRPr sz="1600">
              <a:latin typeface="Cambria Math"/>
              <a:cs typeface="Cambria Math"/>
            </a:endParaRPr>
          </a:p>
        </p:txBody>
      </p:sp>
      <p:sp>
        <p:nvSpPr>
          <p:cNvPr id="18" name="object 18"/>
          <p:cNvSpPr txBox="1"/>
          <p:nvPr/>
        </p:nvSpPr>
        <p:spPr>
          <a:xfrm>
            <a:off x="6510401" y="3406203"/>
            <a:ext cx="218440" cy="208915"/>
          </a:xfrm>
          <a:prstGeom prst="rect">
            <a:avLst/>
          </a:prstGeom>
        </p:spPr>
        <p:txBody>
          <a:bodyPr vert="horz" wrap="square" lIns="0" tIns="12700" rIns="0" bIns="0" rtlCol="0">
            <a:spAutoFit/>
          </a:bodyPr>
          <a:lstStyle/>
          <a:p>
            <a:pPr marL="12700">
              <a:lnSpc>
                <a:spcPct val="100000"/>
              </a:lnSpc>
              <a:spcBef>
                <a:spcPts val="100"/>
              </a:spcBef>
            </a:pPr>
            <a:r>
              <a:rPr sz="1200" spc="40" dirty="0">
                <a:latin typeface="Cambria Math"/>
                <a:cs typeface="Cambria Math"/>
              </a:rPr>
              <a:t>AC</a:t>
            </a:r>
            <a:endParaRPr sz="1200">
              <a:latin typeface="Cambria Math"/>
              <a:cs typeface="Cambria Math"/>
            </a:endParaRPr>
          </a:p>
        </p:txBody>
      </p:sp>
      <p:sp>
        <p:nvSpPr>
          <p:cNvPr id="19" name="object 19"/>
          <p:cNvSpPr txBox="1"/>
          <p:nvPr/>
        </p:nvSpPr>
        <p:spPr>
          <a:xfrm>
            <a:off x="6724015" y="3273742"/>
            <a:ext cx="623570" cy="371475"/>
          </a:xfrm>
          <a:prstGeom prst="rect">
            <a:avLst/>
          </a:prstGeom>
        </p:spPr>
        <p:txBody>
          <a:bodyPr vert="horz" wrap="square" lIns="0" tIns="12700" rIns="0" bIns="0" rtlCol="0">
            <a:spAutoFit/>
          </a:bodyPr>
          <a:lstStyle/>
          <a:p>
            <a:pPr marL="12700">
              <a:lnSpc>
                <a:spcPts val="1360"/>
              </a:lnSpc>
              <a:spcBef>
                <a:spcPts val="100"/>
              </a:spcBef>
            </a:pPr>
            <a:r>
              <a:rPr sz="1200" spc="30" dirty="0">
                <a:latin typeface="Cambria Math"/>
                <a:cs typeface="Cambria Math"/>
              </a:rPr>
              <a:t>2</a:t>
            </a:r>
            <a:endParaRPr sz="1200">
              <a:latin typeface="Cambria Math"/>
              <a:cs typeface="Cambria Math"/>
            </a:endParaRPr>
          </a:p>
          <a:p>
            <a:pPr marL="12700">
              <a:lnSpc>
                <a:spcPts val="1360"/>
              </a:lnSpc>
            </a:pPr>
            <a:r>
              <a:rPr sz="1200" spc="45" dirty="0">
                <a:latin typeface="Cambria Math"/>
                <a:cs typeface="Cambria Math"/>
              </a:rPr>
              <a:t>x,testset</a:t>
            </a:r>
            <a:endParaRPr sz="1200">
              <a:latin typeface="Cambria Math"/>
              <a:cs typeface="Cambria Math"/>
            </a:endParaRPr>
          </a:p>
        </p:txBody>
      </p:sp>
      <p:sp>
        <p:nvSpPr>
          <p:cNvPr id="20" name="object 20"/>
          <p:cNvSpPr txBox="1"/>
          <p:nvPr/>
        </p:nvSpPr>
        <p:spPr>
          <a:xfrm>
            <a:off x="7374508" y="3314636"/>
            <a:ext cx="177800" cy="269875"/>
          </a:xfrm>
          <a:prstGeom prst="rect">
            <a:avLst/>
          </a:prstGeom>
        </p:spPr>
        <p:txBody>
          <a:bodyPr vert="horz" wrap="square" lIns="0" tIns="12700" rIns="0" bIns="0" rtlCol="0">
            <a:spAutoFit/>
          </a:bodyPr>
          <a:lstStyle/>
          <a:p>
            <a:pPr marL="12700">
              <a:lnSpc>
                <a:spcPct val="100000"/>
              </a:lnSpc>
              <a:spcBef>
                <a:spcPts val="100"/>
              </a:spcBef>
            </a:pPr>
            <a:r>
              <a:rPr sz="1600" dirty="0">
                <a:latin typeface="Cambria Math"/>
                <a:cs typeface="Cambria Math"/>
              </a:rPr>
              <a:t>+</a:t>
            </a:r>
            <a:endParaRPr sz="1600">
              <a:latin typeface="Cambria Math"/>
              <a:cs typeface="Cambria Math"/>
            </a:endParaRPr>
          </a:p>
        </p:txBody>
      </p:sp>
      <p:sp>
        <p:nvSpPr>
          <p:cNvPr id="21" name="object 21"/>
          <p:cNvSpPr txBox="1"/>
          <p:nvPr/>
        </p:nvSpPr>
        <p:spPr>
          <a:xfrm>
            <a:off x="7593330" y="3233102"/>
            <a:ext cx="342265" cy="208915"/>
          </a:xfrm>
          <a:prstGeom prst="rect">
            <a:avLst/>
          </a:prstGeom>
        </p:spPr>
        <p:txBody>
          <a:bodyPr vert="horz" wrap="square" lIns="0" tIns="12700" rIns="0" bIns="0" rtlCol="0">
            <a:spAutoFit/>
          </a:bodyPr>
          <a:lstStyle/>
          <a:p>
            <a:pPr marL="38100">
              <a:lnSpc>
                <a:spcPct val="100000"/>
              </a:lnSpc>
              <a:spcBef>
                <a:spcPts val="100"/>
              </a:spcBef>
            </a:pPr>
            <a:r>
              <a:rPr sz="1200" spc="40" dirty="0">
                <a:latin typeface="Cambria Math"/>
                <a:cs typeface="Cambria Math"/>
              </a:rPr>
              <a:t>AC</a:t>
            </a:r>
            <a:r>
              <a:rPr sz="1425" spc="60" baseline="29239" dirty="0">
                <a:latin typeface="Cambria Math"/>
                <a:cs typeface="Cambria Math"/>
              </a:rPr>
              <a:t>2</a:t>
            </a:r>
            <a:endParaRPr sz="1425" baseline="29239">
              <a:latin typeface="Cambria Math"/>
              <a:cs typeface="Cambria Math"/>
            </a:endParaRPr>
          </a:p>
        </p:txBody>
      </p:sp>
      <p:sp>
        <p:nvSpPr>
          <p:cNvPr id="22" name="object 22"/>
          <p:cNvSpPr txBox="1"/>
          <p:nvPr/>
        </p:nvSpPr>
        <p:spPr>
          <a:xfrm>
            <a:off x="7586980" y="3314382"/>
            <a:ext cx="970280" cy="361315"/>
          </a:xfrm>
          <a:prstGeom prst="rect">
            <a:avLst/>
          </a:prstGeom>
        </p:spPr>
        <p:txBody>
          <a:bodyPr vert="horz" wrap="square" lIns="0" tIns="13970" rIns="0" bIns="0" rtlCol="0">
            <a:spAutoFit/>
          </a:bodyPr>
          <a:lstStyle/>
          <a:p>
            <a:pPr algn="ctr">
              <a:lnSpc>
                <a:spcPct val="100000"/>
              </a:lnSpc>
              <a:spcBef>
                <a:spcPts val="110"/>
              </a:spcBef>
              <a:tabLst>
                <a:tab pos="198755" algn="l"/>
              </a:tabLst>
            </a:pPr>
            <a:r>
              <a:rPr sz="950" u="sng" dirty="0">
                <a:uFill>
                  <a:solidFill>
                    <a:srgbClr val="000000"/>
                  </a:solidFill>
                </a:uFill>
                <a:latin typeface="Times New Roman"/>
                <a:cs typeface="Times New Roman"/>
              </a:rPr>
              <a:t> 	</a:t>
            </a:r>
            <a:r>
              <a:rPr sz="950" u="sng" spc="95" dirty="0">
                <a:uFill>
                  <a:solidFill>
                    <a:srgbClr val="000000"/>
                  </a:solidFill>
                </a:uFill>
                <a:latin typeface="Cambria Math"/>
                <a:cs typeface="Cambria Math"/>
              </a:rPr>
              <a:t>x,modelled</a:t>
            </a:r>
            <a:endParaRPr sz="950">
              <a:latin typeface="Cambria Math"/>
              <a:cs typeface="Cambria Math"/>
            </a:endParaRPr>
          </a:p>
          <a:p>
            <a:pPr marL="4445" algn="ctr">
              <a:lnSpc>
                <a:spcPct val="100000"/>
              </a:lnSpc>
              <a:spcBef>
                <a:spcPts val="55"/>
              </a:spcBef>
            </a:pPr>
            <a:r>
              <a:rPr sz="1200" spc="75" dirty="0">
                <a:latin typeface="Cambria Math"/>
                <a:cs typeface="Cambria Math"/>
              </a:rPr>
              <a:t>S</a:t>
            </a:r>
            <a:r>
              <a:rPr sz="1425" spc="112" baseline="-14619" dirty="0">
                <a:latin typeface="Cambria Math"/>
                <a:cs typeface="Cambria Math"/>
              </a:rPr>
              <a:t>x</a:t>
            </a:r>
            <a:endParaRPr sz="1425" baseline="-14619">
              <a:latin typeface="Cambria Math"/>
              <a:cs typeface="Cambria Math"/>
            </a:endParaRPr>
          </a:p>
        </p:txBody>
      </p:sp>
      <p:sp>
        <p:nvSpPr>
          <p:cNvPr id="23" name="object 23"/>
          <p:cNvSpPr txBox="1"/>
          <p:nvPr/>
        </p:nvSpPr>
        <p:spPr>
          <a:xfrm>
            <a:off x="8757539" y="3406203"/>
            <a:ext cx="109220" cy="208915"/>
          </a:xfrm>
          <a:prstGeom prst="rect">
            <a:avLst/>
          </a:prstGeom>
        </p:spPr>
        <p:txBody>
          <a:bodyPr vert="horz" wrap="square" lIns="0" tIns="12700" rIns="0" bIns="0" rtlCol="0">
            <a:spAutoFit/>
          </a:bodyPr>
          <a:lstStyle/>
          <a:p>
            <a:pPr marL="12700">
              <a:lnSpc>
                <a:spcPct val="100000"/>
              </a:lnSpc>
              <a:spcBef>
                <a:spcPts val="100"/>
              </a:spcBef>
            </a:pPr>
            <a:r>
              <a:rPr sz="1200" spc="75" dirty="0">
                <a:latin typeface="Cambria Math"/>
                <a:cs typeface="Cambria Math"/>
              </a:rPr>
              <a:t>x</a:t>
            </a:r>
            <a:endParaRPr sz="1200">
              <a:latin typeface="Cambria Math"/>
              <a:cs typeface="Cambria Math"/>
            </a:endParaRPr>
          </a:p>
        </p:txBody>
      </p:sp>
      <p:sp>
        <p:nvSpPr>
          <p:cNvPr id="24" name="object 24"/>
          <p:cNvSpPr txBox="1"/>
          <p:nvPr/>
        </p:nvSpPr>
        <p:spPr>
          <a:xfrm>
            <a:off x="8564244" y="3314636"/>
            <a:ext cx="2015489" cy="269875"/>
          </a:xfrm>
          <a:prstGeom prst="rect">
            <a:avLst/>
          </a:prstGeom>
        </p:spPr>
        <p:txBody>
          <a:bodyPr vert="horz" wrap="square" lIns="0" tIns="12700" rIns="0" bIns="0" rtlCol="0">
            <a:spAutoFit/>
          </a:bodyPr>
          <a:lstStyle/>
          <a:p>
            <a:pPr marL="12700">
              <a:lnSpc>
                <a:spcPct val="100000"/>
              </a:lnSpc>
              <a:spcBef>
                <a:spcPts val="100"/>
              </a:spcBef>
            </a:pPr>
            <a:r>
              <a:rPr sz="1600" dirty="0">
                <a:latin typeface="Calibri"/>
                <a:cs typeface="Calibri"/>
              </a:rPr>
              <a:t>; </a:t>
            </a:r>
            <a:r>
              <a:rPr sz="1600" dirty="0">
                <a:latin typeface="Cambria Math"/>
                <a:cs typeface="Cambria Math"/>
              </a:rPr>
              <a:t>S </a:t>
            </a:r>
            <a:r>
              <a:rPr sz="1600" dirty="0">
                <a:latin typeface="Calibri"/>
                <a:cs typeface="Calibri"/>
              </a:rPr>
              <a:t>: </a:t>
            </a:r>
            <a:r>
              <a:rPr sz="1600" spc="5" dirty="0">
                <a:latin typeface="Calibri"/>
                <a:cs typeface="Calibri"/>
              </a:rPr>
              <a:t>detector</a:t>
            </a:r>
            <a:r>
              <a:rPr sz="1600" spc="-204" dirty="0">
                <a:latin typeface="Calibri"/>
                <a:cs typeface="Calibri"/>
              </a:rPr>
              <a:t> </a:t>
            </a:r>
            <a:r>
              <a:rPr sz="1600" spc="15" dirty="0">
                <a:latin typeface="Calibri"/>
                <a:cs typeface="Calibri"/>
              </a:rPr>
              <a:t>sensitivity</a:t>
            </a:r>
            <a:endParaRPr sz="1600">
              <a:latin typeface="Calibri"/>
              <a:cs typeface="Calibri"/>
            </a:endParaRPr>
          </a:p>
        </p:txBody>
      </p:sp>
      <p:sp>
        <p:nvSpPr>
          <p:cNvPr id="25" name="object 25"/>
          <p:cNvSpPr txBox="1"/>
          <p:nvPr/>
        </p:nvSpPr>
        <p:spPr>
          <a:xfrm>
            <a:off x="1492250" y="3731831"/>
            <a:ext cx="2193290" cy="269875"/>
          </a:xfrm>
          <a:prstGeom prst="rect">
            <a:avLst/>
          </a:prstGeom>
        </p:spPr>
        <p:txBody>
          <a:bodyPr vert="horz" wrap="square" lIns="0" tIns="12700" rIns="0" bIns="0" rtlCol="0">
            <a:spAutoFit/>
          </a:bodyPr>
          <a:lstStyle/>
          <a:p>
            <a:pPr marL="38100">
              <a:lnSpc>
                <a:spcPct val="100000"/>
              </a:lnSpc>
              <a:spcBef>
                <a:spcPts val="100"/>
              </a:spcBef>
            </a:pPr>
            <a:r>
              <a:rPr sz="2400" spc="60" baseline="10416" dirty="0">
                <a:latin typeface="Cambria Math"/>
                <a:cs typeface="Cambria Math"/>
              </a:rPr>
              <a:t>R</a:t>
            </a:r>
            <a:r>
              <a:rPr sz="1200" spc="40" dirty="0">
                <a:latin typeface="Cambria Math"/>
                <a:cs typeface="Cambria Math"/>
              </a:rPr>
              <a:t>a,b </a:t>
            </a:r>
            <a:r>
              <a:rPr sz="2400" baseline="10416" dirty="0">
                <a:latin typeface="Cambria Math"/>
                <a:cs typeface="Cambria Math"/>
              </a:rPr>
              <a:t>&lt; </a:t>
            </a:r>
            <a:r>
              <a:rPr sz="2400" spc="67" baseline="10416" dirty="0">
                <a:latin typeface="Cambria Math"/>
                <a:cs typeface="Cambria Math"/>
              </a:rPr>
              <a:t>K</a:t>
            </a:r>
            <a:r>
              <a:rPr sz="1200" spc="45" dirty="0">
                <a:latin typeface="Cambria Math"/>
                <a:cs typeface="Cambria Math"/>
              </a:rPr>
              <a:t>a,b,c,d</a:t>
            </a:r>
            <a:r>
              <a:rPr sz="1200" spc="175" dirty="0">
                <a:latin typeface="Cambria Math"/>
                <a:cs typeface="Cambria Math"/>
              </a:rPr>
              <a:t> </a:t>
            </a:r>
            <a:r>
              <a:rPr sz="2400" spc="89" baseline="10416" dirty="0">
                <a:latin typeface="Cambria Math"/>
                <a:cs typeface="Cambria Math"/>
              </a:rPr>
              <a:t>R</a:t>
            </a:r>
            <a:r>
              <a:rPr sz="1200" spc="60" dirty="0">
                <a:latin typeface="Cambria Math"/>
                <a:cs typeface="Cambria Math"/>
              </a:rPr>
              <a:t>c,d</a:t>
            </a:r>
            <a:r>
              <a:rPr sz="1800" spc="89" baseline="48611" dirty="0">
                <a:latin typeface="Cambria Math"/>
                <a:cs typeface="Cambria Math"/>
              </a:rPr>
              <a:t>m</a:t>
            </a:r>
            <a:r>
              <a:rPr sz="1425" spc="89" baseline="46783" dirty="0">
                <a:latin typeface="Cambria Math"/>
                <a:cs typeface="Cambria Math"/>
              </a:rPr>
              <a:t>a,b,c,d</a:t>
            </a:r>
            <a:endParaRPr sz="1425" baseline="46783">
              <a:latin typeface="Cambria Math"/>
              <a:cs typeface="Cambria Math"/>
            </a:endParaRPr>
          </a:p>
        </p:txBody>
      </p:sp>
      <p:sp>
        <p:nvSpPr>
          <p:cNvPr id="26" name="object 26"/>
          <p:cNvSpPr txBox="1"/>
          <p:nvPr/>
        </p:nvSpPr>
        <p:spPr>
          <a:xfrm>
            <a:off x="1009332" y="3955732"/>
            <a:ext cx="10682605" cy="829310"/>
          </a:xfrm>
          <a:prstGeom prst="rect">
            <a:avLst/>
          </a:prstGeom>
        </p:spPr>
        <p:txBody>
          <a:bodyPr vert="horz" wrap="square" lIns="0" tIns="43180" rIns="0" bIns="0" rtlCol="0">
            <a:spAutoFit/>
          </a:bodyPr>
          <a:lstStyle/>
          <a:p>
            <a:pPr marL="530860" marR="5080" indent="-518795">
              <a:lnSpc>
                <a:spcPts val="2000"/>
              </a:lnSpc>
              <a:spcBef>
                <a:spcPts val="340"/>
              </a:spcBef>
              <a:buAutoNum type="romanUcPeriod" startAt="2"/>
              <a:tabLst>
                <a:tab pos="530860" algn="l"/>
                <a:tab pos="531495" algn="l"/>
              </a:tabLst>
            </a:pPr>
            <a:r>
              <a:rPr sz="1850" u="heavy" spc="-20" dirty="0">
                <a:uFill>
                  <a:solidFill>
                    <a:srgbClr val="000000"/>
                  </a:solidFill>
                </a:uFill>
                <a:latin typeface="Calibri"/>
                <a:cs typeface="Calibri"/>
              </a:rPr>
              <a:t>Comparison </a:t>
            </a:r>
            <a:r>
              <a:rPr sz="1850" u="heavy" spc="5" dirty="0">
                <a:uFill>
                  <a:solidFill>
                    <a:srgbClr val="000000"/>
                  </a:solidFill>
                </a:uFill>
                <a:latin typeface="Calibri"/>
                <a:cs typeface="Calibri"/>
              </a:rPr>
              <a:t>to </a:t>
            </a:r>
            <a:r>
              <a:rPr sz="1850" u="heavy" spc="-35" dirty="0">
                <a:uFill>
                  <a:solidFill>
                    <a:srgbClr val="000000"/>
                  </a:solidFill>
                </a:uFill>
                <a:latin typeface="Calibri"/>
                <a:cs typeface="Calibri"/>
              </a:rPr>
              <a:t>xenon </a:t>
            </a:r>
            <a:r>
              <a:rPr sz="1850" u="heavy" spc="-10" dirty="0">
                <a:uFill>
                  <a:solidFill>
                    <a:srgbClr val="000000"/>
                  </a:solidFill>
                </a:uFill>
                <a:latin typeface="Calibri"/>
                <a:cs typeface="Calibri"/>
              </a:rPr>
              <a:t>flags for </a:t>
            </a:r>
            <a:r>
              <a:rPr sz="1850" u="heavy" spc="-35" dirty="0">
                <a:uFill>
                  <a:solidFill>
                    <a:srgbClr val="000000"/>
                  </a:solidFill>
                </a:uFill>
                <a:latin typeface="Calibri"/>
                <a:cs typeface="Calibri"/>
              </a:rPr>
              <a:t>xenon </a:t>
            </a:r>
            <a:r>
              <a:rPr sz="1850" u="heavy" spc="-15" dirty="0">
                <a:uFill>
                  <a:solidFill>
                    <a:srgbClr val="000000"/>
                  </a:solidFill>
                </a:uFill>
                <a:latin typeface="Calibri"/>
                <a:cs typeface="Calibri"/>
              </a:rPr>
              <a:t>isotope pairs:</a:t>
            </a:r>
            <a:r>
              <a:rPr sz="1850" spc="-15" dirty="0">
                <a:latin typeface="Calibri"/>
                <a:cs typeface="Calibri"/>
              </a:rPr>
              <a:t> Xe-133m/Xe-131m </a:t>
            </a:r>
            <a:r>
              <a:rPr sz="1850" spc="-5" dirty="0">
                <a:latin typeface="Calibri"/>
                <a:cs typeface="Calibri"/>
              </a:rPr>
              <a:t>&gt; </a:t>
            </a:r>
            <a:r>
              <a:rPr sz="1850" spc="5" dirty="0">
                <a:latin typeface="Calibri"/>
                <a:cs typeface="Calibri"/>
              </a:rPr>
              <a:t>2, </a:t>
            </a:r>
            <a:r>
              <a:rPr sz="1850" spc="-15" dirty="0">
                <a:latin typeface="Calibri"/>
                <a:cs typeface="Calibri"/>
              </a:rPr>
              <a:t>Xe-135/Xe-133 </a:t>
            </a:r>
            <a:r>
              <a:rPr sz="1850" spc="-5" dirty="0">
                <a:latin typeface="Calibri"/>
                <a:cs typeface="Calibri"/>
              </a:rPr>
              <a:t>&gt; </a:t>
            </a:r>
            <a:r>
              <a:rPr sz="1850" spc="5" dirty="0">
                <a:latin typeface="Calibri"/>
                <a:cs typeface="Calibri"/>
              </a:rPr>
              <a:t>5,</a:t>
            </a:r>
            <a:r>
              <a:rPr sz="1850" spc="-105" dirty="0">
                <a:latin typeface="Calibri"/>
                <a:cs typeface="Calibri"/>
              </a:rPr>
              <a:t> </a:t>
            </a:r>
            <a:r>
              <a:rPr sz="1850" spc="-15" dirty="0">
                <a:latin typeface="Calibri"/>
                <a:cs typeface="Calibri"/>
              </a:rPr>
              <a:t>Xe-133m/Xe-  </a:t>
            </a:r>
            <a:r>
              <a:rPr sz="1850" spc="5" dirty="0">
                <a:latin typeface="Calibri"/>
                <a:cs typeface="Calibri"/>
              </a:rPr>
              <a:t>133 </a:t>
            </a:r>
            <a:r>
              <a:rPr sz="1850" spc="-5" dirty="0">
                <a:latin typeface="Calibri"/>
                <a:cs typeface="Calibri"/>
              </a:rPr>
              <a:t>&gt; </a:t>
            </a:r>
            <a:r>
              <a:rPr sz="1850" spc="5" dirty="0">
                <a:latin typeface="Calibri"/>
                <a:cs typeface="Calibri"/>
              </a:rPr>
              <a:t>0.3 </a:t>
            </a:r>
            <a:r>
              <a:rPr sz="1850" spc="-5" dirty="0">
                <a:latin typeface="Calibri"/>
                <a:cs typeface="Calibri"/>
              </a:rPr>
              <a:t>and </a:t>
            </a:r>
            <a:r>
              <a:rPr sz="1850" spc="-15" dirty="0">
                <a:latin typeface="Calibri"/>
                <a:cs typeface="Calibri"/>
              </a:rPr>
              <a:t>Xe-133/Xe-131m </a:t>
            </a:r>
            <a:r>
              <a:rPr sz="1850" spc="-5" dirty="0">
                <a:latin typeface="Calibri"/>
                <a:cs typeface="Calibri"/>
              </a:rPr>
              <a:t>&gt;</a:t>
            </a:r>
            <a:r>
              <a:rPr sz="1850" spc="-165" dirty="0">
                <a:latin typeface="Calibri"/>
                <a:cs typeface="Calibri"/>
              </a:rPr>
              <a:t> </a:t>
            </a:r>
            <a:r>
              <a:rPr sz="1850" spc="15" dirty="0">
                <a:latin typeface="Calibri"/>
                <a:cs typeface="Calibri"/>
              </a:rPr>
              <a:t>1000</a:t>
            </a:r>
            <a:endParaRPr sz="1850">
              <a:latin typeface="Calibri"/>
              <a:cs typeface="Calibri"/>
            </a:endParaRPr>
          </a:p>
          <a:p>
            <a:pPr marL="988694" lvl="1" indent="-519430">
              <a:lnSpc>
                <a:spcPct val="100000"/>
              </a:lnSpc>
              <a:spcBef>
                <a:spcPts val="165"/>
              </a:spcBef>
              <a:buAutoNum type="alphaLcParenR"/>
              <a:tabLst>
                <a:tab pos="988694" algn="l"/>
                <a:tab pos="989330" algn="l"/>
              </a:tabLst>
            </a:pPr>
            <a:r>
              <a:rPr sz="1600" spc="10" dirty="0">
                <a:latin typeface="Calibri"/>
                <a:cs typeface="Calibri"/>
              </a:rPr>
              <a:t>Bayesian </a:t>
            </a:r>
            <a:r>
              <a:rPr sz="1600" spc="15" dirty="0">
                <a:latin typeface="Calibri"/>
                <a:cs typeface="Calibri"/>
              </a:rPr>
              <a:t>limits </a:t>
            </a:r>
            <a:r>
              <a:rPr sz="1600" spc="-5" dirty="0">
                <a:latin typeface="Calibri"/>
                <a:cs typeface="Calibri"/>
              </a:rPr>
              <a:t>(</a:t>
            </a:r>
            <a:r>
              <a:rPr sz="1600" i="1" spc="-5" dirty="0">
                <a:latin typeface="Calibri"/>
                <a:cs typeface="Calibri"/>
              </a:rPr>
              <a:t>Zaehringer </a:t>
            </a:r>
            <a:r>
              <a:rPr sz="1600" i="1" spc="-20" dirty="0">
                <a:latin typeface="Calibri"/>
                <a:cs typeface="Calibri"/>
              </a:rPr>
              <a:t>and </a:t>
            </a:r>
            <a:r>
              <a:rPr sz="1600" i="1" spc="-25" dirty="0">
                <a:latin typeface="Calibri"/>
                <a:cs typeface="Calibri"/>
              </a:rPr>
              <a:t>Kirchner,</a:t>
            </a:r>
            <a:r>
              <a:rPr sz="1600" i="1" spc="-225" dirty="0">
                <a:latin typeface="Calibri"/>
                <a:cs typeface="Calibri"/>
              </a:rPr>
              <a:t> </a:t>
            </a:r>
            <a:r>
              <a:rPr sz="1600" i="1" spc="-10" dirty="0">
                <a:latin typeface="Calibri"/>
                <a:cs typeface="Calibri"/>
              </a:rPr>
              <a:t>2008</a:t>
            </a:r>
            <a:r>
              <a:rPr sz="1600" spc="-10" dirty="0">
                <a:latin typeface="Calibri"/>
                <a:cs typeface="Calibri"/>
              </a:rPr>
              <a:t>):</a:t>
            </a:r>
            <a:endParaRPr sz="1600">
              <a:latin typeface="Calibri"/>
              <a:cs typeface="Calibri"/>
            </a:endParaRPr>
          </a:p>
        </p:txBody>
      </p:sp>
      <p:sp>
        <p:nvSpPr>
          <p:cNvPr id="27" name="object 27"/>
          <p:cNvSpPr txBox="1"/>
          <p:nvPr/>
        </p:nvSpPr>
        <p:spPr>
          <a:xfrm>
            <a:off x="2280285" y="4871720"/>
            <a:ext cx="5739130" cy="208279"/>
          </a:xfrm>
          <a:prstGeom prst="rect">
            <a:avLst/>
          </a:prstGeom>
        </p:spPr>
        <p:txBody>
          <a:bodyPr vert="horz" wrap="square" lIns="0" tIns="12700" rIns="0" bIns="0" rtlCol="0">
            <a:spAutoFit/>
          </a:bodyPr>
          <a:lstStyle/>
          <a:p>
            <a:pPr marL="12700">
              <a:lnSpc>
                <a:spcPct val="100000"/>
              </a:lnSpc>
              <a:spcBef>
                <a:spcPts val="100"/>
              </a:spcBef>
              <a:tabLst>
                <a:tab pos="652780" algn="l"/>
                <a:tab pos="1435735" algn="l"/>
                <a:tab pos="4984750" algn="l"/>
                <a:tab pos="5635625" algn="l"/>
              </a:tabLst>
            </a:pPr>
            <a:r>
              <a:rPr sz="1200" spc="130" dirty="0">
                <a:latin typeface="Cambria Math"/>
                <a:cs typeface="Cambria Math"/>
              </a:rPr>
              <a:t>𝑥	𝑥	𝑥	𝑥	𝑥</a:t>
            </a:r>
            <a:endParaRPr sz="1200">
              <a:latin typeface="Cambria Math"/>
              <a:cs typeface="Cambria Math"/>
            </a:endParaRPr>
          </a:p>
        </p:txBody>
      </p:sp>
      <p:sp>
        <p:nvSpPr>
          <p:cNvPr id="28" name="object 28"/>
          <p:cNvSpPr txBox="1"/>
          <p:nvPr/>
        </p:nvSpPr>
        <p:spPr>
          <a:xfrm>
            <a:off x="2010791" y="4779962"/>
            <a:ext cx="6210935" cy="269875"/>
          </a:xfrm>
          <a:prstGeom prst="rect">
            <a:avLst/>
          </a:prstGeom>
        </p:spPr>
        <p:txBody>
          <a:bodyPr vert="horz" wrap="square" lIns="0" tIns="12700" rIns="0" bIns="0" rtlCol="0">
            <a:spAutoFit/>
          </a:bodyPr>
          <a:lstStyle/>
          <a:p>
            <a:pPr marL="38100">
              <a:lnSpc>
                <a:spcPct val="100000"/>
              </a:lnSpc>
              <a:spcBef>
                <a:spcPts val="100"/>
              </a:spcBef>
            </a:pPr>
            <a:r>
              <a:rPr sz="1600" spc="15" dirty="0">
                <a:latin typeface="Cambria Math"/>
                <a:cs typeface="Cambria Math"/>
              </a:rPr>
              <a:t>𝐴𝐶</a:t>
            </a:r>
            <a:r>
              <a:rPr sz="1800" spc="22" baseline="25462" dirty="0">
                <a:latin typeface="Cambria Math"/>
                <a:cs typeface="Cambria Math"/>
              </a:rPr>
              <a:t>− </a:t>
            </a:r>
            <a:r>
              <a:rPr sz="1600" dirty="0">
                <a:latin typeface="Cambria Math"/>
                <a:cs typeface="Cambria Math"/>
              </a:rPr>
              <a:t>= </a:t>
            </a:r>
            <a:r>
              <a:rPr sz="1600" spc="5" dirty="0">
                <a:latin typeface="Cambria Math"/>
                <a:cs typeface="Cambria Math"/>
              </a:rPr>
              <a:t>𝐴𝐶</a:t>
            </a:r>
            <a:r>
              <a:rPr sz="1600" spc="360" dirty="0">
                <a:latin typeface="Cambria Math"/>
                <a:cs typeface="Cambria Math"/>
              </a:rPr>
              <a:t> </a:t>
            </a:r>
            <a:r>
              <a:rPr sz="1600" dirty="0">
                <a:latin typeface="Cambria Math"/>
                <a:cs typeface="Cambria Math"/>
              </a:rPr>
              <a:t>+ </a:t>
            </a:r>
            <a:r>
              <a:rPr sz="1600" spc="5" dirty="0">
                <a:latin typeface="Cambria Math"/>
                <a:cs typeface="Cambria Math"/>
              </a:rPr>
              <a:t>𝑢(𝐴𝐶 </a:t>
            </a:r>
            <a:r>
              <a:rPr sz="1600" spc="-5" dirty="0">
                <a:latin typeface="Cambria Math"/>
                <a:cs typeface="Cambria Math"/>
              </a:rPr>
              <a:t>)𝑁𝑂𝑅𝑀𝑆𝐼𝑁𝑉(1 </a:t>
            </a:r>
            <a:r>
              <a:rPr sz="1600" dirty="0">
                <a:latin typeface="Cambria Math"/>
                <a:cs typeface="Cambria Math"/>
              </a:rPr>
              <a:t>− </a:t>
            </a:r>
            <a:r>
              <a:rPr sz="1600" spc="5" dirty="0">
                <a:latin typeface="Cambria Math"/>
                <a:cs typeface="Cambria Math"/>
              </a:rPr>
              <a:t>0.975𝑁𝑂𝑅𝑀𝐷𝐼𝑆𝑇(𝐴𝐶</a:t>
            </a:r>
            <a:r>
              <a:rPr sz="2400" spc="7" baseline="3472" dirty="0">
                <a:latin typeface="Cambria Math"/>
                <a:cs typeface="Cambria Math"/>
              </a:rPr>
              <a:t> </a:t>
            </a:r>
            <a:r>
              <a:rPr sz="1600" spc="5" dirty="0">
                <a:latin typeface="Cambria Math"/>
                <a:cs typeface="Cambria Math"/>
              </a:rPr>
              <a:t>𝑢(𝐴𝐶</a:t>
            </a:r>
            <a:r>
              <a:rPr sz="1600" spc="10" dirty="0">
                <a:latin typeface="Cambria Math"/>
                <a:cs typeface="Cambria Math"/>
              </a:rPr>
              <a:t> </a:t>
            </a:r>
            <a:r>
              <a:rPr sz="1600" spc="-15" dirty="0">
                <a:latin typeface="Cambria Math"/>
                <a:cs typeface="Cambria Math"/>
              </a:rPr>
              <a:t>))</a:t>
            </a:r>
            <a:endParaRPr sz="1600">
              <a:latin typeface="Cambria Math"/>
              <a:cs typeface="Cambria Math"/>
            </a:endParaRPr>
          </a:p>
        </p:txBody>
      </p:sp>
      <p:sp>
        <p:nvSpPr>
          <p:cNvPr id="29" name="object 29"/>
          <p:cNvSpPr txBox="1"/>
          <p:nvPr/>
        </p:nvSpPr>
        <p:spPr>
          <a:xfrm>
            <a:off x="2280285" y="5146103"/>
            <a:ext cx="116205" cy="208915"/>
          </a:xfrm>
          <a:prstGeom prst="rect">
            <a:avLst/>
          </a:prstGeom>
        </p:spPr>
        <p:txBody>
          <a:bodyPr vert="horz" wrap="square" lIns="0" tIns="12700" rIns="0" bIns="0" rtlCol="0">
            <a:spAutoFit/>
          </a:bodyPr>
          <a:lstStyle/>
          <a:p>
            <a:pPr marL="12700">
              <a:lnSpc>
                <a:spcPct val="100000"/>
              </a:lnSpc>
              <a:spcBef>
                <a:spcPts val="100"/>
              </a:spcBef>
            </a:pPr>
            <a:r>
              <a:rPr sz="1200" spc="130" dirty="0">
                <a:latin typeface="Cambria Math"/>
                <a:cs typeface="Cambria Math"/>
              </a:rPr>
              <a:t>𝑥</a:t>
            </a:r>
            <a:endParaRPr sz="1200">
              <a:latin typeface="Cambria Math"/>
              <a:cs typeface="Cambria Math"/>
            </a:endParaRPr>
          </a:p>
        </p:txBody>
      </p:sp>
      <p:sp>
        <p:nvSpPr>
          <p:cNvPr id="30" name="object 30"/>
          <p:cNvSpPr txBox="1"/>
          <p:nvPr/>
        </p:nvSpPr>
        <p:spPr>
          <a:xfrm>
            <a:off x="2921000" y="5146103"/>
            <a:ext cx="899160" cy="208915"/>
          </a:xfrm>
          <a:prstGeom prst="rect">
            <a:avLst/>
          </a:prstGeom>
        </p:spPr>
        <p:txBody>
          <a:bodyPr vert="horz" wrap="square" lIns="0" tIns="12700" rIns="0" bIns="0" rtlCol="0">
            <a:spAutoFit/>
          </a:bodyPr>
          <a:lstStyle/>
          <a:p>
            <a:pPr marL="12700">
              <a:lnSpc>
                <a:spcPct val="100000"/>
              </a:lnSpc>
              <a:spcBef>
                <a:spcPts val="100"/>
              </a:spcBef>
              <a:tabLst>
                <a:tab pos="795020" algn="l"/>
              </a:tabLst>
            </a:pPr>
            <a:r>
              <a:rPr sz="1200" spc="130" dirty="0">
                <a:latin typeface="Cambria Math"/>
                <a:cs typeface="Cambria Math"/>
              </a:rPr>
              <a:t>𝑥	𝑥</a:t>
            </a:r>
            <a:endParaRPr sz="1200">
              <a:latin typeface="Cambria Math"/>
              <a:cs typeface="Cambria Math"/>
            </a:endParaRPr>
          </a:p>
        </p:txBody>
      </p:sp>
      <p:sp>
        <p:nvSpPr>
          <p:cNvPr id="31" name="object 31"/>
          <p:cNvSpPr txBox="1"/>
          <p:nvPr/>
        </p:nvSpPr>
        <p:spPr>
          <a:xfrm>
            <a:off x="7252716" y="5146103"/>
            <a:ext cx="116205" cy="208915"/>
          </a:xfrm>
          <a:prstGeom prst="rect">
            <a:avLst/>
          </a:prstGeom>
        </p:spPr>
        <p:txBody>
          <a:bodyPr vert="horz" wrap="square" lIns="0" tIns="12700" rIns="0" bIns="0" rtlCol="0">
            <a:spAutoFit/>
          </a:bodyPr>
          <a:lstStyle/>
          <a:p>
            <a:pPr marL="12700">
              <a:lnSpc>
                <a:spcPct val="100000"/>
              </a:lnSpc>
              <a:spcBef>
                <a:spcPts val="100"/>
              </a:spcBef>
            </a:pPr>
            <a:r>
              <a:rPr sz="1200" spc="130" dirty="0">
                <a:latin typeface="Cambria Math"/>
                <a:cs typeface="Cambria Math"/>
              </a:rPr>
              <a:t>𝑥</a:t>
            </a:r>
            <a:endParaRPr sz="1200">
              <a:latin typeface="Cambria Math"/>
              <a:cs typeface="Cambria Math"/>
            </a:endParaRPr>
          </a:p>
        </p:txBody>
      </p:sp>
      <p:sp>
        <p:nvSpPr>
          <p:cNvPr id="32" name="object 32"/>
          <p:cNvSpPr txBox="1"/>
          <p:nvPr/>
        </p:nvSpPr>
        <p:spPr>
          <a:xfrm>
            <a:off x="7903464" y="5146103"/>
            <a:ext cx="116205" cy="208915"/>
          </a:xfrm>
          <a:prstGeom prst="rect">
            <a:avLst/>
          </a:prstGeom>
        </p:spPr>
        <p:txBody>
          <a:bodyPr vert="horz" wrap="square" lIns="0" tIns="12700" rIns="0" bIns="0" rtlCol="0">
            <a:spAutoFit/>
          </a:bodyPr>
          <a:lstStyle/>
          <a:p>
            <a:pPr marL="12700">
              <a:lnSpc>
                <a:spcPct val="100000"/>
              </a:lnSpc>
              <a:spcBef>
                <a:spcPts val="100"/>
              </a:spcBef>
            </a:pPr>
            <a:r>
              <a:rPr sz="1200" spc="130" dirty="0">
                <a:latin typeface="Cambria Math"/>
                <a:cs typeface="Cambria Math"/>
              </a:rPr>
              <a:t>𝑥</a:t>
            </a:r>
            <a:endParaRPr sz="1200">
              <a:latin typeface="Cambria Math"/>
              <a:cs typeface="Cambria Math"/>
            </a:endParaRPr>
          </a:p>
        </p:txBody>
      </p:sp>
      <p:sp>
        <p:nvSpPr>
          <p:cNvPr id="33" name="object 33"/>
          <p:cNvSpPr txBox="1"/>
          <p:nvPr/>
        </p:nvSpPr>
        <p:spPr>
          <a:xfrm>
            <a:off x="2010791" y="5054536"/>
            <a:ext cx="6210935" cy="269875"/>
          </a:xfrm>
          <a:prstGeom prst="rect">
            <a:avLst/>
          </a:prstGeom>
        </p:spPr>
        <p:txBody>
          <a:bodyPr vert="horz" wrap="square" lIns="0" tIns="12700" rIns="0" bIns="0" rtlCol="0">
            <a:spAutoFit/>
          </a:bodyPr>
          <a:lstStyle/>
          <a:p>
            <a:pPr marL="38100">
              <a:lnSpc>
                <a:spcPct val="100000"/>
              </a:lnSpc>
              <a:spcBef>
                <a:spcPts val="100"/>
              </a:spcBef>
            </a:pPr>
            <a:r>
              <a:rPr sz="1600" spc="15" dirty="0">
                <a:latin typeface="Cambria Math"/>
                <a:cs typeface="Cambria Math"/>
              </a:rPr>
              <a:t>𝐴𝐶</a:t>
            </a:r>
            <a:r>
              <a:rPr sz="1800" spc="22" baseline="25462" dirty="0">
                <a:latin typeface="Cambria Math"/>
                <a:cs typeface="Cambria Math"/>
              </a:rPr>
              <a:t>+ </a:t>
            </a:r>
            <a:r>
              <a:rPr sz="1600" dirty="0">
                <a:latin typeface="Cambria Math"/>
                <a:cs typeface="Cambria Math"/>
              </a:rPr>
              <a:t>= </a:t>
            </a:r>
            <a:r>
              <a:rPr sz="1600" spc="5" dirty="0">
                <a:latin typeface="Cambria Math"/>
                <a:cs typeface="Cambria Math"/>
              </a:rPr>
              <a:t>𝐴𝐶</a:t>
            </a:r>
            <a:r>
              <a:rPr sz="1600" spc="360" dirty="0">
                <a:latin typeface="Cambria Math"/>
                <a:cs typeface="Cambria Math"/>
              </a:rPr>
              <a:t> </a:t>
            </a:r>
            <a:r>
              <a:rPr sz="1600" dirty="0">
                <a:latin typeface="Cambria Math"/>
                <a:cs typeface="Cambria Math"/>
              </a:rPr>
              <a:t>+ </a:t>
            </a:r>
            <a:r>
              <a:rPr sz="1600" spc="5" dirty="0">
                <a:latin typeface="Cambria Math"/>
                <a:cs typeface="Cambria Math"/>
              </a:rPr>
              <a:t>𝑢(𝐴𝐶 </a:t>
            </a:r>
            <a:r>
              <a:rPr sz="1600" spc="-5" dirty="0">
                <a:latin typeface="Cambria Math"/>
                <a:cs typeface="Cambria Math"/>
              </a:rPr>
              <a:t>)𝑁𝑂𝑅𝑀𝑆𝐼𝑁𝑉(1 </a:t>
            </a:r>
            <a:r>
              <a:rPr sz="1600" dirty="0">
                <a:latin typeface="Cambria Math"/>
                <a:cs typeface="Cambria Math"/>
              </a:rPr>
              <a:t>− </a:t>
            </a:r>
            <a:r>
              <a:rPr sz="1600" spc="5" dirty="0">
                <a:latin typeface="Cambria Math"/>
                <a:cs typeface="Cambria Math"/>
              </a:rPr>
              <a:t>0.025𝑁𝑂𝑅𝑀𝐷𝐼𝑆𝑇(𝐴𝐶</a:t>
            </a:r>
            <a:r>
              <a:rPr sz="2400" spc="7" baseline="3472" dirty="0">
                <a:latin typeface="Cambria Math"/>
                <a:cs typeface="Cambria Math"/>
              </a:rPr>
              <a:t> </a:t>
            </a:r>
            <a:r>
              <a:rPr sz="1600" spc="5" dirty="0">
                <a:latin typeface="Cambria Math"/>
                <a:cs typeface="Cambria Math"/>
              </a:rPr>
              <a:t>𝑢(𝐴𝐶 </a:t>
            </a:r>
            <a:r>
              <a:rPr sz="1600" spc="-15" dirty="0">
                <a:latin typeface="Cambria Math"/>
                <a:cs typeface="Cambria Math"/>
              </a:rPr>
              <a:t>))</a:t>
            </a:r>
            <a:endParaRPr sz="1600">
              <a:latin typeface="Cambria Math"/>
              <a:cs typeface="Cambria Math"/>
            </a:endParaRPr>
          </a:p>
        </p:txBody>
      </p:sp>
      <p:sp>
        <p:nvSpPr>
          <p:cNvPr id="34" name="object 34"/>
          <p:cNvSpPr txBox="1"/>
          <p:nvPr/>
        </p:nvSpPr>
        <p:spPr>
          <a:xfrm>
            <a:off x="2000504" y="5268277"/>
            <a:ext cx="320040" cy="269875"/>
          </a:xfrm>
          <a:prstGeom prst="rect">
            <a:avLst/>
          </a:prstGeom>
        </p:spPr>
        <p:txBody>
          <a:bodyPr vert="horz" wrap="square" lIns="0" tIns="12700" rIns="0" bIns="0" rtlCol="0">
            <a:spAutoFit/>
          </a:bodyPr>
          <a:lstStyle/>
          <a:p>
            <a:pPr marL="38100">
              <a:lnSpc>
                <a:spcPct val="100000"/>
              </a:lnSpc>
              <a:spcBef>
                <a:spcPts val="100"/>
              </a:spcBef>
            </a:pPr>
            <a:r>
              <a:rPr sz="2400" spc="15" baseline="-19097" dirty="0">
                <a:latin typeface="Cambria Math"/>
                <a:cs typeface="Cambria Math"/>
              </a:rPr>
              <a:t>R</a:t>
            </a:r>
            <a:r>
              <a:rPr sz="1200" spc="10" dirty="0">
                <a:latin typeface="Cambria Math"/>
                <a:cs typeface="Cambria Math"/>
              </a:rPr>
              <a:t>−</a:t>
            </a:r>
            <a:endParaRPr sz="1200">
              <a:latin typeface="Cambria Math"/>
              <a:cs typeface="Cambria Math"/>
            </a:endParaRPr>
          </a:p>
        </p:txBody>
      </p:sp>
      <p:sp>
        <p:nvSpPr>
          <p:cNvPr id="35" name="object 35"/>
          <p:cNvSpPr txBox="1"/>
          <p:nvPr/>
        </p:nvSpPr>
        <p:spPr>
          <a:xfrm>
            <a:off x="2158364" y="5430837"/>
            <a:ext cx="2777490" cy="208915"/>
          </a:xfrm>
          <a:prstGeom prst="rect">
            <a:avLst/>
          </a:prstGeom>
        </p:spPr>
        <p:txBody>
          <a:bodyPr vert="horz" wrap="square" lIns="0" tIns="12700" rIns="0" bIns="0" rtlCol="0">
            <a:spAutoFit/>
          </a:bodyPr>
          <a:lstStyle/>
          <a:p>
            <a:pPr marL="12700">
              <a:lnSpc>
                <a:spcPct val="100000"/>
              </a:lnSpc>
              <a:spcBef>
                <a:spcPts val="100"/>
              </a:spcBef>
              <a:tabLst>
                <a:tab pos="673100" algn="l"/>
                <a:tab pos="1141095" algn="l"/>
                <a:tab pos="1547495" algn="l"/>
                <a:tab pos="2208530" algn="l"/>
                <a:tab pos="2676525" algn="l"/>
              </a:tabLst>
            </a:pPr>
            <a:r>
              <a:rPr sz="1200" spc="135" dirty="0">
                <a:latin typeface="Cambria Math"/>
                <a:cs typeface="Cambria Math"/>
              </a:rPr>
              <a:t>x</a:t>
            </a:r>
            <a:r>
              <a:rPr sz="1200" spc="-10" dirty="0">
                <a:latin typeface="Cambria Math"/>
                <a:cs typeface="Cambria Math"/>
              </a:rPr>
              <a:t>,</a:t>
            </a:r>
            <a:r>
              <a:rPr sz="1200" spc="85" dirty="0">
                <a:latin typeface="Cambria Math"/>
                <a:cs typeface="Cambria Math"/>
              </a:rPr>
              <a:t>y</a:t>
            </a:r>
            <a:r>
              <a:rPr sz="1200" dirty="0">
                <a:latin typeface="Cambria Math"/>
                <a:cs typeface="Cambria Math"/>
              </a:rPr>
              <a:t>	</a:t>
            </a:r>
            <a:r>
              <a:rPr sz="1200" spc="75" dirty="0">
                <a:latin typeface="Cambria Math"/>
                <a:cs typeface="Cambria Math"/>
              </a:rPr>
              <a:t>x</a:t>
            </a:r>
            <a:r>
              <a:rPr sz="1200" dirty="0">
                <a:latin typeface="Cambria Math"/>
                <a:cs typeface="Cambria Math"/>
              </a:rPr>
              <a:t>	</a:t>
            </a:r>
            <a:r>
              <a:rPr sz="1200" spc="85" dirty="0">
                <a:latin typeface="Cambria Math"/>
                <a:cs typeface="Cambria Math"/>
              </a:rPr>
              <a:t>y</a:t>
            </a:r>
            <a:r>
              <a:rPr sz="1200" dirty="0">
                <a:latin typeface="Cambria Math"/>
                <a:cs typeface="Cambria Math"/>
              </a:rPr>
              <a:t>	</a:t>
            </a:r>
            <a:r>
              <a:rPr sz="1200" spc="135" dirty="0">
                <a:latin typeface="Cambria Math"/>
                <a:cs typeface="Cambria Math"/>
              </a:rPr>
              <a:t>x</a:t>
            </a:r>
            <a:r>
              <a:rPr sz="1200" spc="-10" dirty="0">
                <a:latin typeface="Cambria Math"/>
                <a:cs typeface="Cambria Math"/>
              </a:rPr>
              <a:t>,</a:t>
            </a:r>
            <a:r>
              <a:rPr sz="1200" spc="85" dirty="0">
                <a:latin typeface="Cambria Math"/>
                <a:cs typeface="Cambria Math"/>
              </a:rPr>
              <a:t>y</a:t>
            </a:r>
            <a:r>
              <a:rPr sz="1200" dirty="0">
                <a:latin typeface="Cambria Math"/>
                <a:cs typeface="Cambria Math"/>
              </a:rPr>
              <a:t>	</a:t>
            </a:r>
            <a:r>
              <a:rPr sz="1200" spc="75" dirty="0">
                <a:latin typeface="Cambria Math"/>
                <a:cs typeface="Cambria Math"/>
              </a:rPr>
              <a:t>x</a:t>
            </a:r>
            <a:r>
              <a:rPr sz="1200" dirty="0">
                <a:latin typeface="Cambria Math"/>
                <a:cs typeface="Cambria Math"/>
              </a:rPr>
              <a:t>	</a:t>
            </a:r>
            <a:r>
              <a:rPr sz="1200" spc="85" dirty="0">
                <a:latin typeface="Cambria Math"/>
                <a:cs typeface="Cambria Math"/>
              </a:rPr>
              <a:t>y</a:t>
            </a:r>
            <a:endParaRPr sz="1200">
              <a:latin typeface="Cambria Math"/>
              <a:cs typeface="Cambria Math"/>
            </a:endParaRPr>
          </a:p>
        </p:txBody>
      </p:sp>
      <p:sp>
        <p:nvSpPr>
          <p:cNvPr id="36" name="object 36"/>
          <p:cNvSpPr txBox="1"/>
          <p:nvPr/>
        </p:nvSpPr>
        <p:spPr>
          <a:xfrm>
            <a:off x="2356485" y="5339397"/>
            <a:ext cx="2648585" cy="269875"/>
          </a:xfrm>
          <a:prstGeom prst="rect">
            <a:avLst/>
          </a:prstGeom>
        </p:spPr>
        <p:txBody>
          <a:bodyPr vert="horz" wrap="square" lIns="0" tIns="12700" rIns="0" bIns="0" rtlCol="0">
            <a:spAutoFit/>
          </a:bodyPr>
          <a:lstStyle/>
          <a:p>
            <a:pPr marL="38100">
              <a:lnSpc>
                <a:spcPct val="100000"/>
              </a:lnSpc>
              <a:spcBef>
                <a:spcPts val="100"/>
              </a:spcBef>
            </a:pPr>
            <a:r>
              <a:rPr sz="1600" dirty="0">
                <a:latin typeface="Cambria Math"/>
                <a:cs typeface="Cambria Math"/>
              </a:rPr>
              <a:t>= </a:t>
            </a:r>
            <a:r>
              <a:rPr sz="1600" spc="25" dirty="0">
                <a:latin typeface="Cambria Math"/>
                <a:cs typeface="Cambria Math"/>
              </a:rPr>
              <a:t>AC</a:t>
            </a:r>
            <a:r>
              <a:rPr sz="1800" spc="37" baseline="25462" dirty="0">
                <a:latin typeface="Cambria Math"/>
                <a:cs typeface="Cambria Math"/>
              </a:rPr>
              <a:t>−</a:t>
            </a:r>
            <a:r>
              <a:rPr sz="1800" spc="37" baseline="4629" dirty="0">
                <a:latin typeface="Cambria Math"/>
                <a:cs typeface="Cambria Math"/>
              </a:rPr>
              <a:t> </a:t>
            </a:r>
            <a:r>
              <a:rPr sz="1600" spc="20" dirty="0">
                <a:latin typeface="Cambria Math"/>
                <a:cs typeface="Cambria Math"/>
              </a:rPr>
              <a:t>AC</a:t>
            </a:r>
            <a:r>
              <a:rPr sz="1800" spc="30" baseline="25462" dirty="0">
                <a:latin typeface="Cambria Math"/>
                <a:cs typeface="Cambria Math"/>
              </a:rPr>
              <a:t>+</a:t>
            </a:r>
            <a:r>
              <a:rPr sz="1600" spc="20" dirty="0">
                <a:latin typeface="Calibri"/>
                <a:cs typeface="Calibri"/>
              </a:rPr>
              <a:t>; </a:t>
            </a:r>
            <a:r>
              <a:rPr sz="1600" spc="10" dirty="0">
                <a:latin typeface="Cambria Math"/>
                <a:cs typeface="Cambria Math"/>
              </a:rPr>
              <a:t>R</a:t>
            </a:r>
            <a:r>
              <a:rPr sz="1800" spc="15" baseline="25462" dirty="0">
                <a:latin typeface="Cambria Math"/>
                <a:cs typeface="Cambria Math"/>
              </a:rPr>
              <a:t>+ </a:t>
            </a:r>
            <a:r>
              <a:rPr sz="1600" dirty="0">
                <a:latin typeface="Cambria Math"/>
                <a:cs typeface="Cambria Math"/>
              </a:rPr>
              <a:t>= </a:t>
            </a:r>
            <a:r>
              <a:rPr sz="1600" spc="25" dirty="0">
                <a:latin typeface="Cambria Math"/>
                <a:cs typeface="Cambria Math"/>
              </a:rPr>
              <a:t>AC</a:t>
            </a:r>
            <a:r>
              <a:rPr sz="1800" spc="37" baseline="25462" dirty="0">
                <a:latin typeface="Cambria Math"/>
                <a:cs typeface="Cambria Math"/>
              </a:rPr>
              <a:t>+</a:t>
            </a:r>
            <a:r>
              <a:rPr sz="1200" spc="195" dirty="0">
                <a:latin typeface="Cambria Math"/>
                <a:cs typeface="Cambria Math"/>
              </a:rPr>
              <a:t> </a:t>
            </a:r>
            <a:r>
              <a:rPr sz="1600" spc="25" dirty="0">
                <a:latin typeface="Cambria Math"/>
                <a:cs typeface="Cambria Math"/>
              </a:rPr>
              <a:t>AC</a:t>
            </a:r>
            <a:r>
              <a:rPr sz="1800" spc="37" baseline="25462" dirty="0">
                <a:latin typeface="Cambria Math"/>
                <a:cs typeface="Cambria Math"/>
              </a:rPr>
              <a:t>−</a:t>
            </a:r>
            <a:endParaRPr sz="1800" baseline="25462">
              <a:latin typeface="Cambria Math"/>
              <a:cs typeface="Cambria Math"/>
            </a:endParaRPr>
          </a:p>
        </p:txBody>
      </p:sp>
      <p:sp>
        <p:nvSpPr>
          <p:cNvPr id="37" name="object 37"/>
          <p:cNvSpPr txBox="1"/>
          <p:nvPr/>
        </p:nvSpPr>
        <p:spPr>
          <a:xfrm>
            <a:off x="1466850" y="5624512"/>
            <a:ext cx="3709035" cy="269875"/>
          </a:xfrm>
          <a:prstGeom prst="rect">
            <a:avLst/>
          </a:prstGeom>
        </p:spPr>
        <p:txBody>
          <a:bodyPr vert="horz" wrap="square" lIns="0" tIns="12700" rIns="0" bIns="0" rtlCol="0">
            <a:spAutoFit/>
          </a:bodyPr>
          <a:lstStyle/>
          <a:p>
            <a:pPr marL="12700">
              <a:lnSpc>
                <a:spcPct val="100000"/>
              </a:lnSpc>
              <a:spcBef>
                <a:spcPts val="100"/>
              </a:spcBef>
              <a:tabLst>
                <a:tab pos="408940" algn="l"/>
              </a:tabLst>
            </a:pPr>
            <a:r>
              <a:rPr sz="1600" spc="15" dirty="0">
                <a:latin typeface="Calibri"/>
                <a:cs typeface="Calibri"/>
              </a:rPr>
              <a:t>b)	</a:t>
            </a:r>
            <a:r>
              <a:rPr sz="1600" spc="5" dirty="0">
                <a:latin typeface="Calibri"/>
                <a:cs typeface="Calibri"/>
              </a:rPr>
              <a:t>Fieller’s</a:t>
            </a:r>
            <a:r>
              <a:rPr sz="1600" spc="-114" dirty="0">
                <a:latin typeface="Calibri"/>
                <a:cs typeface="Calibri"/>
              </a:rPr>
              <a:t> </a:t>
            </a:r>
            <a:r>
              <a:rPr sz="1600" spc="10" dirty="0">
                <a:latin typeface="Calibri"/>
                <a:cs typeface="Calibri"/>
              </a:rPr>
              <a:t>theorem</a:t>
            </a:r>
            <a:r>
              <a:rPr sz="1600" spc="-120" dirty="0">
                <a:latin typeface="Calibri"/>
                <a:cs typeface="Calibri"/>
              </a:rPr>
              <a:t> </a:t>
            </a:r>
            <a:r>
              <a:rPr sz="1600" spc="10" dirty="0">
                <a:latin typeface="Calibri"/>
                <a:cs typeface="Calibri"/>
              </a:rPr>
              <a:t>(</a:t>
            </a:r>
            <a:r>
              <a:rPr sz="1600" i="1" spc="10" dirty="0">
                <a:latin typeface="Calibri"/>
                <a:cs typeface="Calibri"/>
              </a:rPr>
              <a:t>Axelsson</a:t>
            </a:r>
            <a:r>
              <a:rPr sz="1600" i="1" spc="-135" dirty="0">
                <a:latin typeface="Calibri"/>
                <a:cs typeface="Calibri"/>
              </a:rPr>
              <a:t> </a:t>
            </a:r>
            <a:r>
              <a:rPr sz="1600" i="1" spc="15" dirty="0">
                <a:latin typeface="Calibri"/>
                <a:cs typeface="Calibri"/>
              </a:rPr>
              <a:t>et</a:t>
            </a:r>
            <a:r>
              <a:rPr sz="1600" i="1" spc="-105" dirty="0">
                <a:latin typeface="Calibri"/>
                <a:cs typeface="Calibri"/>
              </a:rPr>
              <a:t> </a:t>
            </a:r>
            <a:r>
              <a:rPr sz="1600" i="1" dirty="0">
                <a:latin typeface="Calibri"/>
                <a:cs typeface="Calibri"/>
              </a:rPr>
              <a:t>al.,</a:t>
            </a:r>
            <a:r>
              <a:rPr sz="1600" i="1" spc="-50" dirty="0">
                <a:latin typeface="Calibri"/>
                <a:cs typeface="Calibri"/>
              </a:rPr>
              <a:t> </a:t>
            </a:r>
            <a:r>
              <a:rPr sz="1600" i="1" spc="-10" dirty="0">
                <a:latin typeface="Calibri"/>
                <a:cs typeface="Calibri"/>
              </a:rPr>
              <a:t>2014</a:t>
            </a:r>
            <a:r>
              <a:rPr sz="1600" spc="-10" dirty="0">
                <a:latin typeface="Calibri"/>
                <a:cs typeface="Calibri"/>
              </a:rPr>
              <a:t>):</a:t>
            </a:r>
            <a:endParaRPr sz="1600">
              <a:latin typeface="Calibri"/>
              <a:cs typeface="Calibri"/>
            </a:endParaRPr>
          </a:p>
        </p:txBody>
      </p:sp>
      <p:sp>
        <p:nvSpPr>
          <p:cNvPr id="38" name="object 38"/>
          <p:cNvSpPr txBox="1"/>
          <p:nvPr/>
        </p:nvSpPr>
        <p:spPr>
          <a:xfrm>
            <a:off x="2158364" y="6183947"/>
            <a:ext cx="244475" cy="208915"/>
          </a:xfrm>
          <a:prstGeom prst="rect">
            <a:avLst/>
          </a:prstGeom>
        </p:spPr>
        <p:txBody>
          <a:bodyPr vert="horz" wrap="square" lIns="0" tIns="12700" rIns="0" bIns="0" rtlCol="0">
            <a:spAutoFit/>
          </a:bodyPr>
          <a:lstStyle/>
          <a:p>
            <a:pPr marL="12700">
              <a:lnSpc>
                <a:spcPct val="100000"/>
              </a:lnSpc>
              <a:spcBef>
                <a:spcPts val="100"/>
              </a:spcBef>
            </a:pPr>
            <a:r>
              <a:rPr sz="1200" spc="135" dirty="0">
                <a:latin typeface="Cambria Math"/>
                <a:cs typeface="Cambria Math"/>
              </a:rPr>
              <a:t>𝑥</a:t>
            </a:r>
            <a:r>
              <a:rPr sz="1200" spc="-10" dirty="0">
                <a:latin typeface="Cambria Math"/>
                <a:cs typeface="Cambria Math"/>
              </a:rPr>
              <a:t>,</a:t>
            </a:r>
            <a:r>
              <a:rPr sz="1200" spc="160" dirty="0">
                <a:latin typeface="Cambria Math"/>
                <a:cs typeface="Cambria Math"/>
              </a:rPr>
              <a:t>𝑦</a:t>
            </a:r>
            <a:endParaRPr sz="1200">
              <a:latin typeface="Cambria Math"/>
              <a:cs typeface="Cambria Math"/>
            </a:endParaRPr>
          </a:p>
        </p:txBody>
      </p:sp>
      <p:sp>
        <p:nvSpPr>
          <p:cNvPr id="39" name="object 39"/>
          <p:cNvSpPr txBox="1"/>
          <p:nvPr/>
        </p:nvSpPr>
        <p:spPr>
          <a:xfrm>
            <a:off x="2000504" y="6010909"/>
            <a:ext cx="333375" cy="269875"/>
          </a:xfrm>
          <a:prstGeom prst="rect">
            <a:avLst/>
          </a:prstGeom>
        </p:spPr>
        <p:txBody>
          <a:bodyPr vert="horz" wrap="square" lIns="0" tIns="12700" rIns="0" bIns="0" rtlCol="0">
            <a:spAutoFit/>
          </a:bodyPr>
          <a:lstStyle/>
          <a:p>
            <a:pPr marL="38100">
              <a:lnSpc>
                <a:spcPct val="100000"/>
              </a:lnSpc>
              <a:spcBef>
                <a:spcPts val="100"/>
              </a:spcBef>
            </a:pPr>
            <a:r>
              <a:rPr sz="2400" spc="75" baseline="-22569" dirty="0">
                <a:latin typeface="Cambria Math"/>
                <a:cs typeface="Cambria Math"/>
              </a:rPr>
              <a:t>𝑅</a:t>
            </a:r>
            <a:r>
              <a:rPr sz="1200" spc="50" dirty="0">
                <a:latin typeface="Cambria Math"/>
                <a:cs typeface="Cambria Math"/>
              </a:rPr>
              <a:t>±</a:t>
            </a:r>
            <a:endParaRPr sz="1200">
              <a:latin typeface="Cambria Math"/>
              <a:cs typeface="Cambria Math"/>
            </a:endParaRPr>
          </a:p>
        </p:txBody>
      </p:sp>
      <p:sp>
        <p:nvSpPr>
          <p:cNvPr id="40" name="object 40"/>
          <p:cNvSpPr txBox="1"/>
          <p:nvPr/>
        </p:nvSpPr>
        <p:spPr>
          <a:xfrm>
            <a:off x="2366645" y="5970270"/>
            <a:ext cx="1181735" cy="269875"/>
          </a:xfrm>
          <a:prstGeom prst="rect">
            <a:avLst/>
          </a:prstGeom>
        </p:spPr>
        <p:txBody>
          <a:bodyPr vert="horz" wrap="square" lIns="0" tIns="12700" rIns="0" bIns="0" rtlCol="0">
            <a:spAutoFit/>
          </a:bodyPr>
          <a:lstStyle/>
          <a:p>
            <a:pPr marL="38100">
              <a:lnSpc>
                <a:spcPct val="100000"/>
              </a:lnSpc>
              <a:spcBef>
                <a:spcPts val="100"/>
              </a:spcBef>
              <a:tabLst>
                <a:tab pos="668020" algn="l"/>
                <a:tab pos="1143000" algn="l"/>
              </a:tabLst>
            </a:pPr>
            <a:r>
              <a:rPr sz="2400" baseline="-32986" dirty="0">
                <a:latin typeface="Cambria Math"/>
                <a:cs typeface="Cambria Math"/>
              </a:rPr>
              <a:t>=</a:t>
            </a:r>
            <a:r>
              <a:rPr sz="1600" u="sng" dirty="0">
                <a:uFill>
                  <a:solidFill>
                    <a:srgbClr val="000000"/>
                  </a:solidFill>
                </a:uFill>
                <a:latin typeface="Cambria Math"/>
                <a:cs typeface="Cambria Math"/>
              </a:rPr>
              <a:t> 	</a:t>
            </a:r>
            <a:r>
              <a:rPr sz="1200" u="sng" spc="30" dirty="0">
                <a:uFill>
                  <a:solidFill>
                    <a:srgbClr val="000000"/>
                  </a:solidFill>
                </a:uFill>
                <a:latin typeface="Cambria Math"/>
                <a:cs typeface="Cambria Math"/>
              </a:rPr>
              <a:t>1	</a:t>
            </a:r>
            <a:endParaRPr sz="1200">
              <a:latin typeface="Cambria Math"/>
              <a:cs typeface="Cambria Math"/>
            </a:endParaRPr>
          </a:p>
        </p:txBody>
      </p:sp>
      <p:sp>
        <p:nvSpPr>
          <p:cNvPr id="41" name="object 41"/>
          <p:cNvSpPr/>
          <p:nvPr/>
        </p:nvSpPr>
        <p:spPr>
          <a:xfrm>
            <a:off x="2660018" y="6255054"/>
            <a:ext cx="844550" cy="184150"/>
          </a:xfrm>
          <a:custGeom>
            <a:avLst/>
            <a:gdLst/>
            <a:ahLst/>
            <a:cxnLst/>
            <a:rect l="l" t="t" r="r" b="b"/>
            <a:pathLst>
              <a:path w="844550" h="184150">
                <a:moveTo>
                  <a:pt x="796032" y="0"/>
                </a:moveTo>
                <a:lnTo>
                  <a:pt x="794127" y="6108"/>
                </a:lnTo>
                <a:lnTo>
                  <a:pt x="802608" y="10492"/>
                </a:lnTo>
                <a:lnTo>
                  <a:pt x="809970" y="16878"/>
                </a:lnTo>
                <a:lnTo>
                  <a:pt x="828353" y="61153"/>
                </a:lnTo>
                <a:lnTo>
                  <a:pt x="830703" y="92125"/>
                </a:lnTo>
                <a:lnTo>
                  <a:pt x="830112" y="108263"/>
                </a:lnTo>
                <a:lnTo>
                  <a:pt x="821432" y="148501"/>
                </a:lnTo>
                <a:lnTo>
                  <a:pt x="794127" y="178003"/>
                </a:lnTo>
                <a:lnTo>
                  <a:pt x="796032" y="184099"/>
                </a:lnTo>
                <a:lnTo>
                  <a:pt x="831846" y="152476"/>
                </a:lnTo>
                <a:lnTo>
                  <a:pt x="843633" y="108913"/>
                </a:lnTo>
                <a:lnTo>
                  <a:pt x="844419" y="92049"/>
                </a:lnTo>
                <a:lnTo>
                  <a:pt x="843633" y="75185"/>
                </a:lnTo>
                <a:lnTo>
                  <a:pt x="831846" y="31623"/>
                </a:lnTo>
                <a:lnTo>
                  <a:pt x="806986" y="4269"/>
                </a:lnTo>
                <a:lnTo>
                  <a:pt x="796032" y="0"/>
                </a:lnTo>
                <a:close/>
              </a:path>
              <a:path w="844550" h="184150">
                <a:moveTo>
                  <a:pt x="48383" y="0"/>
                </a:moveTo>
                <a:lnTo>
                  <a:pt x="12569" y="31623"/>
                </a:lnTo>
                <a:lnTo>
                  <a:pt x="782" y="75185"/>
                </a:lnTo>
                <a:lnTo>
                  <a:pt x="0" y="92125"/>
                </a:lnTo>
                <a:lnTo>
                  <a:pt x="782" y="108913"/>
                </a:lnTo>
                <a:lnTo>
                  <a:pt x="12569" y="152476"/>
                </a:lnTo>
                <a:lnTo>
                  <a:pt x="48383" y="184099"/>
                </a:lnTo>
                <a:lnTo>
                  <a:pt x="50288" y="178003"/>
                </a:lnTo>
                <a:lnTo>
                  <a:pt x="41807" y="173616"/>
                </a:lnTo>
                <a:lnTo>
                  <a:pt x="34445" y="167238"/>
                </a:lnTo>
                <a:lnTo>
                  <a:pt x="16061" y="123037"/>
                </a:lnTo>
                <a:lnTo>
                  <a:pt x="13715" y="92049"/>
                </a:lnTo>
                <a:lnTo>
                  <a:pt x="14303" y="75957"/>
                </a:lnTo>
                <a:lnTo>
                  <a:pt x="22983" y="35648"/>
                </a:lnTo>
                <a:lnTo>
                  <a:pt x="50288" y="6108"/>
                </a:lnTo>
                <a:lnTo>
                  <a:pt x="48383" y="0"/>
                </a:lnTo>
                <a:close/>
              </a:path>
            </a:pathLst>
          </a:custGeom>
          <a:solidFill>
            <a:srgbClr val="000000"/>
          </a:solidFill>
        </p:spPr>
        <p:txBody>
          <a:bodyPr wrap="square" lIns="0" tIns="0" rIns="0" bIns="0" rtlCol="0"/>
          <a:lstStyle/>
          <a:p>
            <a:endParaRPr/>
          </a:p>
        </p:txBody>
      </p:sp>
      <p:sp>
        <p:nvSpPr>
          <p:cNvPr id="42" name="object 42"/>
          <p:cNvSpPr txBox="1"/>
          <p:nvPr/>
        </p:nvSpPr>
        <p:spPr>
          <a:xfrm>
            <a:off x="2669285" y="6244907"/>
            <a:ext cx="795020" cy="233045"/>
          </a:xfrm>
          <a:prstGeom prst="rect">
            <a:avLst/>
          </a:prstGeom>
        </p:spPr>
        <p:txBody>
          <a:bodyPr vert="horz" wrap="square" lIns="0" tIns="12700" rIns="0" bIns="0" rtlCol="0">
            <a:spAutoFit/>
          </a:bodyPr>
          <a:lstStyle/>
          <a:p>
            <a:pPr marL="50800">
              <a:lnSpc>
                <a:spcPts val="965"/>
              </a:lnSpc>
              <a:spcBef>
                <a:spcPts val="100"/>
              </a:spcBef>
            </a:pPr>
            <a:r>
              <a:rPr sz="1200" spc="55" dirty="0">
                <a:latin typeface="Cambria Math"/>
                <a:cs typeface="Cambria Math"/>
              </a:rPr>
              <a:t>𝐴𝐶</a:t>
            </a:r>
            <a:r>
              <a:rPr sz="1425" spc="82" baseline="23391" dirty="0">
                <a:latin typeface="Cambria Math"/>
                <a:cs typeface="Cambria Math"/>
              </a:rPr>
              <a:t>2 </a:t>
            </a:r>
            <a:r>
              <a:rPr sz="1200" spc="-25" dirty="0">
                <a:latin typeface="Cambria Math"/>
                <a:cs typeface="Cambria Math"/>
              </a:rPr>
              <a:t>−</a:t>
            </a:r>
            <a:r>
              <a:rPr sz="1200" spc="-229" dirty="0">
                <a:latin typeface="Cambria Math"/>
                <a:cs typeface="Cambria Math"/>
              </a:rPr>
              <a:t> </a:t>
            </a:r>
            <a:r>
              <a:rPr sz="1200" spc="40" dirty="0">
                <a:latin typeface="Cambria Math"/>
                <a:cs typeface="Cambria Math"/>
              </a:rPr>
              <a:t>4𝑢</a:t>
            </a:r>
            <a:r>
              <a:rPr sz="1425" spc="60" baseline="23391" dirty="0">
                <a:latin typeface="Cambria Math"/>
                <a:cs typeface="Cambria Math"/>
              </a:rPr>
              <a:t>2</a:t>
            </a:r>
            <a:endParaRPr sz="1425" baseline="23391">
              <a:latin typeface="Cambria Math"/>
              <a:cs typeface="Cambria Math"/>
            </a:endParaRPr>
          </a:p>
          <a:p>
            <a:pPr marL="233679">
              <a:lnSpc>
                <a:spcPts val="665"/>
              </a:lnSpc>
              <a:tabLst>
                <a:tab pos="670560" algn="l"/>
              </a:tabLst>
            </a:pPr>
            <a:r>
              <a:rPr sz="950" spc="100" dirty="0">
                <a:latin typeface="Cambria Math"/>
                <a:cs typeface="Cambria Math"/>
              </a:rPr>
              <a:t>𝑥	𝑥</a:t>
            </a:r>
            <a:endParaRPr sz="950">
              <a:latin typeface="Cambria Math"/>
              <a:cs typeface="Cambria Math"/>
            </a:endParaRPr>
          </a:p>
        </p:txBody>
      </p:sp>
      <p:sp>
        <p:nvSpPr>
          <p:cNvPr id="43" name="object 43"/>
          <p:cNvSpPr/>
          <p:nvPr/>
        </p:nvSpPr>
        <p:spPr>
          <a:xfrm>
            <a:off x="3550792" y="5984075"/>
            <a:ext cx="6736080" cy="514350"/>
          </a:xfrm>
          <a:custGeom>
            <a:avLst/>
            <a:gdLst/>
            <a:ahLst/>
            <a:cxnLst/>
            <a:rect l="l" t="t" r="r" b="b"/>
            <a:pathLst>
              <a:path w="6736080" h="514350">
                <a:moveTo>
                  <a:pt x="6651244" y="0"/>
                </a:moveTo>
                <a:lnTo>
                  <a:pt x="6651244" y="8839"/>
                </a:lnTo>
                <a:lnTo>
                  <a:pt x="6657975" y="9956"/>
                </a:lnTo>
                <a:lnTo>
                  <a:pt x="6664198" y="12699"/>
                </a:lnTo>
                <a:lnTo>
                  <a:pt x="6669659" y="17068"/>
                </a:lnTo>
                <a:lnTo>
                  <a:pt x="6675247" y="21437"/>
                </a:lnTo>
                <a:lnTo>
                  <a:pt x="6679946" y="27444"/>
                </a:lnTo>
                <a:lnTo>
                  <a:pt x="6694306" y="71709"/>
                </a:lnTo>
                <a:lnTo>
                  <a:pt x="6696075" y="101307"/>
                </a:lnTo>
                <a:lnTo>
                  <a:pt x="6695807" y="110540"/>
                </a:lnTo>
                <a:lnTo>
                  <a:pt x="6695043" y="121645"/>
                </a:lnTo>
                <a:lnTo>
                  <a:pt x="6693771" y="134938"/>
                </a:lnTo>
                <a:lnTo>
                  <a:pt x="6692011" y="150317"/>
                </a:lnTo>
                <a:lnTo>
                  <a:pt x="6690250" y="165318"/>
                </a:lnTo>
                <a:lnTo>
                  <a:pt x="6688978" y="177480"/>
                </a:lnTo>
                <a:lnTo>
                  <a:pt x="6688196" y="187074"/>
                </a:lnTo>
                <a:lnTo>
                  <a:pt x="6687947" y="193281"/>
                </a:lnTo>
                <a:lnTo>
                  <a:pt x="6688540" y="205804"/>
                </a:lnTo>
                <a:lnTo>
                  <a:pt x="6702085" y="243267"/>
                </a:lnTo>
                <a:lnTo>
                  <a:pt x="6716140" y="255892"/>
                </a:lnTo>
                <a:lnTo>
                  <a:pt x="6716140" y="258178"/>
                </a:lnTo>
                <a:lnTo>
                  <a:pt x="6690312" y="296743"/>
                </a:lnTo>
                <a:lnTo>
                  <a:pt x="6687947" y="320586"/>
                </a:lnTo>
                <a:lnTo>
                  <a:pt x="6688206" y="325622"/>
                </a:lnTo>
                <a:lnTo>
                  <a:pt x="6688978" y="334692"/>
                </a:lnTo>
                <a:lnTo>
                  <a:pt x="6690250" y="347796"/>
                </a:lnTo>
                <a:lnTo>
                  <a:pt x="6693771" y="382250"/>
                </a:lnTo>
                <a:lnTo>
                  <a:pt x="6695043" y="395909"/>
                </a:lnTo>
                <a:lnTo>
                  <a:pt x="6695815" y="405911"/>
                </a:lnTo>
                <a:lnTo>
                  <a:pt x="6696075" y="412254"/>
                </a:lnTo>
                <a:lnTo>
                  <a:pt x="6695886" y="422881"/>
                </a:lnTo>
                <a:lnTo>
                  <a:pt x="6689518" y="465999"/>
                </a:lnTo>
                <a:lnTo>
                  <a:pt x="6664325" y="501472"/>
                </a:lnTo>
                <a:lnTo>
                  <a:pt x="6651244" y="505332"/>
                </a:lnTo>
                <a:lnTo>
                  <a:pt x="6651244" y="514159"/>
                </a:lnTo>
                <a:lnTo>
                  <a:pt x="6688641" y="496280"/>
                </a:lnTo>
                <a:lnTo>
                  <a:pt x="6710727" y="451078"/>
                </a:lnTo>
                <a:lnTo>
                  <a:pt x="6714998" y="408584"/>
                </a:lnTo>
                <a:lnTo>
                  <a:pt x="6714732" y="398602"/>
                </a:lnTo>
                <a:lnTo>
                  <a:pt x="6713918" y="386411"/>
                </a:lnTo>
                <a:lnTo>
                  <a:pt x="6712533" y="372013"/>
                </a:lnTo>
                <a:lnTo>
                  <a:pt x="6708646" y="339345"/>
                </a:lnTo>
                <a:lnTo>
                  <a:pt x="6707298" y="326583"/>
                </a:lnTo>
                <a:lnTo>
                  <a:pt x="6706498" y="317122"/>
                </a:lnTo>
                <a:lnTo>
                  <a:pt x="6706234" y="310959"/>
                </a:lnTo>
                <a:lnTo>
                  <a:pt x="6706713" y="299876"/>
                </a:lnTo>
                <a:lnTo>
                  <a:pt x="6723348" y="265206"/>
                </a:lnTo>
                <a:lnTo>
                  <a:pt x="6735953" y="261746"/>
                </a:lnTo>
                <a:lnTo>
                  <a:pt x="6735953" y="252323"/>
                </a:lnTo>
                <a:lnTo>
                  <a:pt x="6708155" y="224253"/>
                </a:lnTo>
                <a:lnTo>
                  <a:pt x="6706234" y="203009"/>
                </a:lnTo>
                <a:lnTo>
                  <a:pt x="6706498" y="196272"/>
                </a:lnTo>
                <a:lnTo>
                  <a:pt x="6707330" y="186802"/>
                </a:lnTo>
                <a:lnTo>
                  <a:pt x="6708646" y="175413"/>
                </a:lnTo>
                <a:lnTo>
                  <a:pt x="6712533" y="146602"/>
                </a:lnTo>
                <a:lnTo>
                  <a:pt x="6713918" y="133248"/>
                </a:lnTo>
                <a:lnTo>
                  <a:pt x="6714732" y="121227"/>
                </a:lnTo>
                <a:lnTo>
                  <a:pt x="6714993" y="110435"/>
                </a:lnTo>
                <a:lnTo>
                  <a:pt x="6713972" y="86690"/>
                </a:lnTo>
                <a:lnTo>
                  <a:pt x="6705728" y="47395"/>
                </a:lnTo>
                <a:lnTo>
                  <a:pt x="6678390" y="9928"/>
                </a:lnTo>
                <a:lnTo>
                  <a:pt x="6665698" y="3453"/>
                </a:lnTo>
                <a:lnTo>
                  <a:pt x="6651244" y="0"/>
                </a:lnTo>
                <a:close/>
              </a:path>
              <a:path w="6736080" h="514350">
                <a:moveTo>
                  <a:pt x="84836" y="0"/>
                </a:moveTo>
                <a:lnTo>
                  <a:pt x="46759" y="19427"/>
                </a:lnTo>
                <a:lnTo>
                  <a:pt x="25082" y="65641"/>
                </a:lnTo>
                <a:lnTo>
                  <a:pt x="20955" y="110540"/>
                </a:lnTo>
                <a:lnTo>
                  <a:pt x="21220" y="121227"/>
                </a:lnTo>
                <a:lnTo>
                  <a:pt x="22034" y="133248"/>
                </a:lnTo>
                <a:lnTo>
                  <a:pt x="23419" y="146602"/>
                </a:lnTo>
                <a:lnTo>
                  <a:pt x="27306" y="175413"/>
                </a:lnTo>
                <a:lnTo>
                  <a:pt x="28654" y="187074"/>
                </a:lnTo>
                <a:lnTo>
                  <a:pt x="29454" y="196272"/>
                </a:lnTo>
                <a:lnTo>
                  <a:pt x="29718" y="203009"/>
                </a:lnTo>
                <a:lnTo>
                  <a:pt x="29239" y="214373"/>
                </a:lnTo>
                <a:lnTo>
                  <a:pt x="12509" y="248934"/>
                </a:lnTo>
                <a:lnTo>
                  <a:pt x="0" y="252323"/>
                </a:lnTo>
                <a:lnTo>
                  <a:pt x="0" y="261746"/>
                </a:lnTo>
                <a:lnTo>
                  <a:pt x="27797" y="290155"/>
                </a:lnTo>
                <a:lnTo>
                  <a:pt x="29718" y="310959"/>
                </a:lnTo>
                <a:lnTo>
                  <a:pt x="29454" y="317122"/>
                </a:lnTo>
                <a:lnTo>
                  <a:pt x="28654" y="326583"/>
                </a:lnTo>
                <a:lnTo>
                  <a:pt x="27306" y="339345"/>
                </a:lnTo>
                <a:lnTo>
                  <a:pt x="23419" y="372013"/>
                </a:lnTo>
                <a:lnTo>
                  <a:pt x="22034" y="386411"/>
                </a:lnTo>
                <a:lnTo>
                  <a:pt x="21220" y="398602"/>
                </a:lnTo>
                <a:lnTo>
                  <a:pt x="20955" y="408584"/>
                </a:lnTo>
                <a:lnTo>
                  <a:pt x="22024" y="431042"/>
                </a:lnTo>
                <a:lnTo>
                  <a:pt x="30545" y="468695"/>
                </a:lnTo>
                <a:lnTo>
                  <a:pt x="58261" y="505452"/>
                </a:lnTo>
                <a:lnTo>
                  <a:pt x="84836" y="514159"/>
                </a:lnTo>
                <a:lnTo>
                  <a:pt x="84836" y="505332"/>
                </a:lnTo>
                <a:lnTo>
                  <a:pt x="77851" y="504202"/>
                </a:lnTo>
                <a:lnTo>
                  <a:pt x="71628" y="501472"/>
                </a:lnTo>
                <a:lnTo>
                  <a:pt x="46497" y="465999"/>
                </a:lnTo>
                <a:lnTo>
                  <a:pt x="40066" y="422881"/>
                </a:lnTo>
                <a:lnTo>
                  <a:pt x="39878" y="412254"/>
                </a:lnTo>
                <a:lnTo>
                  <a:pt x="40137" y="405911"/>
                </a:lnTo>
                <a:lnTo>
                  <a:pt x="40909" y="395909"/>
                </a:lnTo>
                <a:lnTo>
                  <a:pt x="42181" y="382250"/>
                </a:lnTo>
                <a:lnTo>
                  <a:pt x="45702" y="347796"/>
                </a:lnTo>
                <a:lnTo>
                  <a:pt x="46974" y="334692"/>
                </a:lnTo>
                <a:lnTo>
                  <a:pt x="47746" y="325622"/>
                </a:lnTo>
                <a:lnTo>
                  <a:pt x="48006" y="320586"/>
                </a:lnTo>
                <a:lnTo>
                  <a:pt x="47412" y="308024"/>
                </a:lnTo>
                <a:lnTo>
                  <a:pt x="33867" y="270710"/>
                </a:lnTo>
                <a:lnTo>
                  <a:pt x="19812" y="258178"/>
                </a:lnTo>
                <a:lnTo>
                  <a:pt x="19812" y="255892"/>
                </a:lnTo>
                <a:lnTo>
                  <a:pt x="45640" y="217082"/>
                </a:lnTo>
                <a:lnTo>
                  <a:pt x="48006" y="193281"/>
                </a:lnTo>
                <a:lnTo>
                  <a:pt x="47746" y="186802"/>
                </a:lnTo>
                <a:lnTo>
                  <a:pt x="46974" y="177480"/>
                </a:lnTo>
                <a:lnTo>
                  <a:pt x="45702" y="165318"/>
                </a:lnTo>
                <a:lnTo>
                  <a:pt x="43942" y="150317"/>
                </a:lnTo>
                <a:lnTo>
                  <a:pt x="42181" y="134938"/>
                </a:lnTo>
                <a:lnTo>
                  <a:pt x="40881" y="121227"/>
                </a:lnTo>
                <a:lnTo>
                  <a:pt x="40137" y="110435"/>
                </a:lnTo>
                <a:lnTo>
                  <a:pt x="39878" y="101307"/>
                </a:lnTo>
                <a:lnTo>
                  <a:pt x="40070" y="90811"/>
                </a:lnTo>
                <a:lnTo>
                  <a:pt x="46894" y="47815"/>
                </a:lnTo>
                <a:lnTo>
                  <a:pt x="71755" y="12699"/>
                </a:lnTo>
                <a:lnTo>
                  <a:pt x="84836" y="8839"/>
                </a:lnTo>
                <a:lnTo>
                  <a:pt x="84836" y="0"/>
                </a:lnTo>
                <a:close/>
              </a:path>
            </a:pathLst>
          </a:custGeom>
          <a:solidFill>
            <a:srgbClr val="000000"/>
          </a:solidFill>
        </p:spPr>
        <p:txBody>
          <a:bodyPr wrap="square" lIns="0" tIns="0" rIns="0" bIns="0" rtlCol="0"/>
          <a:lstStyle/>
          <a:p>
            <a:endParaRPr/>
          </a:p>
        </p:txBody>
      </p:sp>
      <p:sp>
        <p:nvSpPr>
          <p:cNvPr id="44" name="object 44"/>
          <p:cNvSpPr txBox="1"/>
          <p:nvPr/>
        </p:nvSpPr>
        <p:spPr>
          <a:xfrm>
            <a:off x="3607434" y="6092507"/>
            <a:ext cx="2160270" cy="269875"/>
          </a:xfrm>
          <a:prstGeom prst="rect">
            <a:avLst/>
          </a:prstGeom>
        </p:spPr>
        <p:txBody>
          <a:bodyPr vert="horz" wrap="square" lIns="0" tIns="12700" rIns="0" bIns="0" rtlCol="0">
            <a:spAutoFit/>
          </a:bodyPr>
          <a:lstStyle/>
          <a:p>
            <a:pPr marL="38100">
              <a:lnSpc>
                <a:spcPct val="100000"/>
              </a:lnSpc>
              <a:spcBef>
                <a:spcPts val="100"/>
              </a:spcBef>
            </a:pPr>
            <a:r>
              <a:rPr sz="1600" spc="-10" dirty="0">
                <a:latin typeface="Cambria Math"/>
                <a:cs typeface="Cambria Math"/>
              </a:rPr>
              <a:t>(𝐴𝐶</a:t>
            </a:r>
            <a:r>
              <a:rPr sz="1800" spc="-15" baseline="-13888" dirty="0">
                <a:latin typeface="Cambria Math"/>
                <a:cs typeface="Cambria Math"/>
              </a:rPr>
              <a:t>𝑥 </a:t>
            </a:r>
            <a:r>
              <a:rPr sz="1600" dirty="0">
                <a:latin typeface="Cambria Math"/>
                <a:cs typeface="Cambria Math"/>
              </a:rPr>
              <a:t>𝐴𝐶</a:t>
            </a:r>
            <a:r>
              <a:rPr sz="1800" baseline="-13888" dirty="0">
                <a:latin typeface="Cambria Math"/>
                <a:cs typeface="Cambria Math"/>
              </a:rPr>
              <a:t>𝑦 </a:t>
            </a:r>
            <a:r>
              <a:rPr sz="1600" dirty="0">
                <a:latin typeface="Cambria Math"/>
                <a:cs typeface="Cambria Math"/>
              </a:rPr>
              <a:t>− 𝜌4𝑢</a:t>
            </a:r>
            <a:r>
              <a:rPr sz="1800" baseline="-13888" dirty="0">
                <a:latin typeface="Cambria Math"/>
                <a:cs typeface="Cambria Math"/>
              </a:rPr>
              <a:t>𝑥 </a:t>
            </a:r>
            <a:r>
              <a:rPr sz="1600" spc="55" dirty="0">
                <a:latin typeface="Cambria Math"/>
                <a:cs typeface="Cambria Math"/>
              </a:rPr>
              <a:t>𝑢</a:t>
            </a:r>
            <a:r>
              <a:rPr sz="1800" spc="82" baseline="-13888" dirty="0">
                <a:latin typeface="Cambria Math"/>
                <a:cs typeface="Cambria Math"/>
              </a:rPr>
              <a:t>𝑦</a:t>
            </a:r>
            <a:r>
              <a:rPr sz="1600" spc="55" dirty="0">
                <a:latin typeface="Cambria Math"/>
                <a:cs typeface="Cambria Math"/>
              </a:rPr>
              <a:t>)</a:t>
            </a:r>
            <a:r>
              <a:rPr sz="1600" spc="105" dirty="0">
                <a:latin typeface="Cambria Math"/>
                <a:cs typeface="Cambria Math"/>
              </a:rPr>
              <a:t> </a:t>
            </a:r>
            <a:r>
              <a:rPr sz="1600" dirty="0">
                <a:latin typeface="Cambria Math"/>
                <a:cs typeface="Cambria Math"/>
              </a:rPr>
              <a:t>∓</a:t>
            </a:r>
            <a:endParaRPr sz="1600">
              <a:latin typeface="Cambria Math"/>
              <a:cs typeface="Cambria Math"/>
            </a:endParaRPr>
          </a:p>
        </p:txBody>
      </p:sp>
      <p:sp>
        <p:nvSpPr>
          <p:cNvPr id="45" name="object 45"/>
          <p:cNvSpPr/>
          <p:nvPr/>
        </p:nvSpPr>
        <p:spPr>
          <a:xfrm>
            <a:off x="5809869" y="6014720"/>
            <a:ext cx="4385945" cy="457200"/>
          </a:xfrm>
          <a:custGeom>
            <a:avLst/>
            <a:gdLst/>
            <a:ahLst/>
            <a:cxnLst/>
            <a:rect l="l" t="t" r="r" b="b"/>
            <a:pathLst>
              <a:path w="4385945" h="457200">
                <a:moveTo>
                  <a:pt x="42904" y="344347"/>
                </a:moveTo>
                <a:lnTo>
                  <a:pt x="22097" y="344347"/>
                </a:lnTo>
                <a:lnTo>
                  <a:pt x="83311" y="456857"/>
                </a:lnTo>
                <a:lnTo>
                  <a:pt x="92455" y="456857"/>
                </a:lnTo>
                <a:lnTo>
                  <a:pt x="96073" y="420839"/>
                </a:lnTo>
                <a:lnTo>
                  <a:pt x="84327" y="420839"/>
                </a:lnTo>
                <a:lnTo>
                  <a:pt x="42904" y="344347"/>
                </a:lnTo>
                <a:close/>
              </a:path>
              <a:path w="4385945" h="457200">
                <a:moveTo>
                  <a:pt x="4385690" y="0"/>
                </a:moveTo>
                <a:lnTo>
                  <a:pt x="148970" y="0"/>
                </a:lnTo>
                <a:lnTo>
                  <a:pt x="148970" y="3632"/>
                </a:lnTo>
                <a:lnTo>
                  <a:pt x="125602" y="3632"/>
                </a:lnTo>
                <a:lnTo>
                  <a:pt x="84327" y="420839"/>
                </a:lnTo>
                <a:lnTo>
                  <a:pt x="96073" y="420839"/>
                </a:lnTo>
                <a:lnTo>
                  <a:pt x="136651" y="16827"/>
                </a:lnTo>
                <a:lnTo>
                  <a:pt x="156463" y="16827"/>
                </a:lnTo>
                <a:lnTo>
                  <a:pt x="156463" y="10159"/>
                </a:lnTo>
                <a:lnTo>
                  <a:pt x="4385690" y="10159"/>
                </a:lnTo>
                <a:lnTo>
                  <a:pt x="4385690" y="0"/>
                </a:lnTo>
                <a:close/>
              </a:path>
              <a:path w="4385945" h="457200">
                <a:moveTo>
                  <a:pt x="34416" y="328675"/>
                </a:moveTo>
                <a:lnTo>
                  <a:pt x="0" y="346824"/>
                </a:lnTo>
                <a:lnTo>
                  <a:pt x="3936" y="353872"/>
                </a:lnTo>
                <a:lnTo>
                  <a:pt x="22097" y="344347"/>
                </a:lnTo>
                <a:lnTo>
                  <a:pt x="42904" y="344347"/>
                </a:lnTo>
                <a:lnTo>
                  <a:pt x="34416" y="328675"/>
                </a:lnTo>
                <a:close/>
              </a:path>
            </a:pathLst>
          </a:custGeom>
          <a:solidFill>
            <a:srgbClr val="000000"/>
          </a:solidFill>
        </p:spPr>
        <p:txBody>
          <a:bodyPr wrap="square" lIns="0" tIns="0" rIns="0" bIns="0" rtlCol="0"/>
          <a:lstStyle/>
          <a:p>
            <a:endParaRPr/>
          </a:p>
        </p:txBody>
      </p:sp>
      <p:sp>
        <p:nvSpPr>
          <p:cNvPr id="46" name="object 46"/>
          <p:cNvSpPr txBox="1"/>
          <p:nvPr/>
        </p:nvSpPr>
        <p:spPr>
          <a:xfrm>
            <a:off x="5923279" y="6092507"/>
            <a:ext cx="4335145" cy="300355"/>
          </a:xfrm>
          <a:prstGeom prst="rect">
            <a:avLst/>
          </a:prstGeom>
        </p:spPr>
        <p:txBody>
          <a:bodyPr vert="horz" wrap="square" lIns="0" tIns="12700" rIns="0" bIns="0" rtlCol="0">
            <a:spAutoFit/>
          </a:bodyPr>
          <a:lstStyle/>
          <a:p>
            <a:pPr marL="50800">
              <a:lnSpc>
                <a:spcPts val="1320"/>
              </a:lnSpc>
              <a:spcBef>
                <a:spcPts val="100"/>
              </a:spcBef>
            </a:pPr>
            <a:r>
              <a:rPr sz="1600" spc="-10" dirty="0">
                <a:latin typeface="Cambria Math"/>
                <a:cs typeface="Cambria Math"/>
              </a:rPr>
              <a:t>(𝐴𝐶</a:t>
            </a:r>
            <a:r>
              <a:rPr sz="1800" spc="-15" baseline="-13888" dirty="0">
                <a:latin typeface="Cambria Math"/>
                <a:cs typeface="Cambria Math"/>
              </a:rPr>
              <a:t>𝑥 </a:t>
            </a:r>
            <a:r>
              <a:rPr sz="1600" dirty="0">
                <a:latin typeface="Cambria Math"/>
                <a:cs typeface="Cambria Math"/>
              </a:rPr>
              <a:t>𝐴𝐶</a:t>
            </a:r>
            <a:r>
              <a:rPr sz="1800" baseline="-13888" dirty="0">
                <a:latin typeface="Cambria Math"/>
                <a:cs typeface="Cambria Math"/>
              </a:rPr>
              <a:t>𝑦 </a:t>
            </a:r>
            <a:r>
              <a:rPr sz="1600" dirty="0">
                <a:latin typeface="Cambria Math"/>
                <a:cs typeface="Cambria Math"/>
              </a:rPr>
              <a:t>− 𝜌4𝑢</a:t>
            </a:r>
            <a:r>
              <a:rPr sz="1800" baseline="-13888" dirty="0">
                <a:latin typeface="Cambria Math"/>
                <a:cs typeface="Cambria Math"/>
              </a:rPr>
              <a:t>𝑥 </a:t>
            </a:r>
            <a:r>
              <a:rPr sz="1600" spc="40" dirty="0">
                <a:latin typeface="Cambria Math"/>
                <a:cs typeface="Cambria Math"/>
              </a:rPr>
              <a:t>𝑢</a:t>
            </a:r>
            <a:r>
              <a:rPr sz="1800" spc="60" baseline="-13888" dirty="0">
                <a:latin typeface="Cambria Math"/>
                <a:cs typeface="Cambria Math"/>
              </a:rPr>
              <a:t>𝑦</a:t>
            </a:r>
            <a:r>
              <a:rPr sz="1600" spc="40" dirty="0">
                <a:latin typeface="Cambria Math"/>
                <a:cs typeface="Cambria Math"/>
              </a:rPr>
              <a:t>)</a:t>
            </a:r>
            <a:r>
              <a:rPr sz="1800" spc="60" baseline="23148" dirty="0">
                <a:latin typeface="Cambria Math"/>
                <a:cs typeface="Cambria Math"/>
              </a:rPr>
              <a:t>2</a:t>
            </a:r>
            <a:r>
              <a:rPr sz="1600" spc="40" dirty="0">
                <a:latin typeface="Cambria Math"/>
                <a:cs typeface="Cambria Math"/>
              </a:rPr>
              <a:t>−(𝐴𝐶</a:t>
            </a:r>
            <a:r>
              <a:rPr sz="1800" spc="60" baseline="23148" dirty="0">
                <a:latin typeface="Cambria Math"/>
                <a:cs typeface="Cambria Math"/>
              </a:rPr>
              <a:t>2 </a:t>
            </a:r>
            <a:r>
              <a:rPr sz="1600" dirty="0">
                <a:latin typeface="Cambria Math"/>
                <a:cs typeface="Cambria Math"/>
              </a:rPr>
              <a:t>− </a:t>
            </a:r>
            <a:r>
              <a:rPr sz="1600" spc="25" dirty="0">
                <a:latin typeface="Cambria Math"/>
                <a:cs typeface="Cambria Math"/>
              </a:rPr>
              <a:t>4𝑢</a:t>
            </a:r>
            <a:r>
              <a:rPr sz="1800" spc="37" baseline="23148" dirty="0">
                <a:latin typeface="Cambria Math"/>
                <a:cs typeface="Cambria Math"/>
              </a:rPr>
              <a:t>2</a:t>
            </a:r>
            <a:r>
              <a:rPr sz="1600" spc="25" dirty="0">
                <a:latin typeface="Cambria Math"/>
                <a:cs typeface="Cambria Math"/>
              </a:rPr>
              <a:t>)(𝐴𝐶</a:t>
            </a:r>
            <a:r>
              <a:rPr sz="1800" spc="37" baseline="23148" dirty="0">
                <a:latin typeface="Cambria Math"/>
                <a:cs typeface="Cambria Math"/>
              </a:rPr>
              <a:t>2  </a:t>
            </a:r>
            <a:r>
              <a:rPr sz="1600" dirty="0">
                <a:latin typeface="Cambria Math"/>
                <a:cs typeface="Cambria Math"/>
              </a:rPr>
              <a:t>−</a:t>
            </a:r>
            <a:r>
              <a:rPr sz="1600" spc="-170" dirty="0">
                <a:latin typeface="Cambria Math"/>
                <a:cs typeface="Cambria Math"/>
              </a:rPr>
              <a:t> </a:t>
            </a:r>
            <a:r>
              <a:rPr sz="1600" spc="40" dirty="0">
                <a:latin typeface="Cambria Math"/>
                <a:cs typeface="Cambria Math"/>
              </a:rPr>
              <a:t>4𝑢</a:t>
            </a:r>
            <a:r>
              <a:rPr sz="1800" spc="60" baseline="23148" dirty="0">
                <a:latin typeface="Cambria Math"/>
                <a:cs typeface="Cambria Math"/>
              </a:rPr>
              <a:t>2</a:t>
            </a:r>
            <a:r>
              <a:rPr sz="1600" spc="40" dirty="0">
                <a:latin typeface="Cambria Math"/>
                <a:cs typeface="Cambria Math"/>
              </a:rPr>
              <a:t>)</a:t>
            </a:r>
            <a:endParaRPr sz="1600">
              <a:latin typeface="Cambria Math"/>
              <a:cs typeface="Cambria Math"/>
            </a:endParaRPr>
          </a:p>
          <a:p>
            <a:pPr marL="2419985">
              <a:lnSpc>
                <a:spcPts val="840"/>
              </a:lnSpc>
              <a:tabLst>
                <a:tab pos="2988945" algn="l"/>
                <a:tab pos="3507740" algn="l"/>
                <a:tab pos="4086860" algn="l"/>
              </a:tabLst>
            </a:pPr>
            <a:r>
              <a:rPr sz="1200" spc="70" dirty="0">
                <a:latin typeface="Cambria Math"/>
                <a:cs typeface="Cambria Math"/>
              </a:rPr>
              <a:t>𝑥	𝑥	</a:t>
            </a:r>
            <a:r>
              <a:rPr sz="1200" spc="90" dirty="0">
                <a:latin typeface="Cambria Math"/>
                <a:cs typeface="Cambria Math"/>
              </a:rPr>
              <a:t>𝑦	𝑦</a:t>
            </a:r>
            <a:endParaRPr sz="1200">
              <a:latin typeface="Cambria Math"/>
              <a:cs typeface="Cambria Math"/>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739" y="460755"/>
            <a:ext cx="4894580" cy="514350"/>
          </a:xfrm>
          <a:prstGeom prst="rect">
            <a:avLst/>
          </a:prstGeom>
        </p:spPr>
        <p:txBody>
          <a:bodyPr vert="horz" wrap="square" lIns="0" tIns="13335" rIns="0" bIns="0" rtlCol="0">
            <a:spAutoFit/>
          </a:bodyPr>
          <a:lstStyle/>
          <a:p>
            <a:pPr marL="12700">
              <a:lnSpc>
                <a:spcPct val="100000"/>
              </a:lnSpc>
              <a:spcBef>
                <a:spcPts val="105"/>
              </a:spcBef>
            </a:pPr>
            <a:r>
              <a:rPr spc="-5" dirty="0"/>
              <a:t>3c. </a:t>
            </a:r>
            <a:r>
              <a:rPr spc="-10" dirty="0"/>
              <a:t>Evaluation: </a:t>
            </a:r>
            <a:r>
              <a:rPr i="1" dirty="0">
                <a:latin typeface="Calibri"/>
                <a:cs typeface="Calibri"/>
              </a:rPr>
              <a:t>Timing</a:t>
            </a:r>
            <a:r>
              <a:rPr i="1" spc="-95" dirty="0">
                <a:latin typeface="Calibri"/>
                <a:cs typeface="Calibri"/>
              </a:rPr>
              <a:t> </a:t>
            </a:r>
            <a:r>
              <a:rPr i="1" spc="-20" dirty="0">
                <a:latin typeface="Calibri"/>
                <a:cs typeface="Calibri"/>
              </a:rPr>
              <a:t>Power</a:t>
            </a:r>
          </a:p>
        </p:txBody>
      </p:sp>
      <p:sp>
        <p:nvSpPr>
          <p:cNvPr id="3" name="object 3"/>
          <p:cNvSpPr txBox="1"/>
          <p:nvPr/>
        </p:nvSpPr>
        <p:spPr>
          <a:xfrm>
            <a:off x="333375" y="1086167"/>
            <a:ext cx="11502390" cy="900430"/>
          </a:xfrm>
          <a:prstGeom prst="rect">
            <a:avLst/>
          </a:prstGeom>
        </p:spPr>
        <p:txBody>
          <a:bodyPr vert="horz" wrap="square" lIns="0" tIns="84455" rIns="0" bIns="0" rtlCol="0">
            <a:spAutoFit/>
          </a:bodyPr>
          <a:lstStyle/>
          <a:p>
            <a:pPr marL="297180" indent="-285115">
              <a:lnSpc>
                <a:spcPct val="100000"/>
              </a:lnSpc>
              <a:spcBef>
                <a:spcPts val="665"/>
              </a:spcBef>
              <a:buFont typeface="Arial"/>
              <a:buChar char="•"/>
              <a:tabLst>
                <a:tab pos="297180" algn="l"/>
                <a:tab pos="297815" algn="l"/>
              </a:tabLst>
            </a:pPr>
            <a:r>
              <a:rPr sz="2400" b="1" spc="-10" dirty="0">
                <a:latin typeface="Calibri"/>
                <a:cs typeface="Calibri"/>
              </a:rPr>
              <a:t>Question</a:t>
            </a:r>
            <a:r>
              <a:rPr sz="2400" spc="-10" dirty="0">
                <a:latin typeface="Calibri"/>
                <a:cs typeface="Calibri"/>
              </a:rPr>
              <a:t>: </a:t>
            </a:r>
            <a:r>
              <a:rPr lang="en-US" sz="2400" i="1" spc="-15" dirty="0">
                <a:latin typeface="Calibri"/>
                <a:cs typeface="Calibri"/>
              </a:rPr>
              <a:t>"</a:t>
            </a:r>
            <a:r>
              <a:rPr sz="2400" i="1" spc="-15" dirty="0">
                <a:latin typeface="Calibri"/>
                <a:cs typeface="Calibri"/>
              </a:rPr>
              <a:t>Can </a:t>
            </a:r>
            <a:r>
              <a:rPr sz="2400" i="1" spc="-20" dirty="0">
                <a:latin typeface="Calibri"/>
                <a:cs typeface="Calibri"/>
              </a:rPr>
              <a:t>we </a:t>
            </a:r>
            <a:r>
              <a:rPr sz="2400" i="1" spc="-15" dirty="0">
                <a:latin typeface="Calibri"/>
                <a:cs typeface="Calibri"/>
              </a:rPr>
              <a:t>determine </a:t>
            </a:r>
            <a:r>
              <a:rPr sz="2400" i="1" dirty="0">
                <a:latin typeface="Calibri"/>
                <a:cs typeface="Calibri"/>
              </a:rPr>
              <a:t>time </a:t>
            </a:r>
            <a:r>
              <a:rPr sz="2400" i="1" spc="-15" dirty="0">
                <a:latin typeface="Calibri"/>
                <a:cs typeface="Calibri"/>
              </a:rPr>
              <a:t>zero </a:t>
            </a:r>
            <a:r>
              <a:rPr sz="2400" i="1" spc="10" dirty="0">
                <a:latin typeface="Calibri"/>
                <a:cs typeface="Calibri"/>
              </a:rPr>
              <a:t>+/- </a:t>
            </a:r>
            <a:r>
              <a:rPr sz="2400" i="1" spc="-25" dirty="0">
                <a:latin typeface="Calibri"/>
                <a:cs typeface="Calibri"/>
              </a:rPr>
              <a:t>uncertainty </a:t>
            </a:r>
            <a:r>
              <a:rPr sz="2400" i="1" spc="-15" dirty="0">
                <a:latin typeface="Calibri"/>
                <a:cs typeface="Calibri"/>
              </a:rPr>
              <a:t>within </a:t>
            </a:r>
            <a:r>
              <a:rPr sz="2400" i="1" dirty="0">
                <a:latin typeface="Calibri"/>
                <a:cs typeface="Calibri"/>
              </a:rPr>
              <a:t>a </a:t>
            </a:r>
            <a:r>
              <a:rPr sz="2400" i="1" spc="-25" dirty="0">
                <a:latin typeface="Calibri"/>
                <a:cs typeface="Calibri"/>
              </a:rPr>
              <a:t>predefined </a:t>
            </a:r>
            <a:r>
              <a:rPr sz="2400" i="1" spc="5" dirty="0">
                <a:latin typeface="Calibri"/>
                <a:cs typeface="Calibri"/>
              </a:rPr>
              <a:t>time</a:t>
            </a:r>
            <a:r>
              <a:rPr sz="2400" i="1" spc="-305" dirty="0">
                <a:latin typeface="Calibri"/>
                <a:cs typeface="Calibri"/>
              </a:rPr>
              <a:t> </a:t>
            </a:r>
            <a:r>
              <a:rPr sz="2400" i="1" spc="-20" dirty="0">
                <a:latin typeface="Calibri"/>
                <a:cs typeface="Calibri"/>
              </a:rPr>
              <a:t>window?“</a:t>
            </a:r>
            <a:endParaRPr sz="2400" dirty="0">
              <a:latin typeface="Calibri"/>
              <a:cs typeface="Calibri"/>
            </a:endParaRPr>
          </a:p>
          <a:p>
            <a:pPr marL="297180" indent="-285115">
              <a:lnSpc>
                <a:spcPct val="100000"/>
              </a:lnSpc>
              <a:spcBef>
                <a:spcPts val="565"/>
              </a:spcBef>
              <a:buFont typeface="Arial"/>
              <a:buChar char="•"/>
              <a:tabLst>
                <a:tab pos="297180" algn="l"/>
                <a:tab pos="297815" algn="l"/>
              </a:tabLst>
            </a:pPr>
            <a:r>
              <a:rPr sz="2400" b="1" dirty="0">
                <a:latin typeface="Calibri"/>
                <a:cs typeface="Calibri"/>
              </a:rPr>
              <a:t>Approach</a:t>
            </a:r>
            <a:r>
              <a:rPr sz="2400" dirty="0">
                <a:latin typeface="Calibri"/>
                <a:cs typeface="Calibri"/>
              </a:rPr>
              <a:t>:</a:t>
            </a:r>
          </a:p>
        </p:txBody>
      </p:sp>
      <p:sp>
        <p:nvSpPr>
          <p:cNvPr id="4" name="object 4"/>
          <p:cNvSpPr txBox="1"/>
          <p:nvPr/>
        </p:nvSpPr>
        <p:spPr>
          <a:xfrm>
            <a:off x="790892" y="2205672"/>
            <a:ext cx="3032125" cy="306705"/>
          </a:xfrm>
          <a:prstGeom prst="rect">
            <a:avLst/>
          </a:prstGeom>
        </p:spPr>
        <p:txBody>
          <a:bodyPr vert="horz" wrap="square" lIns="0" tIns="11430" rIns="0" bIns="0" rtlCol="0">
            <a:spAutoFit/>
          </a:bodyPr>
          <a:lstStyle/>
          <a:p>
            <a:pPr marL="12700">
              <a:lnSpc>
                <a:spcPct val="100000"/>
              </a:lnSpc>
              <a:spcBef>
                <a:spcPts val="90"/>
              </a:spcBef>
              <a:tabLst>
                <a:tab pos="469900" algn="l"/>
              </a:tabLst>
            </a:pPr>
            <a:r>
              <a:rPr sz="1850" spc="5" dirty="0">
                <a:latin typeface="Calibri"/>
                <a:cs typeface="Calibri"/>
              </a:rPr>
              <a:t>1.	</a:t>
            </a:r>
            <a:r>
              <a:rPr sz="1850" dirty="0">
                <a:latin typeface="Calibri"/>
                <a:cs typeface="Calibri"/>
              </a:rPr>
              <a:t>For</a:t>
            </a:r>
            <a:r>
              <a:rPr sz="1850" spc="-120" dirty="0">
                <a:latin typeface="Calibri"/>
                <a:cs typeface="Calibri"/>
              </a:rPr>
              <a:t> </a:t>
            </a:r>
            <a:r>
              <a:rPr sz="1850" spc="-5" dirty="0">
                <a:latin typeface="Calibri"/>
                <a:cs typeface="Calibri"/>
              </a:rPr>
              <a:t>Xe-133</a:t>
            </a:r>
            <a:r>
              <a:rPr sz="1850" spc="-170" dirty="0">
                <a:latin typeface="Calibri"/>
                <a:cs typeface="Calibri"/>
              </a:rPr>
              <a:t> </a:t>
            </a:r>
            <a:r>
              <a:rPr sz="1850" spc="-5" dirty="0">
                <a:latin typeface="Calibri"/>
                <a:cs typeface="Calibri"/>
              </a:rPr>
              <a:t>and</a:t>
            </a:r>
            <a:r>
              <a:rPr sz="1850" spc="-135" dirty="0">
                <a:latin typeface="Calibri"/>
                <a:cs typeface="Calibri"/>
              </a:rPr>
              <a:t> </a:t>
            </a:r>
            <a:r>
              <a:rPr sz="1850" spc="-5" dirty="0">
                <a:latin typeface="Calibri"/>
                <a:cs typeface="Calibri"/>
              </a:rPr>
              <a:t>Xe-133m:</a:t>
            </a:r>
            <a:r>
              <a:rPr sz="1850" spc="-195" dirty="0">
                <a:latin typeface="Calibri"/>
                <a:cs typeface="Calibri"/>
              </a:rPr>
              <a:t> </a:t>
            </a:r>
            <a:r>
              <a:rPr sz="1850" spc="-5" dirty="0">
                <a:latin typeface="Cambria Math"/>
                <a:cs typeface="Cambria Math"/>
              </a:rPr>
              <a:t>𝑅</a:t>
            </a:r>
            <a:endParaRPr sz="1850">
              <a:latin typeface="Cambria Math"/>
              <a:cs typeface="Cambria Math"/>
            </a:endParaRPr>
          </a:p>
        </p:txBody>
      </p:sp>
      <p:sp>
        <p:nvSpPr>
          <p:cNvPr id="5" name="object 5"/>
          <p:cNvSpPr txBox="1"/>
          <p:nvPr/>
        </p:nvSpPr>
        <p:spPr>
          <a:xfrm>
            <a:off x="3790696" y="2317432"/>
            <a:ext cx="857885" cy="233045"/>
          </a:xfrm>
          <a:prstGeom prst="rect">
            <a:avLst/>
          </a:prstGeom>
        </p:spPr>
        <p:txBody>
          <a:bodyPr vert="horz" wrap="square" lIns="0" tIns="13970" rIns="0" bIns="0" rtlCol="0">
            <a:spAutoFit/>
          </a:bodyPr>
          <a:lstStyle/>
          <a:p>
            <a:pPr marL="12700">
              <a:lnSpc>
                <a:spcPct val="100000"/>
              </a:lnSpc>
              <a:spcBef>
                <a:spcPts val="110"/>
              </a:spcBef>
            </a:pPr>
            <a:r>
              <a:rPr sz="1350" spc="50" dirty="0">
                <a:latin typeface="Cambria Math"/>
                <a:cs typeface="Cambria Math"/>
              </a:rPr>
              <a:t>13</a:t>
            </a:r>
            <a:r>
              <a:rPr sz="1350" spc="-30" dirty="0">
                <a:latin typeface="Cambria Math"/>
                <a:cs typeface="Cambria Math"/>
              </a:rPr>
              <a:t>3</a:t>
            </a:r>
            <a:r>
              <a:rPr sz="1350" spc="175" dirty="0">
                <a:latin typeface="Cambria Math"/>
                <a:cs typeface="Cambria Math"/>
              </a:rPr>
              <a:t>𝑚</a:t>
            </a:r>
            <a:r>
              <a:rPr sz="1350" spc="-25" dirty="0">
                <a:latin typeface="Cambria Math"/>
                <a:cs typeface="Cambria Math"/>
              </a:rPr>
              <a:t>/</a:t>
            </a:r>
            <a:r>
              <a:rPr sz="1350" spc="-30" dirty="0">
                <a:latin typeface="Cambria Math"/>
                <a:cs typeface="Cambria Math"/>
              </a:rPr>
              <a:t>1</a:t>
            </a:r>
            <a:r>
              <a:rPr sz="1350" spc="50" dirty="0">
                <a:latin typeface="Cambria Math"/>
                <a:cs typeface="Cambria Math"/>
              </a:rPr>
              <a:t>3</a:t>
            </a:r>
            <a:r>
              <a:rPr sz="1350" spc="40" dirty="0">
                <a:latin typeface="Cambria Math"/>
                <a:cs typeface="Cambria Math"/>
              </a:rPr>
              <a:t>3</a:t>
            </a:r>
            <a:endParaRPr sz="1350">
              <a:latin typeface="Cambria Math"/>
              <a:cs typeface="Cambria Math"/>
            </a:endParaRPr>
          </a:p>
        </p:txBody>
      </p:sp>
      <p:sp>
        <p:nvSpPr>
          <p:cNvPr id="6" name="object 6"/>
          <p:cNvSpPr/>
          <p:nvPr/>
        </p:nvSpPr>
        <p:spPr>
          <a:xfrm>
            <a:off x="4653915" y="2273554"/>
            <a:ext cx="248920" cy="216408"/>
          </a:xfrm>
          <a:prstGeom prst="rect">
            <a:avLst/>
          </a:prstGeom>
          <a:blipFill>
            <a:blip r:embed="rId2" cstate="print"/>
            <a:stretch>
              <a:fillRect/>
            </a:stretch>
          </a:blipFill>
        </p:spPr>
        <p:txBody>
          <a:bodyPr wrap="square" lIns="0" tIns="0" rIns="0" bIns="0" rtlCol="0"/>
          <a:lstStyle/>
          <a:p>
            <a:endParaRPr/>
          </a:p>
        </p:txBody>
      </p:sp>
      <p:sp>
        <p:nvSpPr>
          <p:cNvPr id="7" name="object 7"/>
          <p:cNvSpPr txBox="1"/>
          <p:nvPr/>
        </p:nvSpPr>
        <p:spPr>
          <a:xfrm>
            <a:off x="4726304" y="2205672"/>
            <a:ext cx="444500" cy="306705"/>
          </a:xfrm>
          <a:prstGeom prst="rect">
            <a:avLst/>
          </a:prstGeom>
        </p:spPr>
        <p:txBody>
          <a:bodyPr vert="horz" wrap="square" lIns="0" tIns="11430" rIns="0" bIns="0" rtlCol="0">
            <a:spAutoFit/>
          </a:bodyPr>
          <a:lstStyle/>
          <a:p>
            <a:pPr marL="12700">
              <a:lnSpc>
                <a:spcPct val="100000"/>
              </a:lnSpc>
              <a:spcBef>
                <a:spcPts val="90"/>
              </a:spcBef>
              <a:tabLst>
                <a:tab pos="255904" algn="l"/>
              </a:tabLst>
            </a:pPr>
            <a:r>
              <a:rPr sz="1850" spc="-10" dirty="0">
                <a:latin typeface="Cambria Math"/>
                <a:cs typeface="Cambria Math"/>
              </a:rPr>
              <a:t>𝑡	=</a:t>
            </a:r>
            <a:endParaRPr sz="1850">
              <a:latin typeface="Cambria Math"/>
              <a:cs typeface="Cambria Math"/>
            </a:endParaRPr>
          </a:p>
        </p:txBody>
      </p:sp>
      <p:sp>
        <p:nvSpPr>
          <p:cNvPr id="8" name="object 8"/>
          <p:cNvSpPr/>
          <p:nvPr/>
        </p:nvSpPr>
        <p:spPr>
          <a:xfrm>
            <a:off x="5212460" y="2382520"/>
            <a:ext cx="5049520" cy="0"/>
          </a:xfrm>
          <a:custGeom>
            <a:avLst/>
            <a:gdLst/>
            <a:ahLst/>
            <a:cxnLst/>
            <a:rect l="l" t="t" r="r" b="b"/>
            <a:pathLst>
              <a:path w="5049520">
                <a:moveTo>
                  <a:pt x="0" y="0"/>
                </a:moveTo>
                <a:lnTo>
                  <a:pt x="5049520" y="0"/>
                </a:lnTo>
              </a:path>
            </a:pathLst>
          </a:custGeom>
          <a:ln w="10160">
            <a:solidFill>
              <a:srgbClr val="000000"/>
            </a:solidFill>
          </a:ln>
        </p:spPr>
        <p:txBody>
          <a:bodyPr wrap="square" lIns="0" tIns="0" rIns="0" bIns="0" rtlCol="0"/>
          <a:lstStyle/>
          <a:p>
            <a:endParaRPr/>
          </a:p>
        </p:txBody>
      </p:sp>
      <p:sp>
        <p:nvSpPr>
          <p:cNvPr id="9" name="object 9"/>
          <p:cNvSpPr txBox="1"/>
          <p:nvPr/>
        </p:nvSpPr>
        <p:spPr>
          <a:xfrm>
            <a:off x="7334250" y="2103691"/>
            <a:ext cx="824865" cy="233045"/>
          </a:xfrm>
          <a:prstGeom prst="rect">
            <a:avLst/>
          </a:prstGeom>
        </p:spPr>
        <p:txBody>
          <a:bodyPr vert="horz" wrap="square" lIns="0" tIns="13970" rIns="0" bIns="0" rtlCol="0">
            <a:spAutoFit/>
          </a:bodyPr>
          <a:lstStyle/>
          <a:p>
            <a:pPr marL="38100">
              <a:lnSpc>
                <a:spcPct val="100000"/>
              </a:lnSpc>
              <a:spcBef>
                <a:spcPts val="110"/>
              </a:spcBef>
            </a:pPr>
            <a:r>
              <a:rPr sz="2025" spc="120" baseline="-10288" dirty="0">
                <a:latin typeface="Cambria Math"/>
                <a:cs typeface="Cambria Math"/>
              </a:rPr>
              <a:t>𝑒</a:t>
            </a:r>
            <a:r>
              <a:rPr sz="1650" spc="120" baseline="12626" dirty="0">
                <a:latin typeface="Cambria Math"/>
                <a:cs typeface="Cambria Math"/>
              </a:rPr>
              <a:t>−𝜆</a:t>
            </a:r>
            <a:r>
              <a:rPr sz="1100" spc="80" dirty="0">
                <a:latin typeface="Cambria Math"/>
                <a:cs typeface="Cambria Math"/>
              </a:rPr>
              <a:t>133𝑚</a:t>
            </a:r>
            <a:r>
              <a:rPr sz="1650" spc="120" baseline="12626" dirty="0">
                <a:latin typeface="Cambria Math"/>
                <a:cs typeface="Cambria Math"/>
              </a:rPr>
              <a:t>𝑡</a:t>
            </a:r>
            <a:endParaRPr sz="1650" baseline="12626">
              <a:latin typeface="Cambria Math"/>
              <a:cs typeface="Cambria Math"/>
            </a:endParaRPr>
          </a:p>
        </p:txBody>
      </p:sp>
      <p:sp>
        <p:nvSpPr>
          <p:cNvPr id="10" name="object 10"/>
          <p:cNvSpPr txBox="1"/>
          <p:nvPr/>
        </p:nvSpPr>
        <p:spPr>
          <a:xfrm>
            <a:off x="5178678" y="2388552"/>
            <a:ext cx="835660" cy="233045"/>
          </a:xfrm>
          <a:prstGeom prst="rect">
            <a:avLst/>
          </a:prstGeom>
        </p:spPr>
        <p:txBody>
          <a:bodyPr vert="horz" wrap="square" lIns="0" tIns="13970" rIns="0" bIns="0" rtlCol="0">
            <a:spAutoFit/>
          </a:bodyPr>
          <a:lstStyle/>
          <a:p>
            <a:pPr marL="38100">
              <a:lnSpc>
                <a:spcPct val="100000"/>
              </a:lnSpc>
              <a:spcBef>
                <a:spcPts val="110"/>
              </a:spcBef>
            </a:pPr>
            <a:r>
              <a:rPr sz="2025" spc="135" baseline="-6172" dirty="0">
                <a:latin typeface="Cambria Math"/>
                <a:cs typeface="Cambria Math"/>
              </a:rPr>
              <a:t>𝑒</a:t>
            </a:r>
            <a:r>
              <a:rPr sz="1650" spc="135" baseline="12626" dirty="0">
                <a:latin typeface="Cambria Math"/>
                <a:cs typeface="Cambria Math"/>
              </a:rPr>
              <a:t>−𝜆</a:t>
            </a:r>
            <a:r>
              <a:rPr sz="1100" spc="90" dirty="0">
                <a:latin typeface="Cambria Math"/>
                <a:cs typeface="Cambria Math"/>
              </a:rPr>
              <a:t>133𝑚</a:t>
            </a:r>
            <a:r>
              <a:rPr sz="1650" spc="135" baseline="12626" dirty="0">
                <a:latin typeface="Cambria Math"/>
                <a:cs typeface="Cambria Math"/>
              </a:rPr>
              <a:t>𝑡</a:t>
            </a:r>
            <a:endParaRPr sz="1650" baseline="12626">
              <a:latin typeface="Cambria Math"/>
              <a:cs typeface="Cambria Math"/>
            </a:endParaRPr>
          </a:p>
        </p:txBody>
      </p:sp>
      <p:sp>
        <p:nvSpPr>
          <p:cNvPr id="11" name="object 11"/>
          <p:cNvSpPr/>
          <p:nvPr/>
        </p:nvSpPr>
        <p:spPr>
          <a:xfrm>
            <a:off x="5974460" y="2545079"/>
            <a:ext cx="914400" cy="0"/>
          </a:xfrm>
          <a:custGeom>
            <a:avLst/>
            <a:gdLst/>
            <a:ahLst/>
            <a:cxnLst/>
            <a:rect l="l" t="t" r="r" b="b"/>
            <a:pathLst>
              <a:path w="914400">
                <a:moveTo>
                  <a:pt x="0" y="0"/>
                </a:moveTo>
                <a:lnTo>
                  <a:pt x="914400" y="0"/>
                </a:lnTo>
              </a:path>
            </a:pathLst>
          </a:custGeom>
          <a:ln w="10160">
            <a:solidFill>
              <a:srgbClr val="000000"/>
            </a:solidFill>
          </a:ln>
        </p:spPr>
        <p:txBody>
          <a:bodyPr wrap="square" lIns="0" tIns="0" rIns="0" bIns="0" rtlCol="0"/>
          <a:lstStyle/>
          <a:p>
            <a:endParaRPr/>
          </a:p>
        </p:txBody>
      </p:sp>
      <p:sp>
        <p:nvSpPr>
          <p:cNvPr id="12" name="object 12"/>
          <p:cNvSpPr/>
          <p:nvPr/>
        </p:nvSpPr>
        <p:spPr>
          <a:xfrm>
            <a:off x="6893941" y="2437129"/>
            <a:ext cx="1642745" cy="208915"/>
          </a:xfrm>
          <a:custGeom>
            <a:avLst/>
            <a:gdLst/>
            <a:ahLst/>
            <a:cxnLst/>
            <a:rect l="l" t="t" r="r" b="b"/>
            <a:pathLst>
              <a:path w="1642745" h="208914">
                <a:moveTo>
                  <a:pt x="1587500" y="0"/>
                </a:moveTo>
                <a:lnTo>
                  <a:pt x="1585340" y="6985"/>
                </a:lnTo>
                <a:lnTo>
                  <a:pt x="1594933" y="11936"/>
                </a:lnTo>
                <a:lnTo>
                  <a:pt x="1603311" y="19161"/>
                </a:lnTo>
                <a:lnTo>
                  <a:pt x="1620902" y="54102"/>
                </a:lnTo>
                <a:lnTo>
                  <a:pt x="1626742" y="104394"/>
                </a:lnTo>
                <a:lnTo>
                  <a:pt x="1626098" y="122680"/>
                </a:lnTo>
                <a:lnTo>
                  <a:pt x="1616328" y="168275"/>
                </a:lnTo>
                <a:lnTo>
                  <a:pt x="1585340" y="201803"/>
                </a:lnTo>
                <a:lnTo>
                  <a:pt x="1587500" y="208661"/>
                </a:lnTo>
                <a:lnTo>
                  <a:pt x="1620182" y="185943"/>
                </a:lnTo>
                <a:lnTo>
                  <a:pt x="1638760" y="141239"/>
                </a:lnTo>
                <a:lnTo>
                  <a:pt x="1642363" y="104394"/>
                </a:lnTo>
                <a:lnTo>
                  <a:pt x="1641461" y="85248"/>
                </a:lnTo>
                <a:lnTo>
                  <a:pt x="1628012" y="35814"/>
                </a:lnTo>
                <a:lnTo>
                  <a:pt x="1599902" y="4810"/>
                </a:lnTo>
                <a:lnTo>
                  <a:pt x="1587500" y="0"/>
                </a:lnTo>
                <a:close/>
              </a:path>
              <a:path w="1642745" h="208914">
                <a:moveTo>
                  <a:pt x="54736" y="0"/>
                </a:moveTo>
                <a:lnTo>
                  <a:pt x="22107" y="22717"/>
                </a:lnTo>
                <a:lnTo>
                  <a:pt x="3540" y="67437"/>
                </a:lnTo>
                <a:lnTo>
                  <a:pt x="0" y="104394"/>
                </a:lnTo>
                <a:lnTo>
                  <a:pt x="883" y="123465"/>
                </a:lnTo>
                <a:lnTo>
                  <a:pt x="14224" y="172847"/>
                </a:lnTo>
                <a:lnTo>
                  <a:pt x="42352" y="203850"/>
                </a:lnTo>
                <a:lnTo>
                  <a:pt x="54736" y="208661"/>
                </a:lnTo>
                <a:lnTo>
                  <a:pt x="56895" y="201803"/>
                </a:lnTo>
                <a:lnTo>
                  <a:pt x="47323" y="196778"/>
                </a:lnTo>
                <a:lnTo>
                  <a:pt x="38988" y="189515"/>
                </a:lnTo>
                <a:lnTo>
                  <a:pt x="21387" y="154632"/>
                </a:lnTo>
                <a:lnTo>
                  <a:pt x="15493" y="104394"/>
                </a:lnTo>
                <a:lnTo>
                  <a:pt x="16140" y="86105"/>
                </a:lnTo>
                <a:lnTo>
                  <a:pt x="26034" y="40386"/>
                </a:lnTo>
                <a:lnTo>
                  <a:pt x="56895" y="6985"/>
                </a:lnTo>
                <a:lnTo>
                  <a:pt x="54736" y="0"/>
                </a:lnTo>
                <a:close/>
              </a:path>
            </a:pathLst>
          </a:custGeom>
          <a:solidFill>
            <a:srgbClr val="000000"/>
          </a:solidFill>
        </p:spPr>
        <p:txBody>
          <a:bodyPr wrap="square" lIns="0" tIns="0" rIns="0" bIns="0" rtlCol="0"/>
          <a:lstStyle/>
          <a:p>
            <a:endParaRPr/>
          </a:p>
        </p:txBody>
      </p:sp>
      <p:sp>
        <p:nvSpPr>
          <p:cNvPr id="13" name="object 13"/>
          <p:cNvSpPr/>
          <p:nvPr/>
        </p:nvSpPr>
        <p:spPr>
          <a:xfrm>
            <a:off x="8666860" y="2545079"/>
            <a:ext cx="995680" cy="0"/>
          </a:xfrm>
          <a:custGeom>
            <a:avLst/>
            <a:gdLst/>
            <a:ahLst/>
            <a:cxnLst/>
            <a:rect l="l" t="t" r="r" b="b"/>
            <a:pathLst>
              <a:path w="995679">
                <a:moveTo>
                  <a:pt x="0" y="0"/>
                </a:moveTo>
                <a:lnTo>
                  <a:pt x="995679" y="0"/>
                </a:lnTo>
              </a:path>
            </a:pathLst>
          </a:custGeom>
          <a:ln w="10160">
            <a:solidFill>
              <a:srgbClr val="000000"/>
            </a:solidFill>
          </a:ln>
        </p:spPr>
        <p:txBody>
          <a:bodyPr wrap="square" lIns="0" tIns="0" rIns="0" bIns="0" rtlCol="0"/>
          <a:lstStyle/>
          <a:p>
            <a:endParaRPr/>
          </a:p>
        </p:txBody>
      </p:sp>
      <p:sp>
        <p:nvSpPr>
          <p:cNvPr id="14" name="object 14"/>
          <p:cNvSpPr txBox="1"/>
          <p:nvPr/>
        </p:nvSpPr>
        <p:spPr>
          <a:xfrm>
            <a:off x="9118981" y="2348230"/>
            <a:ext cx="110489" cy="196215"/>
          </a:xfrm>
          <a:prstGeom prst="rect">
            <a:avLst/>
          </a:prstGeom>
        </p:spPr>
        <p:txBody>
          <a:bodyPr vert="horz" wrap="square" lIns="0" tIns="15240" rIns="0" bIns="0" rtlCol="0">
            <a:spAutoFit/>
          </a:bodyPr>
          <a:lstStyle/>
          <a:p>
            <a:pPr marL="12700">
              <a:lnSpc>
                <a:spcPct val="100000"/>
              </a:lnSpc>
              <a:spcBef>
                <a:spcPts val="120"/>
              </a:spcBef>
            </a:pPr>
            <a:r>
              <a:rPr sz="1100" spc="55" dirty="0">
                <a:latin typeface="Cambria Math"/>
                <a:cs typeface="Cambria Math"/>
              </a:rPr>
              <a:t>1</a:t>
            </a:r>
            <a:endParaRPr sz="1100">
              <a:latin typeface="Cambria Math"/>
              <a:cs typeface="Cambria Math"/>
            </a:endParaRPr>
          </a:p>
        </p:txBody>
      </p:sp>
      <p:sp>
        <p:nvSpPr>
          <p:cNvPr id="15" name="object 15"/>
          <p:cNvSpPr/>
          <p:nvPr/>
        </p:nvSpPr>
        <p:spPr>
          <a:xfrm>
            <a:off x="9482073" y="2561589"/>
            <a:ext cx="166116" cy="131699"/>
          </a:xfrm>
          <a:prstGeom prst="rect">
            <a:avLst/>
          </a:prstGeom>
          <a:blipFill>
            <a:blip r:embed="rId3" cstate="print"/>
            <a:stretch>
              <a:fillRect/>
            </a:stretch>
          </a:blipFill>
        </p:spPr>
        <p:txBody>
          <a:bodyPr wrap="square" lIns="0" tIns="0" rIns="0" bIns="0" rtlCol="0"/>
          <a:lstStyle/>
          <a:p>
            <a:endParaRPr/>
          </a:p>
        </p:txBody>
      </p:sp>
      <p:sp>
        <p:nvSpPr>
          <p:cNvPr id="16" name="object 16"/>
          <p:cNvSpPr txBox="1"/>
          <p:nvPr/>
        </p:nvSpPr>
        <p:spPr>
          <a:xfrm>
            <a:off x="5928740" y="2356040"/>
            <a:ext cx="3735070" cy="412750"/>
          </a:xfrm>
          <a:prstGeom prst="rect">
            <a:avLst/>
          </a:prstGeom>
        </p:spPr>
        <p:txBody>
          <a:bodyPr vert="horz" wrap="square" lIns="0" tIns="37465" rIns="0" bIns="0" rtlCol="0">
            <a:spAutoFit/>
          </a:bodyPr>
          <a:lstStyle/>
          <a:p>
            <a:pPr marL="335280">
              <a:lnSpc>
                <a:spcPct val="100000"/>
              </a:lnSpc>
              <a:spcBef>
                <a:spcPts val="295"/>
              </a:spcBef>
            </a:pPr>
            <a:r>
              <a:rPr sz="1650" spc="52" baseline="12626" dirty="0">
                <a:latin typeface="Cambria Math"/>
                <a:cs typeface="Cambria Math"/>
              </a:rPr>
              <a:t>𝜆</a:t>
            </a:r>
            <a:r>
              <a:rPr sz="1100" spc="35" dirty="0">
                <a:latin typeface="Cambria Math"/>
                <a:cs typeface="Cambria Math"/>
              </a:rPr>
              <a:t>133</a:t>
            </a:r>
            <a:endParaRPr sz="1100">
              <a:latin typeface="Cambria Math"/>
              <a:cs typeface="Cambria Math"/>
            </a:endParaRPr>
          </a:p>
          <a:p>
            <a:pPr marL="50800">
              <a:lnSpc>
                <a:spcPct val="100000"/>
              </a:lnSpc>
              <a:spcBef>
                <a:spcPts val="204"/>
              </a:spcBef>
              <a:tabLst>
                <a:tab pos="2745105" algn="l"/>
              </a:tabLst>
            </a:pPr>
            <a:r>
              <a:rPr sz="1650" spc="82" baseline="20202" dirty="0">
                <a:latin typeface="Cambria Math"/>
                <a:cs typeface="Cambria Math"/>
              </a:rPr>
              <a:t>𝜆</a:t>
            </a:r>
            <a:r>
              <a:rPr sz="1650" spc="82" baseline="5050" dirty="0">
                <a:latin typeface="Cambria Math"/>
                <a:cs typeface="Cambria Math"/>
              </a:rPr>
              <a:t>133</a:t>
            </a:r>
            <a:r>
              <a:rPr sz="1650" spc="82" baseline="20202" dirty="0">
                <a:latin typeface="Cambria Math"/>
                <a:cs typeface="Cambria Math"/>
              </a:rPr>
              <a:t>−𝜆</a:t>
            </a:r>
            <a:r>
              <a:rPr sz="1650" spc="82" baseline="5050" dirty="0">
                <a:latin typeface="Cambria Math"/>
                <a:cs typeface="Cambria Math"/>
              </a:rPr>
              <a:t>133𝑚	</a:t>
            </a:r>
            <a:r>
              <a:rPr sz="1650" spc="67" baseline="20202" dirty="0">
                <a:latin typeface="Cambria Math"/>
                <a:cs typeface="Cambria Math"/>
              </a:rPr>
              <a:t>𝑅</a:t>
            </a:r>
            <a:r>
              <a:rPr sz="1100" spc="45" dirty="0">
                <a:latin typeface="Cambria Math"/>
                <a:cs typeface="Cambria Math"/>
              </a:rPr>
              <a:t>133𝑚/133</a:t>
            </a:r>
            <a:r>
              <a:rPr sz="1100" spc="180" dirty="0">
                <a:latin typeface="Cambria Math"/>
                <a:cs typeface="Cambria Math"/>
              </a:rPr>
              <a:t> </a:t>
            </a:r>
            <a:r>
              <a:rPr sz="1650" spc="82" baseline="20202" dirty="0">
                <a:latin typeface="Cambria Math"/>
                <a:cs typeface="Cambria Math"/>
              </a:rPr>
              <a:t>0</a:t>
            </a:r>
            <a:endParaRPr sz="1650" baseline="20202">
              <a:latin typeface="Cambria Math"/>
              <a:cs typeface="Cambria Math"/>
            </a:endParaRPr>
          </a:p>
        </p:txBody>
      </p:sp>
      <p:sp>
        <p:nvSpPr>
          <p:cNvPr id="17" name="object 17"/>
          <p:cNvSpPr txBox="1"/>
          <p:nvPr/>
        </p:nvSpPr>
        <p:spPr>
          <a:xfrm>
            <a:off x="6914768" y="2358072"/>
            <a:ext cx="3413125" cy="233045"/>
          </a:xfrm>
          <a:prstGeom prst="rect">
            <a:avLst/>
          </a:prstGeom>
        </p:spPr>
        <p:txBody>
          <a:bodyPr vert="horz" wrap="square" lIns="0" tIns="13970" rIns="0" bIns="0" rtlCol="0">
            <a:spAutoFit/>
          </a:bodyPr>
          <a:lstStyle/>
          <a:p>
            <a:pPr marL="50800">
              <a:lnSpc>
                <a:spcPct val="100000"/>
              </a:lnSpc>
              <a:spcBef>
                <a:spcPts val="110"/>
              </a:spcBef>
              <a:tabLst>
                <a:tab pos="2755265" algn="l"/>
              </a:tabLst>
            </a:pPr>
            <a:r>
              <a:rPr sz="2025" spc="60" baseline="-16460" dirty="0">
                <a:latin typeface="Cambria Math"/>
                <a:cs typeface="Cambria Math"/>
              </a:rPr>
              <a:t>1−𝑒</a:t>
            </a:r>
            <a:r>
              <a:rPr sz="1100" spc="40" dirty="0">
                <a:latin typeface="Cambria Math"/>
                <a:cs typeface="Cambria Math"/>
              </a:rPr>
              <a:t>−(𝜆</a:t>
            </a:r>
            <a:r>
              <a:rPr sz="1650" spc="60" baseline="-12626" dirty="0">
                <a:latin typeface="Cambria Math"/>
                <a:cs typeface="Cambria Math"/>
              </a:rPr>
              <a:t>133</a:t>
            </a:r>
            <a:r>
              <a:rPr sz="1100" spc="40" dirty="0">
                <a:latin typeface="Cambria Math"/>
                <a:cs typeface="Cambria Math"/>
              </a:rPr>
              <a:t>−𝜆</a:t>
            </a:r>
            <a:r>
              <a:rPr sz="1650" spc="60" baseline="-12626" dirty="0">
                <a:latin typeface="Cambria Math"/>
                <a:cs typeface="Cambria Math"/>
              </a:rPr>
              <a:t>133𝑚</a:t>
            </a:r>
            <a:r>
              <a:rPr sz="1100" spc="40" dirty="0">
                <a:latin typeface="Cambria Math"/>
                <a:cs typeface="Cambria Math"/>
              </a:rPr>
              <a:t>)𝑡 </a:t>
            </a:r>
            <a:r>
              <a:rPr sz="1100" spc="85" dirty="0">
                <a:latin typeface="Cambria Math"/>
                <a:cs typeface="Cambria Math"/>
              </a:rPr>
              <a:t> </a:t>
            </a:r>
            <a:r>
              <a:rPr sz="2025" spc="-30" baseline="-16460" dirty="0">
                <a:latin typeface="Cambria Math"/>
                <a:cs typeface="Cambria Math"/>
              </a:rPr>
              <a:t>+	</a:t>
            </a:r>
            <a:r>
              <a:rPr sz="2025" spc="89" baseline="-16460" dirty="0">
                <a:latin typeface="Cambria Math"/>
                <a:cs typeface="Cambria Math"/>
              </a:rPr>
              <a:t>𝑒</a:t>
            </a:r>
            <a:r>
              <a:rPr sz="1100" spc="60" dirty="0">
                <a:latin typeface="Cambria Math"/>
                <a:cs typeface="Cambria Math"/>
              </a:rPr>
              <a:t>−𝜆</a:t>
            </a:r>
            <a:r>
              <a:rPr sz="1650" spc="89" baseline="-12626" dirty="0">
                <a:latin typeface="Cambria Math"/>
                <a:cs typeface="Cambria Math"/>
              </a:rPr>
              <a:t>133</a:t>
            </a:r>
            <a:r>
              <a:rPr sz="1100" spc="60" dirty="0">
                <a:latin typeface="Cambria Math"/>
                <a:cs typeface="Cambria Math"/>
              </a:rPr>
              <a:t>𝑡</a:t>
            </a:r>
            <a:endParaRPr sz="1100">
              <a:latin typeface="Cambria Math"/>
              <a:cs typeface="Cambria Math"/>
            </a:endParaRPr>
          </a:p>
        </p:txBody>
      </p:sp>
      <p:sp>
        <p:nvSpPr>
          <p:cNvPr id="18" name="object 18"/>
          <p:cNvSpPr/>
          <p:nvPr/>
        </p:nvSpPr>
        <p:spPr>
          <a:xfrm>
            <a:off x="5050154" y="2883154"/>
            <a:ext cx="238760" cy="216408"/>
          </a:xfrm>
          <a:prstGeom prst="rect">
            <a:avLst/>
          </a:prstGeom>
          <a:blipFill>
            <a:blip r:embed="rId4" cstate="print"/>
            <a:stretch>
              <a:fillRect/>
            </a:stretch>
          </a:blipFill>
        </p:spPr>
        <p:txBody>
          <a:bodyPr wrap="square" lIns="0" tIns="0" rIns="0" bIns="0" rtlCol="0"/>
          <a:lstStyle/>
          <a:p>
            <a:endParaRPr/>
          </a:p>
        </p:txBody>
      </p:sp>
      <p:sp>
        <p:nvSpPr>
          <p:cNvPr id="19" name="object 19"/>
          <p:cNvSpPr/>
          <p:nvPr/>
        </p:nvSpPr>
        <p:spPr>
          <a:xfrm>
            <a:off x="6442075" y="2883154"/>
            <a:ext cx="279400" cy="216535"/>
          </a:xfrm>
          <a:custGeom>
            <a:avLst/>
            <a:gdLst/>
            <a:ahLst/>
            <a:cxnLst/>
            <a:rect l="l" t="t" r="r" b="b"/>
            <a:pathLst>
              <a:path w="279400" h="216535">
                <a:moveTo>
                  <a:pt x="210439" y="0"/>
                </a:moveTo>
                <a:lnTo>
                  <a:pt x="207264" y="8762"/>
                </a:lnTo>
                <a:lnTo>
                  <a:pt x="219813" y="14192"/>
                </a:lnTo>
                <a:lnTo>
                  <a:pt x="230600" y="21717"/>
                </a:lnTo>
                <a:lnTo>
                  <a:pt x="252481" y="56626"/>
                </a:lnTo>
                <a:lnTo>
                  <a:pt x="259715" y="107061"/>
                </a:lnTo>
                <a:lnTo>
                  <a:pt x="258907" y="126182"/>
                </a:lnTo>
                <a:lnTo>
                  <a:pt x="246888" y="172974"/>
                </a:lnTo>
                <a:lnTo>
                  <a:pt x="219956" y="202191"/>
                </a:lnTo>
                <a:lnTo>
                  <a:pt x="207645" y="207645"/>
                </a:lnTo>
                <a:lnTo>
                  <a:pt x="210439" y="216408"/>
                </a:lnTo>
                <a:lnTo>
                  <a:pt x="251765" y="191851"/>
                </a:lnTo>
                <a:lnTo>
                  <a:pt x="274939" y="146478"/>
                </a:lnTo>
                <a:lnTo>
                  <a:pt x="279400" y="108204"/>
                </a:lnTo>
                <a:lnTo>
                  <a:pt x="278280" y="88388"/>
                </a:lnTo>
                <a:lnTo>
                  <a:pt x="261493" y="37846"/>
                </a:lnTo>
                <a:lnTo>
                  <a:pt x="226077" y="5645"/>
                </a:lnTo>
                <a:lnTo>
                  <a:pt x="210439" y="0"/>
                </a:lnTo>
                <a:close/>
              </a:path>
              <a:path w="279400" h="216535">
                <a:moveTo>
                  <a:pt x="68960" y="0"/>
                </a:moveTo>
                <a:lnTo>
                  <a:pt x="27705" y="24556"/>
                </a:lnTo>
                <a:lnTo>
                  <a:pt x="4460" y="70072"/>
                </a:lnTo>
                <a:lnTo>
                  <a:pt x="0" y="108204"/>
                </a:lnTo>
                <a:lnTo>
                  <a:pt x="1117" y="128109"/>
                </a:lnTo>
                <a:lnTo>
                  <a:pt x="17779" y="178562"/>
                </a:lnTo>
                <a:lnTo>
                  <a:pt x="53248" y="210762"/>
                </a:lnTo>
                <a:lnTo>
                  <a:pt x="68960" y="216408"/>
                </a:lnTo>
                <a:lnTo>
                  <a:pt x="71754" y="207645"/>
                </a:lnTo>
                <a:lnTo>
                  <a:pt x="59443" y="202191"/>
                </a:lnTo>
                <a:lnTo>
                  <a:pt x="48799" y="194595"/>
                </a:lnTo>
                <a:lnTo>
                  <a:pt x="26918" y="159138"/>
                </a:lnTo>
                <a:lnTo>
                  <a:pt x="19685" y="107061"/>
                </a:lnTo>
                <a:lnTo>
                  <a:pt x="20492" y="88630"/>
                </a:lnTo>
                <a:lnTo>
                  <a:pt x="32512" y="43053"/>
                </a:lnTo>
                <a:lnTo>
                  <a:pt x="59658" y="14192"/>
                </a:lnTo>
                <a:lnTo>
                  <a:pt x="72135" y="8762"/>
                </a:lnTo>
                <a:lnTo>
                  <a:pt x="68960" y="0"/>
                </a:lnTo>
                <a:close/>
              </a:path>
            </a:pathLst>
          </a:custGeom>
          <a:solidFill>
            <a:srgbClr val="000000"/>
          </a:solidFill>
        </p:spPr>
        <p:txBody>
          <a:bodyPr wrap="square" lIns="0" tIns="0" rIns="0" bIns="0" rtlCol="0"/>
          <a:lstStyle/>
          <a:p>
            <a:endParaRPr/>
          </a:p>
        </p:txBody>
      </p:sp>
      <p:sp>
        <p:nvSpPr>
          <p:cNvPr id="20" name="object 20"/>
          <p:cNvSpPr txBox="1"/>
          <p:nvPr/>
        </p:nvSpPr>
        <p:spPr>
          <a:xfrm>
            <a:off x="765492" y="2740112"/>
            <a:ext cx="9928860" cy="738505"/>
          </a:xfrm>
          <a:prstGeom prst="rect">
            <a:avLst/>
          </a:prstGeom>
        </p:spPr>
        <p:txBody>
          <a:bodyPr vert="horz" wrap="square" lIns="0" tIns="87630" rIns="0" bIns="0" rtlCol="0">
            <a:spAutoFit/>
          </a:bodyPr>
          <a:lstStyle/>
          <a:p>
            <a:pPr marL="38100">
              <a:lnSpc>
                <a:spcPct val="100000"/>
              </a:lnSpc>
              <a:spcBef>
                <a:spcPts val="690"/>
              </a:spcBef>
              <a:tabLst>
                <a:tab pos="495300" algn="l"/>
                <a:tab pos="4603115" algn="l"/>
              </a:tabLst>
            </a:pPr>
            <a:r>
              <a:rPr sz="1850" spc="10" dirty="0">
                <a:latin typeface="Calibri"/>
                <a:cs typeface="Calibri"/>
              </a:rPr>
              <a:t>2.	</a:t>
            </a:r>
            <a:r>
              <a:rPr sz="1850" u="heavy" spc="5" dirty="0">
                <a:uFill>
                  <a:solidFill>
                    <a:srgbClr val="000000"/>
                  </a:solidFill>
                </a:uFill>
                <a:latin typeface="Calibri"/>
                <a:cs typeface="Calibri"/>
              </a:rPr>
              <a:t>If </a:t>
            </a:r>
            <a:r>
              <a:rPr sz="1850" u="heavy" dirty="0">
                <a:uFill>
                  <a:solidFill>
                    <a:srgbClr val="000000"/>
                  </a:solidFill>
                </a:uFill>
                <a:latin typeface="Calibri"/>
                <a:cs typeface="Calibri"/>
              </a:rPr>
              <a:t>Xe-133m </a:t>
            </a:r>
            <a:r>
              <a:rPr sz="1850" u="heavy" spc="-15" dirty="0">
                <a:uFill>
                  <a:solidFill>
                    <a:srgbClr val="000000"/>
                  </a:solidFill>
                </a:uFill>
                <a:latin typeface="Calibri"/>
                <a:cs typeface="Calibri"/>
              </a:rPr>
              <a:t>is not present:</a:t>
            </a:r>
            <a:r>
              <a:rPr sz="1850" spc="-15" dirty="0">
                <a:latin typeface="Calibri"/>
                <a:cs typeface="Calibri"/>
              </a:rPr>
              <a:t> </a:t>
            </a:r>
            <a:r>
              <a:rPr sz="1850" spc="-5" dirty="0">
                <a:latin typeface="Calibri"/>
                <a:cs typeface="Calibri"/>
              </a:rPr>
              <a:t>E.g.,</a:t>
            </a:r>
            <a:r>
              <a:rPr sz="1850" spc="-35" dirty="0">
                <a:latin typeface="Calibri"/>
                <a:cs typeface="Calibri"/>
              </a:rPr>
              <a:t> </a:t>
            </a:r>
            <a:r>
              <a:rPr sz="1850" spc="5" dirty="0">
                <a:latin typeface="Cambria Math"/>
                <a:cs typeface="Cambria Math"/>
              </a:rPr>
              <a:t>𝑅</a:t>
            </a:r>
            <a:r>
              <a:rPr sz="2025" spc="7" baseline="-16460" dirty="0">
                <a:latin typeface="Cambria Math"/>
                <a:cs typeface="Cambria Math"/>
              </a:rPr>
              <a:t>135/133 </a:t>
            </a:r>
            <a:r>
              <a:rPr sz="2025" spc="337" baseline="-16460" dirty="0">
                <a:latin typeface="Cambria Math"/>
                <a:cs typeface="Cambria Math"/>
              </a:rPr>
              <a:t> </a:t>
            </a:r>
            <a:r>
              <a:rPr sz="1850" spc="-5" dirty="0">
                <a:latin typeface="Cambria Math"/>
                <a:cs typeface="Cambria Math"/>
              </a:rPr>
              <a:t>𝑡	= </a:t>
            </a:r>
            <a:r>
              <a:rPr sz="1850" spc="5" dirty="0">
                <a:latin typeface="Cambria Math"/>
                <a:cs typeface="Cambria Math"/>
              </a:rPr>
              <a:t>𝑅</a:t>
            </a:r>
            <a:r>
              <a:rPr sz="2025" spc="7" baseline="-16460" dirty="0">
                <a:latin typeface="Cambria Math"/>
                <a:cs typeface="Cambria Math"/>
              </a:rPr>
              <a:t>135/133  </a:t>
            </a:r>
            <a:r>
              <a:rPr sz="1850" spc="-5" dirty="0">
                <a:latin typeface="Cambria Math"/>
                <a:cs typeface="Cambria Math"/>
              </a:rPr>
              <a:t>0</a:t>
            </a:r>
            <a:r>
              <a:rPr sz="1850" spc="290" dirty="0">
                <a:latin typeface="Cambria Math"/>
                <a:cs typeface="Cambria Math"/>
              </a:rPr>
              <a:t> </a:t>
            </a:r>
            <a:r>
              <a:rPr sz="1850" spc="25" dirty="0">
                <a:latin typeface="Cambria Math"/>
                <a:cs typeface="Cambria Math"/>
              </a:rPr>
              <a:t>𝑒</a:t>
            </a:r>
            <a:r>
              <a:rPr sz="2025" spc="37" baseline="26748" dirty="0">
                <a:latin typeface="Cambria Math"/>
                <a:cs typeface="Cambria Math"/>
              </a:rPr>
              <a:t>−(𝜆</a:t>
            </a:r>
            <a:r>
              <a:rPr sz="1650" spc="37" baseline="15151" dirty="0">
                <a:latin typeface="Cambria Math"/>
                <a:cs typeface="Cambria Math"/>
              </a:rPr>
              <a:t>135</a:t>
            </a:r>
            <a:r>
              <a:rPr sz="2025" spc="37" baseline="26748" dirty="0">
                <a:latin typeface="Cambria Math"/>
                <a:cs typeface="Cambria Math"/>
              </a:rPr>
              <a:t>−𝜆</a:t>
            </a:r>
            <a:r>
              <a:rPr sz="1650" spc="37" baseline="15151" dirty="0">
                <a:latin typeface="Cambria Math"/>
                <a:cs typeface="Cambria Math"/>
              </a:rPr>
              <a:t>133</a:t>
            </a:r>
            <a:r>
              <a:rPr sz="2025" spc="37" baseline="26748" dirty="0">
                <a:latin typeface="Cambria Math"/>
                <a:cs typeface="Cambria Math"/>
              </a:rPr>
              <a:t>)𝑡</a:t>
            </a:r>
            <a:endParaRPr sz="2025" baseline="26748">
              <a:latin typeface="Cambria Math"/>
              <a:cs typeface="Cambria Math"/>
            </a:endParaRPr>
          </a:p>
          <a:p>
            <a:pPr marL="495934">
              <a:lnSpc>
                <a:spcPct val="100000"/>
              </a:lnSpc>
              <a:spcBef>
                <a:spcPts val="585"/>
              </a:spcBef>
            </a:pPr>
            <a:r>
              <a:rPr sz="1850" spc="-15" dirty="0">
                <a:latin typeface="Calibri"/>
                <a:cs typeface="Calibri"/>
              </a:rPr>
              <a:t>Analogous,</a:t>
            </a:r>
            <a:r>
              <a:rPr sz="1850" spc="-160" dirty="0">
                <a:latin typeface="Calibri"/>
                <a:cs typeface="Calibri"/>
              </a:rPr>
              <a:t> </a:t>
            </a:r>
            <a:r>
              <a:rPr sz="1850" spc="-20" dirty="0">
                <a:latin typeface="Calibri"/>
                <a:cs typeface="Calibri"/>
              </a:rPr>
              <a:t>simple</a:t>
            </a:r>
            <a:r>
              <a:rPr sz="1850" spc="30" dirty="0">
                <a:latin typeface="Calibri"/>
                <a:cs typeface="Calibri"/>
              </a:rPr>
              <a:t> </a:t>
            </a:r>
            <a:r>
              <a:rPr sz="1850" spc="-15" dirty="0">
                <a:latin typeface="Calibri"/>
                <a:cs typeface="Calibri"/>
              </a:rPr>
              <a:t>relations</a:t>
            </a:r>
            <a:r>
              <a:rPr sz="1850" spc="-90" dirty="0">
                <a:latin typeface="Calibri"/>
                <a:cs typeface="Calibri"/>
              </a:rPr>
              <a:t> </a:t>
            </a:r>
            <a:r>
              <a:rPr sz="1850" spc="-10" dirty="0">
                <a:latin typeface="Calibri"/>
                <a:cs typeface="Calibri"/>
              </a:rPr>
              <a:t>for</a:t>
            </a:r>
            <a:r>
              <a:rPr sz="1850" spc="-95" dirty="0">
                <a:latin typeface="Calibri"/>
                <a:cs typeface="Calibri"/>
              </a:rPr>
              <a:t> </a:t>
            </a:r>
            <a:r>
              <a:rPr sz="1850" spc="-15" dirty="0">
                <a:latin typeface="Calibri"/>
                <a:cs typeface="Calibri"/>
              </a:rPr>
              <a:t>Xe-133m/Xe-131m</a:t>
            </a:r>
            <a:r>
              <a:rPr sz="1850" spc="-204" dirty="0">
                <a:latin typeface="Calibri"/>
                <a:cs typeface="Calibri"/>
              </a:rPr>
              <a:t> </a:t>
            </a:r>
            <a:r>
              <a:rPr sz="1850" spc="-5" dirty="0">
                <a:latin typeface="Calibri"/>
                <a:cs typeface="Calibri"/>
              </a:rPr>
              <a:t>and</a:t>
            </a:r>
            <a:r>
              <a:rPr sz="1850" spc="-100" dirty="0">
                <a:latin typeface="Calibri"/>
                <a:cs typeface="Calibri"/>
              </a:rPr>
              <a:t> </a:t>
            </a:r>
            <a:r>
              <a:rPr sz="1850" spc="-15" dirty="0">
                <a:latin typeface="Calibri"/>
                <a:cs typeface="Calibri"/>
              </a:rPr>
              <a:t>Xe-133/Xe-131m</a:t>
            </a:r>
            <a:r>
              <a:rPr sz="1850" spc="-204" dirty="0">
                <a:latin typeface="Calibri"/>
                <a:cs typeface="Calibri"/>
              </a:rPr>
              <a:t> </a:t>
            </a:r>
            <a:r>
              <a:rPr sz="1850" spc="-10" dirty="0">
                <a:latin typeface="Calibri"/>
                <a:cs typeface="Calibri"/>
              </a:rPr>
              <a:t>(no</a:t>
            </a:r>
            <a:r>
              <a:rPr sz="1850" spc="-190" dirty="0">
                <a:latin typeface="Calibri"/>
                <a:cs typeface="Calibri"/>
              </a:rPr>
              <a:t> </a:t>
            </a:r>
            <a:r>
              <a:rPr sz="1850" spc="-10" dirty="0">
                <a:latin typeface="Calibri"/>
                <a:cs typeface="Calibri"/>
              </a:rPr>
              <a:t>parent-daughter</a:t>
            </a:r>
            <a:r>
              <a:rPr sz="1850" spc="-175" dirty="0">
                <a:latin typeface="Calibri"/>
                <a:cs typeface="Calibri"/>
              </a:rPr>
              <a:t> </a:t>
            </a:r>
            <a:r>
              <a:rPr sz="1850" spc="-20" dirty="0">
                <a:latin typeface="Calibri"/>
                <a:cs typeface="Calibri"/>
              </a:rPr>
              <a:t>decay).</a:t>
            </a:r>
            <a:endParaRPr sz="1850">
              <a:latin typeface="Calibri"/>
              <a:cs typeface="Calibri"/>
            </a:endParaRPr>
          </a:p>
        </p:txBody>
      </p:sp>
      <p:sp>
        <p:nvSpPr>
          <p:cNvPr id="21" name="object 21"/>
          <p:cNvSpPr txBox="1"/>
          <p:nvPr/>
        </p:nvSpPr>
        <p:spPr>
          <a:xfrm>
            <a:off x="3973829" y="3792918"/>
            <a:ext cx="694690" cy="233045"/>
          </a:xfrm>
          <a:prstGeom prst="rect">
            <a:avLst/>
          </a:prstGeom>
        </p:spPr>
        <p:txBody>
          <a:bodyPr vert="horz" wrap="square" lIns="0" tIns="13970" rIns="0" bIns="0" rtlCol="0">
            <a:spAutoFit/>
          </a:bodyPr>
          <a:lstStyle/>
          <a:p>
            <a:pPr marL="12700">
              <a:lnSpc>
                <a:spcPct val="100000"/>
              </a:lnSpc>
              <a:spcBef>
                <a:spcPts val="110"/>
              </a:spcBef>
            </a:pPr>
            <a:r>
              <a:rPr sz="1350" spc="50" dirty="0">
                <a:latin typeface="Cambria Math"/>
                <a:cs typeface="Cambria Math"/>
              </a:rPr>
              <a:t>1</a:t>
            </a:r>
            <a:r>
              <a:rPr sz="1350" spc="-30" dirty="0">
                <a:latin typeface="Cambria Math"/>
                <a:cs typeface="Cambria Math"/>
              </a:rPr>
              <a:t>3</a:t>
            </a:r>
            <a:r>
              <a:rPr sz="1350" spc="50" dirty="0">
                <a:latin typeface="Cambria Math"/>
                <a:cs typeface="Cambria Math"/>
              </a:rPr>
              <a:t>5</a:t>
            </a:r>
            <a:r>
              <a:rPr sz="1350" spc="-25" dirty="0">
                <a:latin typeface="Cambria Math"/>
                <a:cs typeface="Cambria Math"/>
              </a:rPr>
              <a:t>/</a:t>
            </a:r>
            <a:r>
              <a:rPr sz="1350" spc="-30" dirty="0">
                <a:latin typeface="Cambria Math"/>
                <a:cs typeface="Cambria Math"/>
              </a:rPr>
              <a:t>1</a:t>
            </a:r>
            <a:r>
              <a:rPr sz="1350" spc="50" dirty="0">
                <a:latin typeface="Cambria Math"/>
                <a:cs typeface="Cambria Math"/>
              </a:rPr>
              <a:t>3</a:t>
            </a:r>
            <a:r>
              <a:rPr sz="1350" spc="40" dirty="0">
                <a:latin typeface="Cambria Math"/>
                <a:cs typeface="Cambria Math"/>
              </a:rPr>
              <a:t>3</a:t>
            </a:r>
            <a:endParaRPr sz="1350">
              <a:latin typeface="Cambria Math"/>
              <a:cs typeface="Cambria Math"/>
            </a:endParaRPr>
          </a:p>
        </p:txBody>
      </p:sp>
      <p:sp>
        <p:nvSpPr>
          <p:cNvPr id="22" name="object 22"/>
          <p:cNvSpPr/>
          <p:nvPr/>
        </p:nvSpPr>
        <p:spPr>
          <a:xfrm>
            <a:off x="4674234" y="3746753"/>
            <a:ext cx="248919" cy="216407"/>
          </a:xfrm>
          <a:prstGeom prst="rect">
            <a:avLst/>
          </a:prstGeom>
          <a:blipFill>
            <a:blip r:embed="rId5" cstate="print"/>
            <a:stretch>
              <a:fillRect/>
            </a:stretch>
          </a:blipFill>
        </p:spPr>
        <p:txBody>
          <a:bodyPr wrap="square" lIns="0" tIns="0" rIns="0" bIns="0" rtlCol="0"/>
          <a:lstStyle/>
          <a:p>
            <a:endParaRPr/>
          </a:p>
        </p:txBody>
      </p:sp>
      <p:sp>
        <p:nvSpPr>
          <p:cNvPr id="23" name="object 23"/>
          <p:cNvSpPr txBox="1"/>
          <p:nvPr/>
        </p:nvSpPr>
        <p:spPr>
          <a:xfrm>
            <a:off x="790892" y="3681031"/>
            <a:ext cx="4399915" cy="306705"/>
          </a:xfrm>
          <a:prstGeom prst="rect">
            <a:avLst/>
          </a:prstGeom>
        </p:spPr>
        <p:txBody>
          <a:bodyPr vert="horz" wrap="square" lIns="0" tIns="11430" rIns="0" bIns="0" rtlCol="0">
            <a:spAutoFit/>
          </a:bodyPr>
          <a:lstStyle/>
          <a:p>
            <a:pPr marL="12700">
              <a:lnSpc>
                <a:spcPct val="100000"/>
              </a:lnSpc>
              <a:spcBef>
                <a:spcPts val="90"/>
              </a:spcBef>
              <a:tabLst>
                <a:tab pos="469900" algn="l"/>
                <a:tab pos="3968115" algn="l"/>
                <a:tab pos="4211955" algn="l"/>
              </a:tabLst>
            </a:pPr>
            <a:r>
              <a:rPr sz="1850" spc="20" dirty="0">
                <a:latin typeface="Calibri"/>
                <a:cs typeface="Calibri"/>
              </a:rPr>
              <a:t>3</a:t>
            </a:r>
            <a:r>
              <a:rPr sz="1850" spc="-5" dirty="0">
                <a:latin typeface="Calibri"/>
                <a:cs typeface="Calibri"/>
              </a:rPr>
              <a:t>.</a:t>
            </a:r>
            <a:r>
              <a:rPr sz="1850" dirty="0">
                <a:latin typeface="Calibri"/>
                <a:cs typeface="Calibri"/>
              </a:rPr>
              <a:t>	</a:t>
            </a:r>
            <a:r>
              <a:rPr sz="1850" u="heavy" spc="10" dirty="0">
                <a:uFill>
                  <a:solidFill>
                    <a:srgbClr val="000000"/>
                  </a:solidFill>
                </a:uFill>
                <a:latin typeface="Calibri"/>
                <a:cs typeface="Calibri"/>
              </a:rPr>
              <a:t>I</a:t>
            </a:r>
            <a:r>
              <a:rPr sz="1850" u="heavy" spc="-5" dirty="0">
                <a:uFill>
                  <a:solidFill>
                    <a:srgbClr val="000000"/>
                  </a:solidFill>
                </a:uFill>
                <a:latin typeface="Calibri"/>
                <a:cs typeface="Calibri"/>
              </a:rPr>
              <a:t>f</a:t>
            </a:r>
            <a:r>
              <a:rPr sz="1850" u="heavy" spc="-25" dirty="0">
                <a:uFill>
                  <a:solidFill>
                    <a:srgbClr val="000000"/>
                  </a:solidFill>
                </a:uFill>
                <a:latin typeface="Calibri"/>
                <a:cs typeface="Calibri"/>
              </a:rPr>
              <a:t> </a:t>
            </a:r>
            <a:r>
              <a:rPr sz="1850" u="heavy" spc="-5" dirty="0">
                <a:uFill>
                  <a:solidFill>
                    <a:srgbClr val="000000"/>
                  </a:solidFill>
                </a:uFill>
                <a:latin typeface="Calibri"/>
                <a:cs typeface="Calibri"/>
              </a:rPr>
              <a:t>X</a:t>
            </a:r>
            <a:r>
              <a:rPr sz="1850" u="heavy" spc="-40" dirty="0">
                <a:uFill>
                  <a:solidFill>
                    <a:srgbClr val="000000"/>
                  </a:solidFill>
                </a:uFill>
                <a:latin typeface="Calibri"/>
                <a:cs typeface="Calibri"/>
              </a:rPr>
              <a:t>e</a:t>
            </a:r>
            <a:r>
              <a:rPr sz="1850" u="heavy" spc="-10" dirty="0">
                <a:uFill>
                  <a:solidFill>
                    <a:srgbClr val="000000"/>
                  </a:solidFill>
                </a:uFill>
                <a:latin typeface="Calibri"/>
                <a:cs typeface="Calibri"/>
              </a:rPr>
              <a:t>-</a:t>
            </a:r>
            <a:r>
              <a:rPr sz="1850" u="heavy" spc="15" dirty="0">
                <a:uFill>
                  <a:solidFill>
                    <a:srgbClr val="000000"/>
                  </a:solidFill>
                </a:uFill>
                <a:latin typeface="Calibri"/>
                <a:cs typeface="Calibri"/>
              </a:rPr>
              <a:t>133</a:t>
            </a:r>
            <a:r>
              <a:rPr sz="1850" u="heavy" spc="-10" dirty="0">
                <a:uFill>
                  <a:solidFill>
                    <a:srgbClr val="000000"/>
                  </a:solidFill>
                </a:uFill>
                <a:latin typeface="Calibri"/>
                <a:cs typeface="Calibri"/>
              </a:rPr>
              <a:t>m</a:t>
            </a:r>
            <a:r>
              <a:rPr sz="1850" u="heavy" spc="-204" dirty="0">
                <a:uFill>
                  <a:solidFill>
                    <a:srgbClr val="000000"/>
                  </a:solidFill>
                </a:uFill>
                <a:latin typeface="Calibri"/>
                <a:cs typeface="Calibri"/>
              </a:rPr>
              <a:t> </a:t>
            </a:r>
            <a:r>
              <a:rPr sz="1850" u="heavy" spc="-30" dirty="0">
                <a:uFill>
                  <a:solidFill>
                    <a:srgbClr val="000000"/>
                  </a:solidFill>
                </a:uFill>
                <a:latin typeface="Calibri"/>
                <a:cs typeface="Calibri"/>
              </a:rPr>
              <a:t>i</a:t>
            </a:r>
            <a:r>
              <a:rPr sz="1850" u="heavy" spc="-5" dirty="0">
                <a:uFill>
                  <a:solidFill>
                    <a:srgbClr val="000000"/>
                  </a:solidFill>
                </a:uFill>
                <a:latin typeface="Calibri"/>
                <a:cs typeface="Calibri"/>
              </a:rPr>
              <a:t>s</a:t>
            </a:r>
            <a:r>
              <a:rPr sz="1850" u="heavy" spc="-100" dirty="0">
                <a:uFill>
                  <a:solidFill>
                    <a:srgbClr val="000000"/>
                  </a:solidFill>
                </a:uFill>
                <a:latin typeface="Calibri"/>
                <a:cs typeface="Calibri"/>
              </a:rPr>
              <a:t> </a:t>
            </a:r>
            <a:r>
              <a:rPr sz="1850" u="heavy" spc="-15" dirty="0">
                <a:uFill>
                  <a:solidFill>
                    <a:srgbClr val="000000"/>
                  </a:solidFill>
                </a:uFill>
                <a:latin typeface="Calibri"/>
                <a:cs typeface="Calibri"/>
              </a:rPr>
              <a:t>p</a:t>
            </a:r>
            <a:r>
              <a:rPr sz="1850" u="heavy" spc="-5" dirty="0">
                <a:uFill>
                  <a:solidFill>
                    <a:srgbClr val="000000"/>
                  </a:solidFill>
                </a:uFill>
                <a:latin typeface="Calibri"/>
                <a:cs typeface="Calibri"/>
              </a:rPr>
              <a:t>r</a:t>
            </a:r>
            <a:r>
              <a:rPr sz="1850" u="heavy" spc="-45" dirty="0">
                <a:uFill>
                  <a:solidFill>
                    <a:srgbClr val="000000"/>
                  </a:solidFill>
                </a:uFill>
                <a:latin typeface="Calibri"/>
                <a:cs typeface="Calibri"/>
              </a:rPr>
              <a:t>e</a:t>
            </a:r>
            <a:r>
              <a:rPr sz="1850" u="heavy" spc="-10" dirty="0">
                <a:uFill>
                  <a:solidFill>
                    <a:srgbClr val="000000"/>
                  </a:solidFill>
                </a:uFill>
                <a:latin typeface="Calibri"/>
                <a:cs typeface="Calibri"/>
              </a:rPr>
              <a:t>s</a:t>
            </a:r>
            <a:r>
              <a:rPr sz="1850" u="heavy" spc="-45" dirty="0">
                <a:uFill>
                  <a:solidFill>
                    <a:srgbClr val="000000"/>
                  </a:solidFill>
                </a:uFill>
                <a:latin typeface="Calibri"/>
                <a:cs typeface="Calibri"/>
              </a:rPr>
              <a:t>e</a:t>
            </a:r>
            <a:r>
              <a:rPr sz="1850" u="heavy" spc="-15" dirty="0">
                <a:uFill>
                  <a:solidFill>
                    <a:srgbClr val="000000"/>
                  </a:solidFill>
                </a:uFill>
                <a:latin typeface="Calibri"/>
                <a:cs typeface="Calibri"/>
              </a:rPr>
              <a:t>n</a:t>
            </a:r>
            <a:r>
              <a:rPr sz="1850" u="heavy" spc="20" dirty="0">
                <a:uFill>
                  <a:solidFill>
                    <a:srgbClr val="000000"/>
                  </a:solidFill>
                </a:uFill>
                <a:latin typeface="Calibri"/>
                <a:cs typeface="Calibri"/>
              </a:rPr>
              <a:t>t</a:t>
            </a:r>
            <a:r>
              <a:rPr sz="1850" spc="-5" dirty="0">
                <a:latin typeface="Calibri"/>
                <a:cs typeface="Calibri"/>
              </a:rPr>
              <a:t>:</a:t>
            </a:r>
            <a:r>
              <a:rPr sz="1850" spc="-35" dirty="0">
                <a:latin typeface="Calibri"/>
                <a:cs typeface="Calibri"/>
              </a:rPr>
              <a:t> </a:t>
            </a:r>
            <a:r>
              <a:rPr sz="1850" spc="-25" dirty="0">
                <a:latin typeface="Calibri"/>
                <a:cs typeface="Calibri"/>
              </a:rPr>
              <a:t>E</a:t>
            </a:r>
            <a:r>
              <a:rPr sz="1850" spc="5" dirty="0">
                <a:latin typeface="Calibri"/>
                <a:cs typeface="Calibri"/>
              </a:rPr>
              <a:t>.g.</a:t>
            </a:r>
            <a:r>
              <a:rPr sz="1850" spc="-5" dirty="0">
                <a:latin typeface="Calibri"/>
                <a:cs typeface="Calibri"/>
              </a:rPr>
              <a:t>,</a:t>
            </a:r>
            <a:r>
              <a:rPr sz="1850" dirty="0">
                <a:latin typeface="Calibri"/>
                <a:cs typeface="Calibri"/>
              </a:rPr>
              <a:t> </a:t>
            </a:r>
            <a:r>
              <a:rPr sz="1850" spc="-95" dirty="0">
                <a:latin typeface="Calibri"/>
                <a:cs typeface="Calibri"/>
              </a:rPr>
              <a:t> </a:t>
            </a:r>
            <a:r>
              <a:rPr sz="1850" spc="-10" dirty="0">
                <a:latin typeface="Cambria Math"/>
                <a:cs typeface="Cambria Math"/>
              </a:rPr>
              <a:t>𝑅</a:t>
            </a:r>
            <a:r>
              <a:rPr sz="1850" dirty="0">
                <a:latin typeface="Cambria Math"/>
                <a:cs typeface="Cambria Math"/>
              </a:rPr>
              <a:t>	</a:t>
            </a:r>
            <a:r>
              <a:rPr sz="1850" spc="-10" dirty="0">
                <a:latin typeface="Cambria Math"/>
                <a:cs typeface="Cambria Math"/>
              </a:rPr>
              <a:t>𝑡</a:t>
            </a:r>
            <a:r>
              <a:rPr sz="1850" dirty="0">
                <a:latin typeface="Cambria Math"/>
                <a:cs typeface="Cambria Math"/>
              </a:rPr>
              <a:t>	</a:t>
            </a:r>
            <a:r>
              <a:rPr sz="1850" spc="-10" dirty="0">
                <a:latin typeface="Cambria Math"/>
                <a:cs typeface="Cambria Math"/>
              </a:rPr>
              <a:t>=</a:t>
            </a:r>
            <a:endParaRPr sz="1850">
              <a:latin typeface="Cambria Math"/>
              <a:cs typeface="Cambria Math"/>
            </a:endParaRPr>
          </a:p>
        </p:txBody>
      </p:sp>
      <p:sp>
        <p:nvSpPr>
          <p:cNvPr id="24" name="object 24"/>
          <p:cNvSpPr/>
          <p:nvPr/>
        </p:nvSpPr>
        <p:spPr>
          <a:xfrm>
            <a:off x="5232780" y="3855720"/>
            <a:ext cx="5902960" cy="0"/>
          </a:xfrm>
          <a:custGeom>
            <a:avLst/>
            <a:gdLst/>
            <a:ahLst/>
            <a:cxnLst/>
            <a:rect l="l" t="t" r="r" b="b"/>
            <a:pathLst>
              <a:path w="5902959">
                <a:moveTo>
                  <a:pt x="0" y="0"/>
                </a:moveTo>
                <a:lnTo>
                  <a:pt x="5902960" y="0"/>
                </a:lnTo>
              </a:path>
            </a:pathLst>
          </a:custGeom>
          <a:ln w="10160">
            <a:solidFill>
              <a:srgbClr val="000000"/>
            </a:solidFill>
          </a:ln>
        </p:spPr>
        <p:txBody>
          <a:bodyPr wrap="square" lIns="0" tIns="0" rIns="0" bIns="0" rtlCol="0"/>
          <a:lstStyle/>
          <a:p>
            <a:endParaRPr/>
          </a:p>
        </p:txBody>
      </p:sp>
      <p:sp>
        <p:nvSpPr>
          <p:cNvPr id="25" name="object 25"/>
          <p:cNvSpPr txBox="1"/>
          <p:nvPr/>
        </p:nvSpPr>
        <p:spPr>
          <a:xfrm>
            <a:off x="7842884" y="3548697"/>
            <a:ext cx="692785" cy="233045"/>
          </a:xfrm>
          <a:prstGeom prst="rect">
            <a:avLst/>
          </a:prstGeom>
        </p:spPr>
        <p:txBody>
          <a:bodyPr vert="horz" wrap="square" lIns="0" tIns="13970" rIns="0" bIns="0" rtlCol="0">
            <a:spAutoFit/>
          </a:bodyPr>
          <a:lstStyle/>
          <a:p>
            <a:pPr marL="38100">
              <a:lnSpc>
                <a:spcPct val="100000"/>
              </a:lnSpc>
              <a:spcBef>
                <a:spcPts val="110"/>
              </a:spcBef>
            </a:pPr>
            <a:r>
              <a:rPr sz="2025" spc="104" baseline="-20576" dirty="0">
                <a:latin typeface="Cambria Math"/>
                <a:cs typeface="Cambria Math"/>
              </a:rPr>
              <a:t>𝑒</a:t>
            </a:r>
            <a:r>
              <a:rPr sz="1100" spc="70" dirty="0">
                <a:latin typeface="Cambria Math"/>
                <a:cs typeface="Cambria Math"/>
              </a:rPr>
              <a:t>−𝜆</a:t>
            </a:r>
            <a:r>
              <a:rPr sz="1650" spc="104" baseline="-12626" dirty="0">
                <a:latin typeface="Cambria Math"/>
                <a:cs typeface="Cambria Math"/>
              </a:rPr>
              <a:t>135</a:t>
            </a:r>
            <a:r>
              <a:rPr sz="1100" spc="70" dirty="0">
                <a:latin typeface="Cambria Math"/>
                <a:cs typeface="Cambria Math"/>
              </a:rPr>
              <a:t>𝑡</a:t>
            </a:r>
            <a:endParaRPr sz="1100">
              <a:latin typeface="Cambria Math"/>
              <a:cs typeface="Cambria Math"/>
            </a:endParaRPr>
          </a:p>
        </p:txBody>
      </p:sp>
      <p:sp>
        <p:nvSpPr>
          <p:cNvPr id="26" name="object 26"/>
          <p:cNvSpPr/>
          <p:nvPr/>
        </p:nvSpPr>
        <p:spPr>
          <a:xfrm>
            <a:off x="6047994" y="4034790"/>
            <a:ext cx="176275" cy="131699"/>
          </a:xfrm>
          <a:prstGeom prst="rect">
            <a:avLst/>
          </a:prstGeom>
          <a:blipFill>
            <a:blip r:embed="rId6" cstate="print"/>
            <a:stretch>
              <a:fillRect/>
            </a:stretch>
          </a:blipFill>
        </p:spPr>
        <p:txBody>
          <a:bodyPr wrap="square" lIns="0" tIns="0" rIns="0" bIns="0" rtlCol="0"/>
          <a:lstStyle/>
          <a:p>
            <a:endParaRPr/>
          </a:p>
        </p:txBody>
      </p:sp>
      <p:sp>
        <p:nvSpPr>
          <p:cNvPr id="27" name="object 27"/>
          <p:cNvSpPr txBox="1"/>
          <p:nvPr/>
        </p:nvSpPr>
        <p:spPr>
          <a:xfrm>
            <a:off x="5194680" y="3863911"/>
            <a:ext cx="1825625" cy="233045"/>
          </a:xfrm>
          <a:prstGeom prst="rect">
            <a:avLst/>
          </a:prstGeom>
        </p:spPr>
        <p:txBody>
          <a:bodyPr vert="horz" wrap="square" lIns="0" tIns="13970" rIns="0" bIns="0" rtlCol="0">
            <a:spAutoFit/>
          </a:bodyPr>
          <a:lstStyle/>
          <a:p>
            <a:pPr marL="38100">
              <a:lnSpc>
                <a:spcPct val="100000"/>
              </a:lnSpc>
              <a:spcBef>
                <a:spcPts val="110"/>
              </a:spcBef>
              <a:tabLst>
                <a:tab pos="499745" algn="l"/>
                <a:tab pos="1033144" algn="l"/>
              </a:tabLst>
            </a:pPr>
            <a:r>
              <a:rPr sz="1650" u="sng" spc="7" baseline="27777" dirty="0">
                <a:uFill>
                  <a:solidFill>
                    <a:srgbClr val="000000"/>
                  </a:solidFill>
                </a:uFill>
                <a:latin typeface="Times New Roman"/>
                <a:cs typeface="Times New Roman"/>
              </a:rPr>
              <a:t> 	</a:t>
            </a:r>
            <a:r>
              <a:rPr sz="1650" u="sng" spc="82" baseline="27777" dirty="0">
                <a:uFill>
                  <a:solidFill>
                    <a:srgbClr val="000000"/>
                  </a:solidFill>
                </a:uFill>
                <a:latin typeface="Cambria Math"/>
                <a:cs typeface="Cambria Math"/>
              </a:rPr>
              <a:t>1	</a:t>
            </a:r>
            <a:r>
              <a:rPr sz="2025" spc="120" baseline="-6172" dirty="0">
                <a:latin typeface="Cambria Math"/>
                <a:cs typeface="Cambria Math"/>
              </a:rPr>
              <a:t>𝑒</a:t>
            </a:r>
            <a:r>
              <a:rPr sz="1650" spc="120" baseline="12626" dirty="0">
                <a:latin typeface="Cambria Math"/>
                <a:cs typeface="Cambria Math"/>
              </a:rPr>
              <a:t>−𝜆</a:t>
            </a:r>
            <a:r>
              <a:rPr sz="1100" spc="80" dirty="0">
                <a:latin typeface="Cambria Math"/>
                <a:cs typeface="Cambria Math"/>
              </a:rPr>
              <a:t>133𝑚</a:t>
            </a:r>
            <a:r>
              <a:rPr sz="1650" spc="120" baseline="12626" dirty="0">
                <a:latin typeface="Cambria Math"/>
                <a:cs typeface="Cambria Math"/>
              </a:rPr>
              <a:t>𝑡</a:t>
            </a:r>
            <a:endParaRPr sz="1650" baseline="12626">
              <a:latin typeface="Cambria Math"/>
              <a:cs typeface="Cambria Math"/>
            </a:endParaRPr>
          </a:p>
        </p:txBody>
      </p:sp>
      <p:sp>
        <p:nvSpPr>
          <p:cNvPr id="28" name="object 28"/>
          <p:cNvSpPr/>
          <p:nvPr/>
        </p:nvSpPr>
        <p:spPr>
          <a:xfrm>
            <a:off x="6980301" y="4018279"/>
            <a:ext cx="914400" cy="0"/>
          </a:xfrm>
          <a:custGeom>
            <a:avLst/>
            <a:gdLst/>
            <a:ahLst/>
            <a:cxnLst/>
            <a:rect l="l" t="t" r="r" b="b"/>
            <a:pathLst>
              <a:path w="914400">
                <a:moveTo>
                  <a:pt x="0" y="0"/>
                </a:moveTo>
                <a:lnTo>
                  <a:pt x="914400" y="0"/>
                </a:lnTo>
              </a:path>
            </a:pathLst>
          </a:custGeom>
          <a:ln w="10160">
            <a:solidFill>
              <a:srgbClr val="000000"/>
            </a:solidFill>
          </a:ln>
        </p:spPr>
        <p:txBody>
          <a:bodyPr wrap="square" lIns="0" tIns="0" rIns="0" bIns="0" rtlCol="0"/>
          <a:lstStyle/>
          <a:p>
            <a:endParaRPr/>
          </a:p>
        </p:txBody>
      </p:sp>
      <p:sp>
        <p:nvSpPr>
          <p:cNvPr id="29" name="object 29"/>
          <p:cNvSpPr txBox="1"/>
          <p:nvPr/>
        </p:nvSpPr>
        <p:spPr>
          <a:xfrm>
            <a:off x="7232650" y="3853878"/>
            <a:ext cx="412750" cy="196850"/>
          </a:xfrm>
          <a:prstGeom prst="rect">
            <a:avLst/>
          </a:prstGeom>
        </p:spPr>
        <p:txBody>
          <a:bodyPr vert="horz" wrap="square" lIns="0" tIns="15240" rIns="0" bIns="0" rtlCol="0">
            <a:spAutoFit/>
          </a:bodyPr>
          <a:lstStyle/>
          <a:p>
            <a:pPr marL="38100">
              <a:lnSpc>
                <a:spcPct val="100000"/>
              </a:lnSpc>
              <a:spcBef>
                <a:spcPts val="120"/>
              </a:spcBef>
            </a:pPr>
            <a:r>
              <a:rPr sz="1650" spc="82" baseline="12626" dirty="0">
                <a:latin typeface="Cambria Math"/>
                <a:cs typeface="Cambria Math"/>
              </a:rPr>
              <a:t>𝜆</a:t>
            </a:r>
            <a:r>
              <a:rPr sz="1100" spc="55" dirty="0">
                <a:latin typeface="Cambria Math"/>
                <a:cs typeface="Cambria Math"/>
              </a:rPr>
              <a:t>133</a:t>
            </a:r>
            <a:endParaRPr sz="1100">
              <a:latin typeface="Cambria Math"/>
              <a:cs typeface="Cambria Math"/>
            </a:endParaRPr>
          </a:p>
        </p:txBody>
      </p:sp>
      <p:sp>
        <p:nvSpPr>
          <p:cNvPr id="30" name="object 30"/>
          <p:cNvSpPr/>
          <p:nvPr/>
        </p:nvSpPr>
        <p:spPr>
          <a:xfrm>
            <a:off x="7909941" y="3910329"/>
            <a:ext cx="1632585" cy="208915"/>
          </a:xfrm>
          <a:custGeom>
            <a:avLst/>
            <a:gdLst/>
            <a:ahLst/>
            <a:cxnLst/>
            <a:rect l="l" t="t" r="r" b="b"/>
            <a:pathLst>
              <a:path w="1632584" h="208914">
                <a:moveTo>
                  <a:pt x="1577339" y="0"/>
                </a:moveTo>
                <a:lnTo>
                  <a:pt x="1575180" y="6985"/>
                </a:lnTo>
                <a:lnTo>
                  <a:pt x="1584773" y="11936"/>
                </a:lnTo>
                <a:lnTo>
                  <a:pt x="1593151" y="19161"/>
                </a:lnTo>
                <a:lnTo>
                  <a:pt x="1610742" y="54102"/>
                </a:lnTo>
                <a:lnTo>
                  <a:pt x="1616582" y="104394"/>
                </a:lnTo>
                <a:lnTo>
                  <a:pt x="1615938" y="122680"/>
                </a:lnTo>
                <a:lnTo>
                  <a:pt x="1606168" y="168275"/>
                </a:lnTo>
                <a:lnTo>
                  <a:pt x="1575180" y="201803"/>
                </a:lnTo>
                <a:lnTo>
                  <a:pt x="1577339" y="208661"/>
                </a:lnTo>
                <a:lnTo>
                  <a:pt x="1610022" y="185943"/>
                </a:lnTo>
                <a:lnTo>
                  <a:pt x="1628600" y="141239"/>
                </a:lnTo>
                <a:lnTo>
                  <a:pt x="1632203" y="104394"/>
                </a:lnTo>
                <a:lnTo>
                  <a:pt x="1631301" y="85248"/>
                </a:lnTo>
                <a:lnTo>
                  <a:pt x="1617852" y="35814"/>
                </a:lnTo>
                <a:lnTo>
                  <a:pt x="1589742" y="4810"/>
                </a:lnTo>
                <a:lnTo>
                  <a:pt x="1577339" y="0"/>
                </a:lnTo>
                <a:close/>
              </a:path>
              <a:path w="1632584" h="208914">
                <a:moveTo>
                  <a:pt x="54736" y="0"/>
                </a:moveTo>
                <a:lnTo>
                  <a:pt x="22107" y="22717"/>
                </a:lnTo>
                <a:lnTo>
                  <a:pt x="3540" y="67437"/>
                </a:lnTo>
                <a:lnTo>
                  <a:pt x="0" y="104394"/>
                </a:lnTo>
                <a:lnTo>
                  <a:pt x="883" y="123465"/>
                </a:lnTo>
                <a:lnTo>
                  <a:pt x="14224" y="172847"/>
                </a:lnTo>
                <a:lnTo>
                  <a:pt x="42352" y="203850"/>
                </a:lnTo>
                <a:lnTo>
                  <a:pt x="54736" y="208661"/>
                </a:lnTo>
                <a:lnTo>
                  <a:pt x="56895" y="201803"/>
                </a:lnTo>
                <a:lnTo>
                  <a:pt x="47323" y="196778"/>
                </a:lnTo>
                <a:lnTo>
                  <a:pt x="38988" y="189515"/>
                </a:lnTo>
                <a:lnTo>
                  <a:pt x="21387" y="154632"/>
                </a:lnTo>
                <a:lnTo>
                  <a:pt x="15493" y="104394"/>
                </a:lnTo>
                <a:lnTo>
                  <a:pt x="16140" y="86106"/>
                </a:lnTo>
                <a:lnTo>
                  <a:pt x="26034" y="40386"/>
                </a:lnTo>
                <a:lnTo>
                  <a:pt x="56895" y="6985"/>
                </a:lnTo>
                <a:lnTo>
                  <a:pt x="54736" y="0"/>
                </a:lnTo>
                <a:close/>
              </a:path>
            </a:pathLst>
          </a:custGeom>
          <a:solidFill>
            <a:srgbClr val="000000"/>
          </a:solidFill>
        </p:spPr>
        <p:txBody>
          <a:bodyPr wrap="square" lIns="0" tIns="0" rIns="0" bIns="0" rtlCol="0"/>
          <a:lstStyle/>
          <a:p>
            <a:endParaRPr/>
          </a:p>
        </p:txBody>
      </p:sp>
      <p:sp>
        <p:nvSpPr>
          <p:cNvPr id="31" name="object 31"/>
          <p:cNvSpPr/>
          <p:nvPr/>
        </p:nvSpPr>
        <p:spPr>
          <a:xfrm>
            <a:off x="9682860" y="4018279"/>
            <a:ext cx="853440" cy="0"/>
          </a:xfrm>
          <a:custGeom>
            <a:avLst/>
            <a:gdLst/>
            <a:ahLst/>
            <a:cxnLst/>
            <a:rect l="l" t="t" r="r" b="b"/>
            <a:pathLst>
              <a:path w="853440">
                <a:moveTo>
                  <a:pt x="0" y="0"/>
                </a:moveTo>
                <a:lnTo>
                  <a:pt x="853440" y="0"/>
                </a:lnTo>
              </a:path>
            </a:pathLst>
          </a:custGeom>
          <a:ln w="10160">
            <a:solidFill>
              <a:srgbClr val="000000"/>
            </a:solidFill>
          </a:ln>
        </p:spPr>
        <p:txBody>
          <a:bodyPr wrap="square" lIns="0" tIns="0" rIns="0" bIns="0" rtlCol="0"/>
          <a:lstStyle/>
          <a:p>
            <a:endParaRPr/>
          </a:p>
        </p:txBody>
      </p:sp>
      <p:sp>
        <p:nvSpPr>
          <p:cNvPr id="32" name="object 32"/>
          <p:cNvSpPr txBox="1"/>
          <p:nvPr/>
        </p:nvSpPr>
        <p:spPr>
          <a:xfrm>
            <a:off x="10064368" y="3823715"/>
            <a:ext cx="110489" cy="196215"/>
          </a:xfrm>
          <a:prstGeom prst="rect">
            <a:avLst/>
          </a:prstGeom>
        </p:spPr>
        <p:txBody>
          <a:bodyPr vert="horz" wrap="square" lIns="0" tIns="15240" rIns="0" bIns="0" rtlCol="0">
            <a:spAutoFit/>
          </a:bodyPr>
          <a:lstStyle/>
          <a:p>
            <a:pPr marL="12700">
              <a:lnSpc>
                <a:spcPct val="100000"/>
              </a:lnSpc>
              <a:spcBef>
                <a:spcPts val="120"/>
              </a:spcBef>
            </a:pPr>
            <a:r>
              <a:rPr sz="1100" spc="55" dirty="0">
                <a:latin typeface="Cambria Math"/>
                <a:cs typeface="Cambria Math"/>
              </a:rPr>
              <a:t>1</a:t>
            </a:r>
            <a:endParaRPr sz="1100">
              <a:latin typeface="Cambria Math"/>
              <a:cs typeface="Cambria Math"/>
            </a:endParaRPr>
          </a:p>
        </p:txBody>
      </p:sp>
      <p:sp>
        <p:nvSpPr>
          <p:cNvPr id="33" name="object 33"/>
          <p:cNvSpPr/>
          <p:nvPr/>
        </p:nvSpPr>
        <p:spPr>
          <a:xfrm>
            <a:off x="10345673" y="4034790"/>
            <a:ext cx="176275" cy="131699"/>
          </a:xfrm>
          <a:prstGeom prst="rect">
            <a:avLst/>
          </a:prstGeom>
          <a:blipFill>
            <a:blip r:embed="rId6" cstate="print"/>
            <a:stretch>
              <a:fillRect/>
            </a:stretch>
          </a:blipFill>
        </p:spPr>
        <p:txBody>
          <a:bodyPr wrap="square" lIns="0" tIns="0" rIns="0" bIns="0" rtlCol="0"/>
          <a:lstStyle/>
          <a:p>
            <a:endParaRPr/>
          </a:p>
        </p:txBody>
      </p:sp>
      <p:sp>
        <p:nvSpPr>
          <p:cNvPr id="34" name="object 34"/>
          <p:cNvSpPr txBox="1"/>
          <p:nvPr/>
        </p:nvSpPr>
        <p:spPr>
          <a:xfrm>
            <a:off x="5173726" y="4047489"/>
            <a:ext cx="5364480" cy="196215"/>
          </a:xfrm>
          <a:prstGeom prst="rect">
            <a:avLst/>
          </a:prstGeom>
        </p:spPr>
        <p:txBody>
          <a:bodyPr vert="horz" wrap="square" lIns="0" tIns="15240" rIns="0" bIns="0" rtlCol="0">
            <a:spAutoFit/>
          </a:bodyPr>
          <a:lstStyle/>
          <a:p>
            <a:pPr marL="63500">
              <a:lnSpc>
                <a:spcPct val="100000"/>
              </a:lnSpc>
              <a:spcBef>
                <a:spcPts val="120"/>
              </a:spcBef>
              <a:tabLst>
                <a:tab pos="1811655" algn="l"/>
                <a:tab pos="4516755" algn="l"/>
              </a:tabLst>
            </a:pPr>
            <a:r>
              <a:rPr sz="1650" spc="75" baseline="20202" dirty="0">
                <a:latin typeface="Cambria Math"/>
                <a:cs typeface="Cambria Math"/>
              </a:rPr>
              <a:t>𝑅</a:t>
            </a:r>
            <a:r>
              <a:rPr sz="1100" spc="50" dirty="0">
                <a:latin typeface="Cambria Math"/>
                <a:cs typeface="Cambria Math"/>
              </a:rPr>
              <a:t>135/133𝑚</a:t>
            </a:r>
            <a:r>
              <a:rPr sz="1100" spc="254" dirty="0">
                <a:latin typeface="Cambria Math"/>
                <a:cs typeface="Cambria Math"/>
              </a:rPr>
              <a:t> </a:t>
            </a:r>
            <a:r>
              <a:rPr sz="1650" spc="82" baseline="20202" dirty="0">
                <a:latin typeface="Cambria Math"/>
                <a:cs typeface="Cambria Math"/>
              </a:rPr>
              <a:t>0	𝜆</a:t>
            </a:r>
            <a:r>
              <a:rPr sz="1650" spc="82" baseline="5050" dirty="0">
                <a:latin typeface="Cambria Math"/>
                <a:cs typeface="Cambria Math"/>
              </a:rPr>
              <a:t>133</a:t>
            </a:r>
            <a:r>
              <a:rPr sz="1650" spc="82" baseline="20202" dirty="0">
                <a:latin typeface="Cambria Math"/>
                <a:cs typeface="Cambria Math"/>
              </a:rPr>
              <a:t>−𝜆</a:t>
            </a:r>
            <a:r>
              <a:rPr sz="1650" spc="82" baseline="5050" dirty="0">
                <a:latin typeface="Cambria Math"/>
                <a:cs typeface="Cambria Math"/>
              </a:rPr>
              <a:t>133𝑚	</a:t>
            </a:r>
            <a:r>
              <a:rPr sz="1650" spc="37" baseline="20202" dirty="0">
                <a:latin typeface="Cambria Math"/>
                <a:cs typeface="Cambria Math"/>
              </a:rPr>
              <a:t>𝑅</a:t>
            </a:r>
            <a:r>
              <a:rPr sz="1100" spc="25" dirty="0">
                <a:latin typeface="Cambria Math"/>
                <a:cs typeface="Cambria Math"/>
              </a:rPr>
              <a:t>135/133</a:t>
            </a:r>
            <a:r>
              <a:rPr sz="1100" spc="175" dirty="0">
                <a:latin typeface="Cambria Math"/>
                <a:cs typeface="Cambria Math"/>
              </a:rPr>
              <a:t> </a:t>
            </a:r>
            <a:r>
              <a:rPr sz="1650" spc="82" baseline="20202" dirty="0">
                <a:latin typeface="Cambria Math"/>
                <a:cs typeface="Cambria Math"/>
              </a:rPr>
              <a:t>0</a:t>
            </a:r>
            <a:endParaRPr sz="1650" baseline="20202">
              <a:latin typeface="Cambria Math"/>
              <a:cs typeface="Cambria Math"/>
            </a:endParaRPr>
          </a:p>
        </p:txBody>
      </p:sp>
      <p:sp>
        <p:nvSpPr>
          <p:cNvPr id="35" name="object 35"/>
          <p:cNvSpPr txBox="1"/>
          <p:nvPr/>
        </p:nvSpPr>
        <p:spPr>
          <a:xfrm>
            <a:off x="7921625" y="3833431"/>
            <a:ext cx="3270885" cy="233045"/>
          </a:xfrm>
          <a:prstGeom prst="rect">
            <a:avLst/>
          </a:prstGeom>
        </p:spPr>
        <p:txBody>
          <a:bodyPr vert="horz" wrap="square" lIns="0" tIns="13970" rIns="0" bIns="0" rtlCol="0">
            <a:spAutoFit/>
          </a:bodyPr>
          <a:lstStyle/>
          <a:p>
            <a:pPr marL="50800">
              <a:lnSpc>
                <a:spcPct val="100000"/>
              </a:lnSpc>
              <a:spcBef>
                <a:spcPts val="110"/>
              </a:spcBef>
              <a:tabLst>
                <a:tab pos="2613025" algn="l"/>
              </a:tabLst>
            </a:pPr>
            <a:r>
              <a:rPr sz="2025" spc="60" baseline="-16460" dirty="0">
                <a:latin typeface="Cambria Math"/>
                <a:cs typeface="Cambria Math"/>
              </a:rPr>
              <a:t>1−𝑒</a:t>
            </a:r>
            <a:r>
              <a:rPr sz="1100" spc="40" dirty="0">
                <a:latin typeface="Cambria Math"/>
                <a:cs typeface="Cambria Math"/>
              </a:rPr>
              <a:t>−(𝜆</a:t>
            </a:r>
            <a:r>
              <a:rPr sz="1650" spc="60" baseline="-12626" dirty="0">
                <a:latin typeface="Cambria Math"/>
                <a:cs typeface="Cambria Math"/>
              </a:rPr>
              <a:t>133</a:t>
            </a:r>
            <a:r>
              <a:rPr sz="1100" spc="40" dirty="0">
                <a:latin typeface="Cambria Math"/>
                <a:cs typeface="Cambria Math"/>
              </a:rPr>
              <a:t>−𝜆</a:t>
            </a:r>
            <a:r>
              <a:rPr sz="1650" spc="60" baseline="-12626" dirty="0">
                <a:latin typeface="Cambria Math"/>
                <a:cs typeface="Cambria Math"/>
              </a:rPr>
              <a:t>133𝑚</a:t>
            </a:r>
            <a:r>
              <a:rPr sz="1100" spc="40" dirty="0">
                <a:latin typeface="Cambria Math"/>
                <a:cs typeface="Cambria Math"/>
              </a:rPr>
              <a:t>)𝑡 </a:t>
            </a:r>
            <a:r>
              <a:rPr sz="1100" spc="155" dirty="0">
                <a:latin typeface="Cambria Math"/>
                <a:cs typeface="Cambria Math"/>
              </a:rPr>
              <a:t> </a:t>
            </a:r>
            <a:r>
              <a:rPr sz="2025" spc="-30" baseline="-16460" dirty="0">
                <a:latin typeface="Cambria Math"/>
                <a:cs typeface="Cambria Math"/>
              </a:rPr>
              <a:t>+	</a:t>
            </a:r>
            <a:r>
              <a:rPr sz="2025" spc="89" baseline="-16460" dirty="0">
                <a:latin typeface="Cambria Math"/>
                <a:cs typeface="Cambria Math"/>
              </a:rPr>
              <a:t>𝑒</a:t>
            </a:r>
            <a:r>
              <a:rPr sz="1100" spc="60" dirty="0">
                <a:latin typeface="Cambria Math"/>
                <a:cs typeface="Cambria Math"/>
              </a:rPr>
              <a:t>−𝜆</a:t>
            </a:r>
            <a:r>
              <a:rPr sz="1650" spc="89" baseline="-12626" dirty="0">
                <a:latin typeface="Cambria Math"/>
                <a:cs typeface="Cambria Math"/>
              </a:rPr>
              <a:t>133</a:t>
            </a:r>
            <a:r>
              <a:rPr sz="1100" spc="60" dirty="0">
                <a:latin typeface="Cambria Math"/>
                <a:cs typeface="Cambria Math"/>
              </a:rPr>
              <a:t>𝑡</a:t>
            </a:r>
            <a:endParaRPr sz="1100">
              <a:latin typeface="Cambria Math"/>
              <a:cs typeface="Cambria Math"/>
            </a:endParaRPr>
          </a:p>
        </p:txBody>
      </p:sp>
      <p:graphicFrame>
        <p:nvGraphicFramePr>
          <p:cNvPr id="36" name="object 36"/>
          <p:cNvGraphicFramePr>
            <a:graphicFrameLocks noGrp="1"/>
          </p:cNvGraphicFramePr>
          <p:nvPr/>
        </p:nvGraphicFramePr>
        <p:xfrm>
          <a:off x="1289050" y="5463159"/>
          <a:ext cx="3417570" cy="1314089"/>
        </p:xfrm>
        <a:graphic>
          <a:graphicData uri="http://schemas.openxmlformats.org/drawingml/2006/table">
            <a:tbl>
              <a:tblPr firstRow="1" bandRow="1">
                <a:tableStyleId>{2D5ABB26-0587-4C30-8999-92F81FD0307C}</a:tableStyleId>
              </a:tblPr>
              <a:tblGrid>
                <a:gridCol w="1263650">
                  <a:extLst>
                    <a:ext uri="{9D8B030D-6E8A-4147-A177-3AD203B41FA5}">
                      <a16:colId xmlns:a16="http://schemas.microsoft.com/office/drawing/2014/main" val="20000"/>
                    </a:ext>
                  </a:extLst>
                </a:gridCol>
                <a:gridCol w="869950">
                  <a:extLst>
                    <a:ext uri="{9D8B030D-6E8A-4147-A177-3AD203B41FA5}">
                      <a16:colId xmlns:a16="http://schemas.microsoft.com/office/drawing/2014/main" val="20001"/>
                    </a:ext>
                  </a:extLst>
                </a:gridCol>
                <a:gridCol w="1283970">
                  <a:extLst>
                    <a:ext uri="{9D8B030D-6E8A-4147-A177-3AD203B41FA5}">
                      <a16:colId xmlns:a16="http://schemas.microsoft.com/office/drawing/2014/main" val="20002"/>
                    </a:ext>
                  </a:extLst>
                </a:gridCol>
              </a:tblGrid>
              <a:tr h="552094">
                <a:tc>
                  <a:txBody>
                    <a:bodyPr/>
                    <a:lstStyle/>
                    <a:p>
                      <a:pPr>
                        <a:lnSpc>
                          <a:spcPct val="100000"/>
                        </a:lnSpc>
                      </a:pPr>
                      <a:endParaRPr sz="16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1BC"/>
                    </a:solidFill>
                  </a:tcPr>
                </a:tc>
                <a:tc>
                  <a:txBody>
                    <a:bodyPr/>
                    <a:lstStyle/>
                    <a:p>
                      <a:pPr>
                        <a:lnSpc>
                          <a:spcPct val="100000"/>
                        </a:lnSpc>
                        <a:spcBef>
                          <a:spcPts val="35"/>
                        </a:spcBef>
                      </a:pPr>
                      <a:endParaRPr sz="1350">
                        <a:latin typeface="Times New Roman"/>
                        <a:cs typeface="Times New Roman"/>
                      </a:endParaRPr>
                    </a:p>
                    <a:p>
                      <a:pPr marL="5715" algn="ctr">
                        <a:lnSpc>
                          <a:spcPct val="100000"/>
                        </a:lnSpc>
                      </a:pPr>
                      <a:r>
                        <a:rPr sz="1050" b="1" spc="-5" dirty="0">
                          <a:solidFill>
                            <a:srgbClr val="FFFFFF"/>
                          </a:solidFill>
                          <a:latin typeface="Calibri"/>
                          <a:cs typeface="Calibri"/>
                        </a:rPr>
                        <a:t>Uncertainty</a:t>
                      </a:r>
                      <a:endParaRPr sz="1050">
                        <a:latin typeface="Calibri"/>
                        <a:cs typeface="Calibri"/>
                      </a:endParaRPr>
                    </a:p>
                  </a:txBody>
                  <a:tcPr marL="0" marR="0" marT="444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1BC"/>
                    </a:solidFill>
                  </a:tcPr>
                </a:tc>
                <a:tc>
                  <a:txBody>
                    <a:bodyPr/>
                    <a:lstStyle/>
                    <a:p>
                      <a:pPr marL="183515" marR="166370" indent="192405">
                        <a:lnSpc>
                          <a:spcPts val="1440"/>
                        </a:lnSpc>
                        <a:spcBef>
                          <a:spcPts val="30"/>
                        </a:spcBef>
                      </a:pPr>
                      <a:r>
                        <a:rPr sz="1050" b="1" spc="-15" dirty="0">
                          <a:solidFill>
                            <a:srgbClr val="FFFFFF"/>
                          </a:solidFill>
                          <a:latin typeface="Calibri"/>
                          <a:cs typeface="Calibri"/>
                        </a:rPr>
                        <a:t>Tolerance  </a:t>
                      </a:r>
                      <a:r>
                        <a:rPr sz="1050" b="1" spc="5" dirty="0">
                          <a:solidFill>
                            <a:srgbClr val="FFFFFF"/>
                          </a:solidFill>
                          <a:latin typeface="Calibri"/>
                          <a:cs typeface="Calibri"/>
                        </a:rPr>
                        <a:t>(10% </a:t>
                      </a:r>
                      <a:r>
                        <a:rPr sz="1050" b="1" spc="-5" dirty="0">
                          <a:solidFill>
                            <a:srgbClr val="FFFFFF"/>
                          </a:solidFill>
                          <a:latin typeface="Calibri"/>
                          <a:cs typeface="Calibri"/>
                        </a:rPr>
                        <a:t>of </a:t>
                      </a:r>
                      <a:r>
                        <a:rPr sz="1050" b="1" spc="5" dirty="0">
                          <a:solidFill>
                            <a:srgbClr val="FFFFFF"/>
                          </a:solidFill>
                          <a:latin typeface="Calibri"/>
                          <a:cs typeface="Calibri"/>
                        </a:rPr>
                        <a:t>the</a:t>
                      </a:r>
                      <a:r>
                        <a:rPr sz="1050" b="1" spc="-145" dirty="0">
                          <a:solidFill>
                            <a:srgbClr val="FFFFFF"/>
                          </a:solidFill>
                          <a:latin typeface="Calibri"/>
                          <a:cs typeface="Calibri"/>
                        </a:rPr>
                        <a:t> </a:t>
                      </a:r>
                      <a:r>
                        <a:rPr sz="1050" b="1" dirty="0">
                          <a:solidFill>
                            <a:srgbClr val="FFFFFF"/>
                          </a:solidFill>
                          <a:latin typeface="Calibri"/>
                          <a:cs typeface="Calibri"/>
                        </a:rPr>
                        <a:t>total</a:t>
                      </a:r>
                      <a:endParaRPr sz="1050">
                        <a:latin typeface="Calibri"/>
                        <a:cs typeface="Calibri"/>
                      </a:endParaRPr>
                    </a:p>
                    <a:p>
                      <a:pPr marL="305435">
                        <a:lnSpc>
                          <a:spcPts val="1225"/>
                        </a:lnSpc>
                        <a:spcBef>
                          <a:spcPts val="110"/>
                        </a:spcBef>
                      </a:pPr>
                      <a:r>
                        <a:rPr sz="1050" b="1" spc="-5" dirty="0">
                          <a:solidFill>
                            <a:srgbClr val="FFFFFF"/>
                          </a:solidFill>
                          <a:latin typeface="Calibri"/>
                          <a:cs typeface="Calibri"/>
                        </a:rPr>
                        <a:t>uncertainty)</a:t>
                      </a:r>
                      <a:endParaRPr sz="1050">
                        <a:latin typeface="Calibri"/>
                        <a:cs typeface="Calibri"/>
                      </a:endParaRPr>
                    </a:p>
                  </a:txBody>
                  <a:tcPr marL="0" marR="0" marT="381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1BC"/>
                    </a:solidFill>
                  </a:tcPr>
                </a:tc>
                <a:extLst>
                  <a:ext uri="{0D108BD9-81ED-4DB2-BD59-A6C34878D82A}">
                    <a16:rowId xmlns:a16="http://schemas.microsoft.com/office/drawing/2014/main" val="10000"/>
                  </a:ext>
                </a:extLst>
              </a:tr>
              <a:tr h="190500">
                <a:tc>
                  <a:txBody>
                    <a:bodyPr/>
                    <a:lstStyle/>
                    <a:p>
                      <a:pPr marL="69850">
                        <a:lnSpc>
                          <a:spcPts val="1255"/>
                        </a:lnSpc>
                        <a:spcBef>
                          <a:spcPts val="140"/>
                        </a:spcBef>
                      </a:pPr>
                      <a:r>
                        <a:rPr sz="1050" b="1" spc="15" dirty="0">
                          <a:solidFill>
                            <a:srgbClr val="FFFFFF"/>
                          </a:solidFill>
                          <a:latin typeface="Calibri"/>
                          <a:cs typeface="Calibri"/>
                        </a:rPr>
                        <a:t>Xe-135/Xe-133</a:t>
                      </a:r>
                      <a:endParaRPr sz="1050">
                        <a:latin typeface="Calibri"/>
                        <a:cs typeface="Calibri"/>
                      </a:endParaRPr>
                    </a:p>
                  </a:txBody>
                  <a:tcPr marL="0" marR="0" marT="177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4F81BC"/>
                    </a:solidFill>
                  </a:tcPr>
                </a:tc>
                <a:tc>
                  <a:txBody>
                    <a:bodyPr/>
                    <a:lstStyle/>
                    <a:p>
                      <a:pPr algn="ctr">
                        <a:lnSpc>
                          <a:spcPts val="1255"/>
                        </a:lnSpc>
                        <a:spcBef>
                          <a:spcPts val="140"/>
                        </a:spcBef>
                      </a:pPr>
                      <a:r>
                        <a:rPr sz="1050" spc="5" dirty="0">
                          <a:latin typeface="Calibri"/>
                          <a:cs typeface="Calibri"/>
                        </a:rPr>
                        <a:t>57</a:t>
                      </a:r>
                      <a:r>
                        <a:rPr sz="1050" spc="-60" dirty="0">
                          <a:latin typeface="Calibri"/>
                          <a:cs typeface="Calibri"/>
                        </a:rPr>
                        <a:t> </a:t>
                      </a:r>
                      <a:r>
                        <a:rPr sz="1050" spc="-10" dirty="0">
                          <a:latin typeface="Calibri"/>
                          <a:cs typeface="Calibri"/>
                        </a:rPr>
                        <a:t>h</a:t>
                      </a:r>
                      <a:endParaRPr sz="1050">
                        <a:latin typeface="Calibri"/>
                        <a:cs typeface="Calibri"/>
                      </a:endParaRPr>
                    </a:p>
                  </a:txBody>
                  <a:tcPr marL="0" marR="0" marT="177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c>
                  <a:txBody>
                    <a:bodyPr/>
                    <a:lstStyle/>
                    <a:p>
                      <a:pPr marL="6350" algn="ctr">
                        <a:lnSpc>
                          <a:spcPts val="1255"/>
                        </a:lnSpc>
                        <a:spcBef>
                          <a:spcPts val="140"/>
                        </a:spcBef>
                      </a:pPr>
                      <a:r>
                        <a:rPr sz="1050" spc="-10" dirty="0">
                          <a:latin typeface="Calibri"/>
                          <a:cs typeface="Calibri"/>
                        </a:rPr>
                        <a:t>6</a:t>
                      </a:r>
                      <a:r>
                        <a:rPr sz="1050" spc="25" dirty="0">
                          <a:latin typeface="Calibri"/>
                          <a:cs typeface="Calibri"/>
                        </a:rPr>
                        <a:t> </a:t>
                      </a:r>
                      <a:r>
                        <a:rPr sz="1050" spc="-10" dirty="0">
                          <a:latin typeface="Calibri"/>
                          <a:cs typeface="Calibri"/>
                        </a:rPr>
                        <a:t>h</a:t>
                      </a:r>
                      <a:endParaRPr sz="1050">
                        <a:latin typeface="Calibri"/>
                        <a:cs typeface="Calibri"/>
                      </a:endParaRPr>
                    </a:p>
                  </a:txBody>
                  <a:tcPr marL="0" marR="0" marT="177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extLst>
                  <a:ext uri="{0D108BD9-81ED-4DB2-BD59-A6C34878D82A}">
                    <a16:rowId xmlns:a16="http://schemas.microsoft.com/office/drawing/2014/main" val="10001"/>
                  </a:ext>
                </a:extLst>
              </a:tr>
              <a:tr h="190500">
                <a:tc>
                  <a:txBody>
                    <a:bodyPr/>
                    <a:lstStyle/>
                    <a:p>
                      <a:pPr marL="69850">
                        <a:lnSpc>
                          <a:spcPts val="1255"/>
                        </a:lnSpc>
                        <a:spcBef>
                          <a:spcPts val="145"/>
                        </a:spcBef>
                      </a:pPr>
                      <a:r>
                        <a:rPr sz="1050" b="1" spc="15" dirty="0">
                          <a:solidFill>
                            <a:srgbClr val="FFFFFF"/>
                          </a:solidFill>
                          <a:latin typeface="Calibri"/>
                          <a:cs typeface="Calibri"/>
                        </a:rPr>
                        <a:t>Xe-133/Xe-131m</a:t>
                      </a:r>
                      <a:endParaRPr sz="1050">
                        <a:latin typeface="Calibri"/>
                        <a:cs typeface="Calibri"/>
                      </a:endParaRPr>
                    </a:p>
                  </a:txBody>
                  <a:tcPr marL="0" marR="0" marT="184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4F81BC"/>
                    </a:solidFill>
                  </a:tcPr>
                </a:tc>
                <a:tc>
                  <a:txBody>
                    <a:bodyPr/>
                    <a:lstStyle/>
                    <a:p>
                      <a:pPr algn="ctr">
                        <a:lnSpc>
                          <a:spcPts val="1255"/>
                        </a:lnSpc>
                        <a:spcBef>
                          <a:spcPts val="145"/>
                        </a:spcBef>
                      </a:pPr>
                      <a:r>
                        <a:rPr sz="1050" spc="5" dirty="0">
                          <a:latin typeface="Calibri"/>
                          <a:cs typeface="Calibri"/>
                        </a:rPr>
                        <a:t>45</a:t>
                      </a:r>
                      <a:r>
                        <a:rPr sz="1050" spc="-60" dirty="0">
                          <a:latin typeface="Calibri"/>
                          <a:cs typeface="Calibri"/>
                        </a:rPr>
                        <a:t> </a:t>
                      </a:r>
                      <a:r>
                        <a:rPr sz="1050" spc="-10" dirty="0">
                          <a:latin typeface="Calibri"/>
                          <a:cs typeface="Calibri"/>
                        </a:rPr>
                        <a:t>d</a:t>
                      </a:r>
                      <a:endParaRPr sz="1050">
                        <a:latin typeface="Calibri"/>
                        <a:cs typeface="Calibri"/>
                      </a:endParaRPr>
                    </a:p>
                  </a:txBody>
                  <a:tcPr marL="0" marR="0" marT="184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488315">
                        <a:lnSpc>
                          <a:spcPts val="1255"/>
                        </a:lnSpc>
                        <a:spcBef>
                          <a:spcPts val="145"/>
                        </a:spcBef>
                      </a:pPr>
                      <a:r>
                        <a:rPr sz="1050" spc="10" dirty="0">
                          <a:latin typeface="Calibri"/>
                          <a:cs typeface="Calibri"/>
                        </a:rPr>
                        <a:t>108</a:t>
                      </a:r>
                      <a:r>
                        <a:rPr sz="1050" spc="-55" dirty="0">
                          <a:latin typeface="Calibri"/>
                          <a:cs typeface="Calibri"/>
                        </a:rPr>
                        <a:t> </a:t>
                      </a:r>
                      <a:r>
                        <a:rPr sz="1050" spc="-10" dirty="0">
                          <a:latin typeface="Calibri"/>
                          <a:cs typeface="Calibri"/>
                        </a:rPr>
                        <a:t>h</a:t>
                      </a:r>
                      <a:endParaRPr sz="1050">
                        <a:latin typeface="Calibri"/>
                        <a:cs typeface="Calibri"/>
                      </a:endParaRPr>
                    </a:p>
                  </a:txBody>
                  <a:tcPr marL="0" marR="0" marT="184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extLst>
                  <a:ext uri="{0D108BD9-81ED-4DB2-BD59-A6C34878D82A}">
                    <a16:rowId xmlns:a16="http://schemas.microsoft.com/office/drawing/2014/main" val="10002"/>
                  </a:ext>
                </a:extLst>
              </a:tr>
              <a:tr h="190499">
                <a:tc>
                  <a:txBody>
                    <a:bodyPr/>
                    <a:lstStyle/>
                    <a:p>
                      <a:pPr marL="69850">
                        <a:lnSpc>
                          <a:spcPts val="1250"/>
                        </a:lnSpc>
                        <a:spcBef>
                          <a:spcPts val="145"/>
                        </a:spcBef>
                      </a:pPr>
                      <a:r>
                        <a:rPr sz="1050" b="1" spc="15" dirty="0">
                          <a:solidFill>
                            <a:srgbClr val="FFFFFF"/>
                          </a:solidFill>
                          <a:latin typeface="Calibri"/>
                          <a:cs typeface="Calibri"/>
                        </a:rPr>
                        <a:t>Xe-133m/Xe-131m</a:t>
                      </a:r>
                      <a:endParaRPr sz="1050">
                        <a:latin typeface="Calibri"/>
                        <a:cs typeface="Calibri"/>
                      </a:endParaRPr>
                    </a:p>
                  </a:txBody>
                  <a:tcPr marL="0" marR="0" marT="184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4F81BC"/>
                    </a:solidFill>
                  </a:tcPr>
                </a:tc>
                <a:tc>
                  <a:txBody>
                    <a:bodyPr/>
                    <a:lstStyle/>
                    <a:p>
                      <a:pPr algn="ctr">
                        <a:lnSpc>
                          <a:spcPts val="1250"/>
                        </a:lnSpc>
                        <a:spcBef>
                          <a:spcPts val="145"/>
                        </a:spcBef>
                      </a:pPr>
                      <a:r>
                        <a:rPr sz="1050" spc="5" dirty="0">
                          <a:latin typeface="Calibri"/>
                          <a:cs typeface="Calibri"/>
                        </a:rPr>
                        <a:t>24</a:t>
                      </a:r>
                      <a:r>
                        <a:rPr sz="1050" spc="-60" dirty="0">
                          <a:latin typeface="Calibri"/>
                          <a:cs typeface="Calibri"/>
                        </a:rPr>
                        <a:t> </a:t>
                      </a:r>
                      <a:r>
                        <a:rPr sz="1050" spc="-10" dirty="0">
                          <a:latin typeface="Calibri"/>
                          <a:cs typeface="Calibri"/>
                        </a:rPr>
                        <a:t>d</a:t>
                      </a:r>
                      <a:endParaRPr sz="1050">
                        <a:latin typeface="Calibri"/>
                        <a:cs typeface="Calibri"/>
                      </a:endParaRPr>
                    </a:p>
                  </a:txBody>
                  <a:tcPr marL="0" marR="0" marT="184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c>
                  <a:txBody>
                    <a:bodyPr/>
                    <a:lstStyle/>
                    <a:p>
                      <a:pPr marL="528955">
                        <a:lnSpc>
                          <a:spcPts val="1250"/>
                        </a:lnSpc>
                        <a:spcBef>
                          <a:spcPts val="145"/>
                        </a:spcBef>
                      </a:pPr>
                      <a:r>
                        <a:rPr sz="1050" spc="5" dirty="0">
                          <a:latin typeface="Calibri"/>
                          <a:cs typeface="Calibri"/>
                        </a:rPr>
                        <a:t>58</a:t>
                      </a:r>
                      <a:r>
                        <a:rPr sz="1050" spc="-50" dirty="0">
                          <a:latin typeface="Calibri"/>
                          <a:cs typeface="Calibri"/>
                        </a:rPr>
                        <a:t> </a:t>
                      </a:r>
                      <a:r>
                        <a:rPr sz="1050" spc="-10" dirty="0">
                          <a:latin typeface="Calibri"/>
                          <a:cs typeface="Calibri"/>
                        </a:rPr>
                        <a:t>h</a:t>
                      </a:r>
                      <a:endParaRPr sz="1050">
                        <a:latin typeface="Calibri"/>
                        <a:cs typeface="Calibri"/>
                      </a:endParaRPr>
                    </a:p>
                  </a:txBody>
                  <a:tcPr marL="0" marR="0" marT="184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extLst>
                  <a:ext uri="{0D108BD9-81ED-4DB2-BD59-A6C34878D82A}">
                    <a16:rowId xmlns:a16="http://schemas.microsoft.com/office/drawing/2014/main" val="10003"/>
                  </a:ext>
                </a:extLst>
              </a:tr>
              <a:tr h="190496">
                <a:tc>
                  <a:txBody>
                    <a:bodyPr/>
                    <a:lstStyle/>
                    <a:p>
                      <a:pPr marL="69850">
                        <a:lnSpc>
                          <a:spcPts val="1250"/>
                        </a:lnSpc>
                        <a:spcBef>
                          <a:spcPts val="150"/>
                        </a:spcBef>
                      </a:pPr>
                      <a:r>
                        <a:rPr sz="1050" b="1" spc="15" dirty="0">
                          <a:solidFill>
                            <a:srgbClr val="FFFFFF"/>
                          </a:solidFill>
                          <a:latin typeface="Calibri"/>
                          <a:cs typeface="Calibri"/>
                        </a:rPr>
                        <a:t>Xe-133m/Xe-133</a:t>
                      </a:r>
                      <a:endParaRPr sz="1050">
                        <a:latin typeface="Calibri"/>
                        <a:cs typeface="Calibri"/>
                      </a:endParaRPr>
                    </a:p>
                  </a:txBody>
                  <a:tcPr marL="0" marR="0" marT="190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4F81BC"/>
                    </a:solidFill>
                  </a:tcPr>
                </a:tc>
                <a:tc>
                  <a:txBody>
                    <a:bodyPr/>
                    <a:lstStyle/>
                    <a:p>
                      <a:pPr algn="ctr">
                        <a:lnSpc>
                          <a:spcPts val="1250"/>
                        </a:lnSpc>
                        <a:spcBef>
                          <a:spcPts val="150"/>
                        </a:spcBef>
                      </a:pPr>
                      <a:r>
                        <a:rPr sz="1050" spc="5" dirty="0">
                          <a:latin typeface="Calibri"/>
                          <a:cs typeface="Calibri"/>
                        </a:rPr>
                        <a:t>16</a:t>
                      </a:r>
                      <a:r>
                        <a:rPr sz="1050" spc="-60" dirty="0">
                          <a:latin typeface="Calibri"/>
                          <a:cs typeface="Calibri"/>
                        </a:rPr>
                        <a:t> </a:t>
                      </a:r>
                      <a:r>
                        <a:rPr sz="1050" spc="-10" dirty="0">
                          <a:latin typeface="Calibri"/>
                          <a:cs typeface="Calibri"/>
                        </a:rPr>
                        <a:t>d</a:t>
                      </a:r>
                      <a:endParaRPr sz="1050">
                        <a:latin typeface="Calibri"/>
                        <a:cs typeface="Calibri"/>
                      </a:endParaRPr>
                    </a:p>
                  </a:txBody>
                  <a:tcPr marL="0" marR="0" marT="190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c>
                  <a:txBody>
                    <a:bodyPr/>
                    <a:lstStyle/>
                    <a:p>
                      <a:pPr marL="528955">
                        <a:lnSpc>
                          <a:spcPts val="1250"/>
                        </a:lnSpc>
                        <a:spcBef>
                          <a:spcPts val="150"/>
                        </a:spcBef>
                      </a:pPr>
                      <a:r>
                        <a:rPr sz="1050" spc="5" dirty="0">
                          <a:latin typeface="Calibri"/>
                          <a:cs typeface="Calibri"/>
                        </a:rPr>
                        <a:t>38</a:t>
                      </a:r>
                      <a:r>
                        <a:rPr sz="1050" spc="-50" dirty="0">
                          <a:latin typeface="Calibri"/>
                          <a:cs typeface="Calibri"/>
                        </a:rPr>
                        <a:t> </a:t>
                      </a:r>
                      <a:r>
                        <a:rPr sz="1050" spc="-10" dirty="0">
                          <a:latin typeface="Calibri"/>
                          <a:cs typeface="Calibri"/>
                        </a:rPr>
                        <a:t>h</a:t>
                      </a:r>
                      <a:endParaRPr sz="1050">
                        <a:latin typeface="Calibri"/>
                        <a:cs typeface="Calibri"/>
                      </a:endParaRPr>
                    </a:p>
                  </a:txBody>
                  <a:tcPr marL="0" marR="0" marT="190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extLst>
                  <a:ext uri="{0D108BD9-81ED-4DB2-BD59-A6C34878D82A}">
                    <a16:rowId xmlns:a16="http://schemas.microsoft.com/office/drawing/2014/main" val="10004"/>
                  </a:ext>
                </a:extLst>
              </a:tr>
            </a:tbl>
          </a:graphicData>
        </a:graphic>
      </p:graphicFrame>
      <p:sp>
        <p:nvSpPr>
          <p:cNvPr id="37" name="object 37"/>
          <p:cNvSpPr txBox="1"/>
          <p:nvPr/>
        </p:nvSpPr>
        <p:spPr>
          <a:xfrm>
            <a:off x="790892" y="4226242"/>
            <a:ext cx="11018520" cy="2498725"/>
          </a:xfrm>
          <a:prstGeom prst="rect">
            <a:avLst/>
          </a:prstGeom>
        </p:spPr>
        <p:txBody>
          <a:bodyPr vert="horz" wrap="square" lIns="0" tIns="56515" rIns="0" bIns="0" rtlCol="0">
            <a:spAutoFit/>
          </a:bodyPr>
          <a:lstStyle/>
          <a:p>
            <a:pPr marL="470534">
              <a:lnSpc>
                <a:spcPct val="100000"/>
              </a:lnSpc>
              <a:spcBef>
                <a:spcPts val="445"/>
              </a:spcBef>
            </a:pPr>
            <a:r>
              <a:rPr sz="1850" spc="-15" dirty="0">
                <a:latin typeface="Calibri"/>
                <a:cs typeface="Calibri"/>
              </a:rPr>
              <a:t>Analogous</a:t>
            </a:r>
            <a:r>
              <a:rPr sz="1850" spc="-100" dirty="0">
                <a:latin typeface="Calibri"/>
                <a:cs typeface="Calibri"/>
              </a:rPr>
              <a:t> </a:t>
            </a:r>
            <a:r>
              <a:rPr sz="1850" spc="-15" dirty="0">
                <a:latin typeface="Calibri"/>
                <a:cs typeface="Calibri"/>
              </a:rPr>
              <a:t>relation</a:t>
            </a:r>
            <a:r>
              <a:rPr sz="1850" spc="-110" dirty="0">
                <a:latin typeface="Calibri"/>
                <a:cs typeface="Calibri"/>
              </a:rPr>
              <a:t> </a:t>
            </a:r>
            <a:r>
              <a:rPr sz="1850" spc="-10" dirty="0">
                <a:latin typeface="Calibri"/>
                <a:cs typeface="Calibri"/>
              </a:rPr>
              <a:t>for</a:t>
            </a:r>
            <a:r>
              <a:rPr sz="1850" spc="295" dirty="0">
                <a:latin typeface="Calibri"/>
                <a:cs typeface="Calibri"/>
              </a:rPr>
              <a:t> </a:t>
            </a:r>
            <a:r>
              <a:rPr sz="1850" spc="-10" dirty="0">
                <a:latin typeface="Calibri"/>
                <a:cs typeface="Calibri"/>
              </a:rPr>
              <a:t>Xe-133/Xe-131m</a:t>
            </a:r>
            <a:r>
              <a:rPr sz="1850" spc="-210" dirty="0">
                <a:latin typeface="Calibri"/>
                <a:cs typeface="Calibri"/>
              </a:rPr>
              <a:t> </a:t>
            </a:r>
            <a:r>
              <a:rPr sz="1850" spc="-20" dirty="0">
                <a:latin typeface="Calibri"/>
                <a:cs typeface="Calibri"/>
              </a:rPr>
              <a:t>(Parent-daughter</a:t>
            </a:r>
            <a:r>
              <a:rPr sz="1850" spc="-180" dirty="0">
                <a:latin typeface="Calibri"/>
                <a:cs typeface="Calibri"/>
              </a:rPr>
              <a:t> </a:t>
            </a:r>
            <a:r>
              <a:rPr sz="1850" spc="-10" dirty="0">
                <a:latin typeface="Calibri"/>
                <a:cs typeface="Calibri"/>
              </a:rPr>
              <a:t>decay</a:t>
            </a:r>
            <a:r>
              <a:rPr sz="1850" spc="-210" dirty="0">
                <a:latin typeface="Calibri"/>
                <a:cs typeface="Calibri"/>
              </a:rPr>
              <a:t> </a:t>
            </a:r>
            <a:r>
              <a:rPr sz="1850" spc="5" dirty="0">
                <a:latin typeface="Calibri"/>
                <a:cs typeface="Calibri"/>
              </a:rPr>
              <a:t>to</a:t>
            </a:r>
            <a:r>
              <a:rPr sz="1850" spc="-30" dirty="0">
                <a:latin typeface="Calibri"/>
                <a:cs typeface="Calibri"/>
              </a:rPr>
              <a:t> </a:t>
            </a:r>
            <a:r>
              <a:rPr sz="1850" spc="-10" dirty="0">
                <a:latin typeface="Calibri"/>
                <a:cs typeface="Calibri"/>
              </a:rPr>
              <a:t>be</a:t>
            </a:r>
            <a:r>
              <a:rPr sz="1850" spc="-60" dirty="0">
                <a:latin typeface="Calibri"/>
                <a:cs typeface="Calibri"/>
              </a:rPr>
              <a:t> </a:t>
            </a:r>
            <a:r>
              <a:rPr sz="1850" spc="-15" dirty="0">
                <a:latin typeface="Calibri"/>
                <a:cs typeface="Calibri"/>
              </a:rPr>
              <a:t>considered</a:t>
            </a:r>
            <a:r>
              <a:rPr sz="1850" spc="-105" dirty="0">
                <a:latin typeface="Calibri"/>
                <a:cs typeface="Calibri"/>
              </a:rPr>
              <a:t> </a:t>
            </a:r>
            <a:r>
              <a:rPr sz="1850" spc="-15" dirty="0">
                <a:latin typeface="Calibri"/>
                <a:cs typeface="Calibri"/>
              </a:rPr>
              <a:t>if Xe-133</a:t>
            </a:r>
            <a:r>
              <a:rPr sz="1850" spc="-155" dirty="0">
                <a:latin typeface="Calibri"/>
                <a:cs typeface="Calibri"/>
              </a:rPr>
              <a:t> </a:t>
            </a:r>
            <a:r>
              <a:rPr sz="1850" spc="-15" dirty="0">
                <a:latin typeface="Calibri"/>
                <a:cs typeface="Calibri"/>
              </a:rPr>
              <a:t>is</a:t>
            </a:r>
            <a:r>
              <a:rPr sz="1850" spc="-20" dirty="0">
                <a:latin typeface="Calibri"/>
                <a:cs typeface="Calibri"/>
              </a:rPr>
              <a:t> </a:t>
            </a:r>
            <a:r>
              <a:rPr sz="1850" spc="-25" dirty="0">
                <a:latin typeface="Calibri"/>
                <a:cs typeface="Calibri"/>
              </a:rPr>
              <a:t>involved).</a:t>
            </a:r>
            <a:endParaRPr sz="1850">
              <a:latin typeface="Calibri"/>
              <a:cs typeface="Calibri"/>
            </a:endParaRPr>
          </a:p>
          <a:p>
            <a:pPr marL="470534" marR="5080" indent="-457834">
              <a:lnSpc>
                <a:spcPts val="2160"/>
              </a:lnSpc>
              <a:spcBef>
                <a:spcPts val="465"/>
              </a:spcBef>
              <a:tabLst>
                <a:tab pos="469900" algn="l"/>
              </a:tabLst>
            </a:pPr>
            <a:r>
              <a:rPr sz="1850" spc="5" dirty="0">
                <a:latin typeface="Calibri"/>
                <a:cs typeface="Calibri"/>
              </a:rPr>
              <a:t>4.	</a:t>
            </a:r>
            <a:r>
              <a:rPr sz="1850" spc="-25" dirty="0">
                <a:latin typeface="Calibri"/>
                <a:cs typeface="Calibri"/>
              </a:rPr>
              <a:t>Evaluate</a:t>
            </a:r>
            <a:r>
              <a:rPr sz="1850" spc="-125" dirty="0">
                <a:latin typeface="Calibri"/>
                <a:cs typeface="Calibri"/>
              </a:rPr>
              <a:t> </a:t>
            </a:r>
            <a:r>
              <a:rPr sz="1850" spc="-20" dirty="0">
                <a:latin typeface="Calibri"/>
                <a:cs typeface="Calibri"/>
              </a:rPr>
              <a:t>timing</a:t>
            </a:r>
            <a:r>
              <a:rPr sz="1850" spc="10" dirty="0">
                <a:latin typeface="Calibri"/>
                <a:cs typeface="Calibri"/>
              </a:rPr>
              <a:t> </a:t>
            </a:r>
            <a:r>
              <a:rPr sz="1850" spc="-10" dirty="0">
                <a:latin typeface="Calibri"/>
                <a:cs typeface="Calibri"/>
              </a:rPr>
              <a:t>success</a:t>
            </a:r>
            <a:r>
              <a:rPr sz="1850" spc="-180" dirty="0">
                <a:latin typeface="Calibri"/>
                <a:cs typeface="Calibri"/>
              </a:rPr>
              <a:t> </a:t>
            </a:r>
            <a:r>
              <a:rPr sz="1850" spc="-10" dirty="0">
                <a:latin typeface="Calibri"/>
                <a:cs typeface="Calibri"/>
              </a:rPr>
              <a:t>rates</a:t>
            </a:r>
            <a:r>
              <a:rPr sz="1850" spc="-95" dirty="0">
                <a:latin typeface="Calibri"/>
                <a:cs typeface="Calibri"/>
              </a:rPr>
              <a:t> </a:t>
            </a:r>
            <a:r>
              <a:rPr sz="1850" spc="-15" dirty="0">
                <a:latin typeface="Calibri"/>
                <a:cs typeface="Calibri"/>
              </a:rPr>
              <a:t>based</a:t>
            </a:r>
            <a:r>
              <a:rPr sz="1850" spc="-95" dirty="0">
                <a:latin typeface="Calibri"/>
                <a:cs typeface="Calibri"/>
              </a:rPr>
              <a:t> </a:t>
            </a:r>
            <a:r>
              <a:rPr sz="1850" spc="-10" dirty="0">
                <a:latin typeface="Calibri"/>
                <a:cs typeface="Calibri"/>
              </a:rPr>
              <a:t>on</a:t>
            </a:r>
            <a:r>
              <a:rPr sz="1850" spc="-20" dirty="0">
                <a:latin typeface="Calibri"/>
                <a:cs typeface="Calibri"/>
              </a:rPr>
              <a:t> </a:t>
            </a:r>
            <a:r>
              <a:rPr sz="1850" spc="-15" dirty="0">
                <a:latin typeface="Calibri"/>
                <a:cs typeface="Calibri"/>
              </a:rPr>
              <a:t>single</a:t>
            </a:r>
            <a:r>
              <a:rPr sz="1850" spc="-35" dirty="0">
                <a:latin typeface="Calibri"/>
                <a:cs typeface="Calibri"/>
              </a:rPr>
              <a:t> </a:t>
            </a:r>
            <a:r>
              <a:rPr sz="1850" spc="-25" dirty="0">
                <a:latin typeface="Calibri"/>
                <a:cs typeface="Calibri"/>
              </a:rPr>
              <a:t>samples</a:t>
            </a:r>
            <a:r>
              <a:rPr sz="1850" spc="-5" dirty="0">
                <a:latin typeface="Calibri"/>
                <a:cs typeface="Calibri"/>
              </a:rPr>
              <a:t> </a:t>
            </a:r>
            <a:r>
              <a:rPr sz="1850" spc="-20" dirty="0">
                <a:latin typeface="Calibri"/>
                <a:cs typeface="Calibri"/>
              </a:rPr>
              <a:t>which</a:t>
            </a:r>
            <a:r>
              <a:rPr sz="1850" spc="-15" dirty="0">
                <a:latin typeface="Calibri"/>
                <a:cs typeface="Calibri"/>
              </a:rPr>
              <a:t> </a:t>
            </a:r>
            <a:r>
              <a:rPr sz="1850" spc="-25" dirty="0">
                <a:latin typeface="Calibri"/>
                <a:cs typeface="Calibri"/>
              </a:rPr>
              <a:t>where</a:t>
            </a:r>
            <a:r>
              <a:rPr sz="1850" spc="-45" dirty="0">
                <a:latin typeface="Calibri"/>
                <a:cs typeface="Calibri"/>
              </a:rPr>
              <a:t> </a:t>
            </a:r>
            <a:r>
              <a:rPr sz="1850" spc="-15" dirty="0">
                <a:latin typeface="Calibri"/>
                <a:cs typeface="Calibri"/>
              </a:rPr>
              <a:t>found</a:t>
            </a:r>
            <a:r>
              <a:rPr sz="1850" spc="-95" dirty="0">
                <a:latin typeface="Calibri"/>
                <a:cs typeface="Calibri"/>
              </a:rPr>
              <a:t> </a:t>
            </a:r>
            <a:r>
              <a:rPr sz="1850" spc="5" dirty="0">
                <a:latin typeface="Calibri"/>
                <a:cs typeface="Calibri"/>
              </a:rPr>
              <a:t>to</a:t>
            </a:r>
            <a:r>
              <a:rPr sz="1850" spc="-105" dirty="0">
                <a:latin typeface="Calibri"/>
                <a:cs typeface="Calibri"/>
              </a:rPr>
              <a:t> </a:t>
            </a:r>
            <a:r>
              <a:rPr sz="1850" spc="-10" dirty="0">
                <a:latin typeface="Calibri"/>
                <a:cs typeface="Calibri"/>
              </a:rPr>
              <a:t>be</a:t>
            </a:r>
            <a:r>
              <a:rPr sz="1850" spc="-40" dirty="0">
                <a:latin typeface="Calibri"/>
                <a:cs typeface="Calibri"/>
              </a:rPr>
              <a:t> </a:t>
            </a:r>
            <a:r>
              <a:rPr sz="1850" spc="-5" dirty="0">
                <a:latin typeface="Calibri"/>
                <a:cs typeface="Calibri"/>
              </a:rPr>
              <a:t>true</a:t>
            </a:r>
            <a:r>
              <a:rPr sz="1850" spc="-45" dirty="0">
                <a:latin typeface="Calibri"/>
                <a:cs typeface="Calibri"/>
              </a:rPr>
              <a:t> </a:t>
            </a:r>
            <a:r>
              <a:rPr sz="1850" spc="-20" dirty="0">
                <a:latin typeface="Calibri"/>
                <a:cs typeface="Calibri"/>
              </a:rPr>
              <a:t>positives</a:t>
            </a:r>
            <a:r>
              <a:rPr sz="1850" spc="-90" dirty="0">
                <a:latin typeface="Calibri"/>
                <a:cs typeface="Calibri"/>
              </a:rPr>
              <a:t> </a:t>
            </a:r>
            <a:r>
              <a:rPr sz="1850" spc="-10" dirty="0">
                <a:latin typeface="Calibri"/>
                <a:cs typeface="Calibri"/>
              </a:rPr>
              <a:t>after</a:t>
            </a:r>
            <a:r>
              <a:rPr sz="1850" spc="-80" dirty="0">
                <a:latin typeface="Calibri"/>
                <a:cs typeface="Calibri"/>
              </a:rPr>
              <a:t> </a:t>
            </a:r>
            <a:r>
              <a:rPr sz="1850" spc="-15" dirty="0">
                <a:latin typeface="Calibri"/>
                <a:cs typeface="Calibri"/>
              </a:rPr>
              <a:t>detection</a:t>
            </a:r>
            <a:r>
              <a:rPr sz="1850" spc="-90" dirty="0">
                <a:latin typeface="Calibri"/>
                <a:cs typeface="Calibri"/>
              </a:rPr>
              <a:t> </a:t>
            </a:r>
            <a:r>
              <a:rPr sz="1850" spc="-10" dirty="0">
                <a:latin typeface="Calibri"/>
                <a:cs typeface="Calibri"/>
              </a:rPr>
              <a:t>and  </a:t>
            </a:r>
            <a:r>
              <a:rPr sz="1850" spc="-20" dirty="0">
                <a:latin typeface="Calibri"/>
                <a:cs typeface="Calibri"/>
              </a:rPr>
              <a:t>screening</a:t>
            </a:r>
            <a:r>
              <a:rPr sz="1850" spc="-80" dirty="0">
                <a:latin typeface="Calibri"/>
                <a:cs typeface="Calibri"/>
              </a:rPr>
              <a:t> </a:t>
            </a:r>
            <a:r>
              <a:rPr sz="1850" spc="-25" dirty="0">
                <a:latin typeface="Calibri"/>
                <a:cs typeface="Calibri"/>
              </a:rPr>
              <a:t>power</a:t>
            </a:r>
            <a:r>
              <a:rPr sz="1850" spc="-20" dirty="0">
                <a:latin typeface="Calibri"/>
                <a:cs typeface="Calibri"/>
              </a:rPr>
              <a:t> evaluation</a:t>
            </a:r>
            <a:r>
              <a:rPr sz="1850" spc="-100" dirty="0">
                <a:latin typeface="Calibri"/>
                <a:cs typeface="Calibri"/>
              </a:rPr>
              <a:t> </a:t>
            </a:r>
            <a:r>
              <a:rPr sz="1850" spc="-5" dirty="0">
                <a:latin typeface="Calibri"/>
                <a:cs typeface="Calibri"/>
              </a:rPr>
              <a:t>and</a:t>
            </a:r>
            <a:r>
              <a:rPr sz="1850" spc="-114" dirty="0">
                <a:latin typeface="Calibri"/>
                <a:cs typeface="Calibri"/>
              </a:rPr>
              <a:t> </a:t>
            </a:r>
            <a:r>
              <a:rPr sz="1850" spc="-10" dirty="0">
                <a:latin typeface="Calibri"/>
                <a:cs typeface="Calibri"/>
              </a:rPr>
              <a:t>on</a:t>
            </a:r>
            <a:r>
              <a:rPr sz="1850" spc="-25" dirty="0">
                <a:latin typeface="Calibri"/>
                <a:cs typeface="Calibri"/>
              </a:rPr>
              <a:t> </a:t>
            </a:r>
            <a:r>
              <a:rPr sz="1850" spc="-5" dirty="0">
                <a:latin typeface="Calibri"/>
                <a:cs typeface="Calibri"/>
              </a:rPr>
              <a:t>a</a:t>
            </a:r>
            <a:r>
              <a:rPr sz="1850" spc="-20" dirty="0">
                <a:latin typeface="Calibri"/>
                <a:cs typeface="Calibri"/>
              </a:rPr>
              <a:t> </a:t>
            </a:r>
            <a:r>
              <a:rPr sz="1850" spc="10" dirty="0">
                <a:latin typeface="Calibri"/>
                <a:cs typeface="Calibri"/>
              </a:rPr>
              <a:t>10%</a:t>
            </a:r>
            <a:r>
              <a:rPr sz="1850" spc="-140" dirty="0">
                <a:latin typeface="Calibri"/>
                <a:cs typeface="Calibri"/>
              </a:rPr>
              <a:t> </a:t>
            </a:r>
            <a:r>
              <a:rPr sz="1850" spc="-10" dirty="0">
                <a:latin typeface="Calibri"/>
                <a:cs typeface="Calibri"/>
              </a:rPr>
              <a:t>tolerance</a:t>
            </a:r>
            <a:r>
              <a:rPr sz="1850" spc="-130" dirty="0">
                <a:latin typeface="Calibri"/>
                <a:cs typeface="Calibri"/>
              </a:rPr>
              <a:t> </a:t>
            </a:r>
            <a:r>
              <a:rPr sz="1850" spc="-15" dirty="0">
                <a:latin typeface="Calibri"/>
                <a:cs typeface="Calibri"/>
              </a:rPr>
              <a:t>criterion.</a:t>
            </a:r>
            <a:endParaRPr sz="1850">
              <a:latin typeface="Calibri"/>
              <a:cs typeface="Calibri"/>
            </a:endParaRPr>
          </a:p>
          <a:p>
            <a:pPr>
              <a:lnSpc>
                <a:spcPct val="100000"/>
              </a:lnSpc>
            </a:pPr>
            <a:endParaRPr sz="1800">
              <a:latin typeface="Calibri"/>
              <a:cs typeface="Calibri"/>
            </a:endParaRPr>
          </a:p>
          <a:p>
            <a:pPr marL="4562475" marR="1609090">
              <a:lnSpc>
                <a:spcPct val="97400"/>
              </a:lnSpc>
              <a:spcBef>
                <a:spcPts val="1270"/>
              </a:spcBef>
            </a:pPr>
            <a:r>
              <a:rPr sz="1850" dirty="0">
                <a:latin typeface="Calibri"/>
                <a:cs typeface="Calibri"/>
              </a:rPr>
              <a:t>For </a:t>
            </a:r>
            <a:r>
              <a:rPr sz="1850" spc="-5" dirty="0">
                <a:latin typeface="Calibri"/>
                <a:cs typeface="Calibri"/>
              </a:rPr>
              <a:t>the </a:t>
            </a:r>
            <a:r>
              <a:rPr sz="1850" spc="-15" dirty="0">
                <a:latin typeface="Calibri"/>
                <a:cs typeface="Calibri"/>
              </a:rPr>
              <a:t>purpose of estimating </a:t>
            </a:r>
            <a:r>
              <a:rPr sz="1850" spc="-5" dirty="0">
                <a:latin typeface="Calibri"/>
                <a:cs typeface="Calibri"/>
              </a:rPr>
              <a:t>the </a:t>
            </a:r>
            <a:r>
              <a:rPr sz="1850" spc="-10" dirty="0">
                <a:latin typeface="Calibri"/>
                <a:cs typeface="Calibri"/>
              </a:rPr>
              <a:t>uncertainty </a:t>
            </a:r>
            <a:r>
              <a:rPr sz="1850" spc="-5" dirty="0">
                <a:latin typeface="Calibri"/>
                <a:cs typeface="Calibri"/>
              </a:rPr>
              <a:t>the  </a:t>
            </a:r>
            <a:r>
              <a:rPr sz="1850" spc="-20" dirty="0">
                <a:latin typeface="Calibri"/>
                <a:cs typeface="Calibri"/>
              </a:rPr>
              <a:t>release </a:t>
            </a:r>
            <a:r>
              <a:rPr sz="1850" spc="-15" dirty="0">
                <a:latin typeface="Calibri"/>
                <a:cs typeface="Calibri"/>
              </a:rPr>
              <a:t>scenarios include one </a:t>
            </a:r>
            <a:r>
              <a:rPr sz="1850" dirty="0">
                <a:latin typeface="Calibri"/>
                <a:cs typeface="Calibri"/>
              </a:rPr>
              <a:t>case </a:t>
            </a:r>
            <a:r>
              <a:rPr sz="1850" spc="-5" dirty="0">
                <a:latin typeface="Calibri"/>
                <a:cs typeface="Calibri"/>
              </a:rPr>
              <a:t>at </a:t>
            </a:r>
            <a:r>
              <a:rPr sz="1850" spc="-15" dirty="0">
                <a:latin typeface="Calibri"/>
                <a:cs typeface="Calibri"/>
              </a:rPr>
              <a:t>hour </a:t>
            </a:r>
            <a:r>
              <a:rPr sz="1850" spc="-40" dirty="0">
                <a:latin typeface="Calibri"/>
                <a:cs typeface="Calibri"/>
              </a:rPr>
              <a:t>zero  </a:t>
            </a:r>
            <a:r>
              <a:rPr sz="1850" spc="-20" dirty="0">
                <a:latin typeface="Calibri"/>
                <a:cs typeface="Calibri"/>
              </a:rPr>
              <a:t>(immediate</a:t>
            </a:r>
            <a:r>
              <a:rPr sz="1850" spc="-135" dirty="0">
                <a:latin typeface="Calibri"/>
                <a:cs typeface="Calibri"/>
              </a:rPr>
              <a:t> </a:t>
            </a:r>
            <a:r>
              <a:rPr sz="1850" spc="-25" dirty="0">
                <a:latin typeface="Calibri"/>
                <a:cs typeface="Calibri"/>
              </a:rPr>
              <a:t>release) </a:t>
            </a:r>
            <a:r>
              <a:rPr sz="1850" spc="-10" dirty="0">
                <a:latin typeface="Calibri"/>
                <a:cs typeface="Calibri"/>
              </a:rPr>
              <a:t>and</a:t>
            </a:r>
            <a:r>
              <a:rPr sz="1850" spc="-30" dirty="0">
                <a:latin typeface="Calibri"/>
                <a:cs typeface="Calibri"/>
              </a:rPr>
              <a:t> </a:t>
            </a:r>
            <a:r>
              <a:rPr sz="1850" spc="-15" dirty="0">
                <a:latin typeface="Calibri"/>
                <a:cs typeface="Calibri"/>
              </a:rPr>
              <a:t>another</a:t>
            </a:r>
            <a:r>
              <a:rPr sz="1850" spc="-100" dirty="0">
                <a:latin typeface="Calibri"/>
                <a:cs typeface="Calibri"/>
              </a:rPr>
              <a:t> </a:t>
            </a:r>
            <a:r>
              <a:rPr sz="1850" spc="-5" dirty="0">
                <a:latin typeface="Calibri"/>
                <a:cs typeface="Calibri"/>
              </a:rPr>
              <a:t>at</a:t>
            </a:r>
            <a:r>
              <a:rPr sz="1850" dirty="0">
                <a:latin typeface="Calibri"/>
                <a:cs typeface="Calibri"/>
              </a:rPr>
              <a:t> </a:t>
            </a:r>
            <a:r>
              <a:rPr sz="1850" spc="5" dirty="0">
                <a:latin typeface="Calibri"/>
                <a:cs typeface="Calibri"/>
              </a:rPr>
              <a:t>24</a:t>
            </a:r>
            <a:r>
              <a:rPr sz="1850" spc="-155" dirty="0">
                <a:latin typeface="Calibri"/>
                <a:cs typeface="Calibri"/>
              </a:rPr>
              <a:t> </a:t>
            </a:r>
            <a:r>
              <a:rPr sz="1850" spc="-15" dirty="0">
                <a:latin typeface="Calibri"/>
                <a:cs typeface="Calibri"/>
              </a:rPr>
              <a:t>hours</a:t>
            </a:r>
            <a:r>
              <a:rPr sz="1850" spc="-100" dirty="0">
                <a:latin typeface="Calibri"/>
                <a:cs typeface="Calibri"/>
              </a:rPr>
              <a:t> </a:t>
            </a:r>
            <a:r>
              <a:rPr sz="1850" spc="-5" dirty="0">
                <a:latin typeface="Calibri"/>
                <a:cs typeface="Calibri"/>
              </a:rPr>
              <a:t>as</a:t>
            </a:r>
            <a:r>
              <a:rPr sz="1850" spc="-25" dirty="0">
                <a:latin typeface="Calibri"/>
                <a:cs typeface="Calibri"/>
              </a:rPr>
              <a:t> </a:t>
            </a:r>
            <a:r>
              <a:rPr sz="1850" spc="-30" dirty="0">
                <a:latin typeface="Calibri"/>
                <a:cs typeface="Calibri"/>
              </a:rPr>
              <a:t>well  </a:t>
            </a:r>
            <a:r>
              <a:rPr sz="1850" spc="-5" dirty="0">
                <a:latin typeface="Calibri"/>
                <a:cs typeface="Calibri"/>
              </a:rPr>
              <a:t>as</a:t>
            </a:r>
            <a:r>
              <a:rPr sz="1850" spc="-30" dirty="0">
                <a:latin typeface="Calibri"/>
                <a:cs typeface="Calibri"/>
              </a:rPr>
              <a:t> </a:t>
            </a:r>
            <a:r>
              <a:rPr sz="1850" spc="5" dirty="0">
                <a:latin typeface="Calibri"/>
                <a:cs typeface="Calibri"/>
              </a:rPr>
              <a:t>U-235</a:t>
            </a:r>
            <a:r>
              <a:rPr sz="1850" spc="-155" dirty="0">
                <a:latin typeface="Calibri"/>
                <a:cs typeface="Calibri"/>
              </a:rPr>
              <a:t> </a:t>
            </a:r>
            <a:r>
              <a:rPr sz="1850" spc="-10" dirty="0">
                <a:latin typeface="Calibri"/>
                <a:cs typeface="Calibri"/>
              </a:rPr>
              <a:t>and</a:t>
            </a:r>
            <a:r>
              <a:rPr sz="1850" spc="-105" dirty="0">
                <a:latin typeface="Calibri"/>
                <a:cs typeface="Calibri"/>
              </a:rPr>
              <a:t> </a:t>
            </a:r>
            <a:r>
              <a:rPr sz="1850" dirty="0">
                <a:latin typeface="Calibri"/>
                <a:cs typeface="Calibri"/>
              </a:rPr>
              <a:t>Pu-239</a:t>
            </a:r>
            <a:r>
              <a:rPr sz="1850" spc="-155" dirty="0">
                <a:latin typeface="Calibri"/>
                <a:cs typeface="Calibri"/>
              </a:rPr>
              <a:t> </a:t>
            </a:r>
            <a:r>
              <a:rPr sz="1850" spc="-15" dirty="0">
                <a:latin typeface="Calibri"/>
                <a:cs typeface="Calibri"/>
              </a:rPr>
              <a:t>fission</a:t>
            </a:r>
            <a:r>
              <a:rPr sz="1850" spc="-110" dirty="0">
                <a:latin typeface="Calibri"/>
                <a:cs typeface="Calibri"/>
              </a:rPr>
              <a:t> </a:t>
            </a:r>
            <a:r>
              <a:rPr sz="1850" spc="-20" dirty="0">
                <a:latin typeface="Calibri"/>
                <a:cs typeface="Calibri"/>
              </a:rPr>
              <a:t>materials.</a:t>
            </a:r>
            <a:endParaRPr sz="185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40" y="437515"/>
            <a:ext cx="9808210" cy="514350"/>
          </a:xfrm>
          <a:prstGeom prst="rect">
            <a:avLst/>
          </a:prstGeom>
        </p:spPr>
        <p:txBody>
          <a:bodyPr vert="horz" wrap="square" lIns="0" tIns="13335" rIns="0" bIns="0" rtlCol="0">
            <a:spAutoFit/>
          </a:bodyPr>
          <a:lstStyle/>
          <a:p>
            <a:pPr marL="12700">
              <a:lnSpc>
                <a:spcPct val="100000"/>
              </a:lnSpc>
              <a:spcBef>
                <a:spcPts val="105"/>
              </a:spcBef>
            </a:pPr>
            <a:r>
              <a:rPr spc="-20" dirty="0"/>
              <a:t>3d. </a:t>
            </a:r>
            <a:r>
              <a:rPr spc="-10" dirty="0"/>
              <a:t>Evaluation: </a:t>
            </a:r>
            <a:r>
              <a:rPr i="1" spc="-5" dirty="0">
                <a:latin typeface="Calibri"/>
                <a:cs typeface="Calibri"/>
              </a:rPr>
              <a:t>Location and </a:t>
            </a:r>
            <a:r>
              <a:rPr i="1" spc="-10" dirty="0">
                <a:latin typeface="Calibri"/>
                <a:cs typeface="Calibri"/>
              </a:rPr>
              <a:t>Magnitude </a:t>
            </a:r>
            <a:r>
              <a:rPr i="1" dirty="0">
                <a:latin typeface="Calibri"/>
                <a:cs typeface="Calibri"/>
              </a:rPr>
              <a:t>estimation</a:t>
            </a:r>
            <a:r>
              <a:rPr i="1" spc="-40" dirty="0">
                <a:latin typeface="Calibri"/>
                <a:cs typeface="Calibri"/>
              </a:rPr>
              <a:t> </a:t>
            </a:r>
            <a:r>
              <a:rPr i="1" spc="-20" dirty="0">
                <a:latin typeface="Calibri"/>
                <a:cs typeface="Calibri"/>
              </a:rPr>
              <a:t>Power</a:t>
            </a:r>
          </a:p>
        </p:txBody>
      </p:sp>
      <p:sp>
        <p:nvSpPr>
          <p:cNvPr id="3" name="object 3"/>
          <p:cNvSpPr txBox="1"/>
          <p:nvPr/>
        </p:nvSpPr>
        <p:spPr>
          <a:xfrm>
            <a:off x="333375" y="1132423"/>
            <a:ext cx="11576050" cy="4617085"/>
          </a:xfrm>
          <a:prstGeom prst="rect">
            <a:avLst/>
          </a:prstGeom>
        </p:spPr>
        <p:txBody>
          <a:bodyPr vert="horz" wrap="square" lIns="0" tIns="86360" rIns="0" bIns="0" rtlCol="0">
            <a:spAutoFit/>
          </a:bodyPr>
          <a:lstStyle/>
          <a:p>
            <a:pPr marL="297180" indent="-285115">
              <a:lnSpc>
                <a:spcPct val="100000"/>
              </a:lnSpc>
              <a:spcBef>
                <a:spcPts val="680"/>
              </a:spcBef>
              <a:buFont typeface="Arial"/>
              <a:buChar char="•"/>
              <a:tabLst>
                <a:tab pos="297180" algn="l"/>
                <a:tab pos="297815" algn="l"/>
              </a:tabLst>
            </a:pPr>
            <a:r>
              <a:rPr sz="2400" b="1" dirty="0">
                <a:latin typeface="Calibri"/>
                <a:cs typeface="Calibri"/>
              </a:rPr>
              <a:t>Approach: </a:t>
            </a:r>
            <a:r>
              <a:rPr sz="2400" b="1" spc="-35" dirty="0">
                <a:latin typeface="Calibri"/>
                <a:cs typeface="Calibri"/>
              </a:rPr>
              <a:t>Very </a:t>
            </a:r>
            <a:r>
              <a:rPr sz="2400" b="1" spc="-25" dirty="0">
                <a:latin typeface="Calibri"/>
                <a:cs typeface="Calibri"/>
              </a:rPr>
              <a:t>limited</a:t>
            </a:r>
            <a:r>
              <a:rPr sz="2400" b="1" spc="125" dirty="0">
                <a:latin typeface="Calibri"/>
                <a:cs typeface="Calibri"/>
              </a:rPr>
              <a:t> </a:t>
            </a:r>
            <a:r>
              <a:rPr sz="2400" b="1" spc="-15" dirty="0">
                <a:latin typeface="Calibri"/>
                <a:cs typeface="Calibri"/>
              </a:rPr>
              <a:t>evaluation</a:t>
            </a:r>
            <a:endParaRPr sz="2400">
              <a:latin typeface="Calibri"/>
              <a:cs typeface="Calibri"/>
            </a:endParaRPr>
          </a:p>
          <a:p>
            <a:pPr marL="927735" marR="111125" lvl="1" indent="-457834">
              <a:lnSpc>
                <a:spcPct val="100000"/>
              </a:lnSpc>
              <a:spcBef>
                <a:spcPts val="484"/>
              </a:spcBef>
              <a:buAutoNum type="arabicPeriod"/>
              <a:tabLst>
                <a:tab pos="927735" algn="l"/>
                <a:tab pos="928369" algn="l"/>
              </a:tabLst>
            </a:pPr>
            <a:r>
              <a:rPr sz="2000" u="heavy" dirty="0">
                <a:uFill>
                  <a:solidFill>
                    <a:srgbClr val="000000"/>
                  </a:solidFill>
                </a:uFill>
                <a:latin typeface="Calibri"/>
                <a:cs typeface="Calibri"/>
              </a:rPr>
              <a:t>Location </a:t>
            </a:r>
            <a:r>
              <a:rPr sz="2000" u="heavy" spc="-5" dirty="0">
                <a:uFill>
                  <a:solidFill>
                    <a:srgbClr val="000000"/>
                  </a:solidFill>
                </a:uFill>
                <a:latin typeface="Calibri"/>
                <a:cs typeface="Calibri"/>
              </a:rPr>
              <a:t>Power:</a:t>
            </a:r>
            <a:r>
              <a:rPr sz="2000" spc="-5" dirty="0">
                <a:latin typeface="Calibri"/>
                <a:cs typeface="Calibri"/>
              </a:rPr>
              <a:t> Calculate </a:t>
            </a:r>
            <a:r>
              <a:rPr sz="2000" spc="-15" dirty="0">
                <a:latin typeface="Calibri"/>
                <a:cs typeface="Calibri"/>
              </a:rPr>
              <a:t>the </a:t>
            </a:r>
            <a:r>
              <a:rPr sz="2000" spc="-10" dirty="0">
                <a:latin typeface="Calibri"/>
                <a:cs typeface="Calibri"/>
              </a:rPr>
              <a:t>percentage of </a:t>
            </a:r>
            <a:r>
              <a:rPr sz="2000" dirty="0">
                <a:latin typeface="Calibri"/>
                <a:cs typeface="Calibri"/>
              </a:rPr>
              <a:t>cases </a:t>
            </a:r>
            <a:r>
              <a:rPr sz="2000" spc="-25" dirty="0">
                <a:latin typeface="Calibri"/>
                <a:cs typeface="Calibri"/>
              </a:rPr>
              <a:t>for </a:t>
            </a:r>
            <a:r>
              <a:rPr sz="2000" spc="5" dirty="0">
                <a:latin typeface="Calibri"/>
                <a:cs typeface="Calibri"/>
              </a:rPr>
              <a:t>which </a:t>
            </a:r>
            <a:r>
              <a:rPr sz="2000" spc="-15" dirty="0">
                <a:latin typeface="Calibri"/>
                <a:cs typeface="Calibri"/>
              </a:rPr>
              <a:t>there </a:t>
            </a:r>
            <a:r>
              <a:rPr sz="2000" spc="5" dirty="0">
                <a:latin typeface="Calibri"/>
                <a:cs typeface="Calibri"/>
              </a:rPr>
              <a:t>are </a:t>
            </a:r>
            <a:r>
              <a:rPr sz="2000" spc="10" dirty="0">
                <a:latin typeface="Calibri"/>
                <a:cs typeface="Calibri"/>
              </a:rPr>
              <a:t>1) </a:t>
            </a:r>
            <a:r>
              <a:rPr sz="2000" spc="-15" dirty="0">
                <a:latin typeface="Calibri"/>
                <a:cs typeface="Calibri"/>
              </a:rPr>
              <a:t>two, </a:t>
            </a:r>
            <a:r>
              <a:rPr sz="2000" spc="10" dirty="0">
                <a:latin typeface="Calibri"/>
                <a:cs typeface="Calibri"/>
              </a:rPr>
              <a:t>2) </a:t>
            </a:r>
            <a:r>
              <a:rPr sz="2000" spc="-15" dirty="0">
                <a:latin typeface="Calibri"/>
                <a:cs typeface="Calibri"/>
              </a:rPr>
              <a:t>three </a:t>
            </a:r>
            <a:r>
              <a:rPr sz="2000" spc="-10" dirty="0">
                <a:latin typeface="Calibri"/>
                <a:cs typeface="Calibri"/>
              </a:rPr>
              <a:t>or </a:t>
            </a:r>
            <a:r>
              <a:rPr sz="2000" spc="10" dirty="0">
                <a:latin typeface="Calibri"/>
                <a:cs typeface="Calibri"/>
              </a:rPr>
              <a:t>3) </a:t>
            </a:r>
            <a:r>
              <a:rPr sz="2000" dirty="0">
                <a:latin typeface="Calibri"/>
                <a:cs typeface="Calibri"/>
              </a:rPr>
              <a:t>more </a:t>
            </a:r>
            <a:r>
              <a:rPr sz="2000" spc="-15" dirty="0">
                <a:latin typeface="Calibri"/>
                <a:cs typeface="Calibri"/>
              </a:rPr>
              <a:t>than  three detections </a:t>
            </a:r>
            <a:r>
              <a:rPr sz="2000" spc="-10" dirty="0">
                <a:latin typeface="Calibri"/>
                <a:cs typeface="Calibri"/>
              </a:rPr>
              <a:t>related </a:t>
            </a:r>
            <a:r>
              <a:rPr sz="2000" spc="-15" dirty="0">
                <a:latin typeface="Calibri"/>
                <a:cs typeface="Calibri"/>
              </a:rPr>
              <a:t>to </a:t>
            </a:r>
            <a:r>
              <a:rPr sz="2000" dirty="0">
                <a:latin typeface="Calibri"/>
                <a:cs typeface="Calibri"/>
              </a:rPr>
              <a:t>a </a:t>
            </a:r>
            <a:r>
              <a:rPr sz="2000" spc="-5" dirty="0">
                <a:latin typeface="Calibri"/>
                <a:cs typeface="Calibri"/>
              </a:rPr>
              <a:t>nuclear explosion regardless </a:t>
            </a:r>
            <a:r>
              <a:rPr sz="2000" spc="-10" dirty="0">
                <a:latin typeface="Calibri"/>
                <a:cs typeface="Calibri"/>
              </a:rPr>
              <a:t>of </a:t>
            </a:r>
            <a:r>
              <a:rPr sz="2000" spc="-15" dirty="0">
                <a:latin typeface="Calibri"/>
                <a:cs typeface="Calibri"/>
              </a:rPr>
              <a:t>the isotope. </a:t>
            </a:r>
            <a:r>
              <a:rPr sz="2000" spc="-5" dirty="0">
                <a:latin typeface="Calibri"/>
                <a:cs typeface="Calibri"/>
              </a:rPr>
              <a:t>(PSR </a:t>
            </a:r>
            <a:r>
              <a:rPr sz="2000" dirty="0">
                <a:latin typeface="Calibri"/>
                <a:cs typeface="Calibri"/>
              </a:rPr>
              <a:t>fields </a:t>
            </a:r>
            <a:r>
              <a:rPr sz="2000" spc="10" dirty="0">
                <a:latin typeface="Calibri"/>
                <a:cs typeface="Calibri"/>
              </a:rPr>
              <a:t>can </a:t>
            </a:r>
            <a:r>
              <a:rPr sz="2000" spc="-10" dirty="0">
                <a:latin typeface="Calibri"/>
                <a:cs typeface="Calibri"/>
              </a:rPr>
              <a:t>be </a:t>
            </a:r>
            <a:r>
              <a:rPr sz="2000" dirty="0">
                <a:latin typeface="Calibri"/>
                <a:cs typeface="Calibri"/>
              </a:rPr>
              <a:t>calculated  </a:t>
            </a:r>
            <a:r>
              <a:rPr sz="2000" spc="-10" dirty="0">
                <a:latin typeface="Calibri"/>
                <a:cs typeface="Calibri"/>
              </a:rPr>
              <a:t>blending </a:t>
            </a:r>
            <a:r>
              <a:rPr sz="2000" spc="-15" dirty="0">
                <a:latin typeface="Calibri"/>
                <a:cs typeface="Calibri"/>
              </a:rPr>
              <a:t>different isotopes </a:t>
            </a:r>
            <a:r>
              <a:rPr sz="2000" dirty="0">
                <a:latin typeface="Calibri"/>
                <a:cs typeface="Calibri"/>
              </a:rPr>
              <a:t>as </a:t>
            </a:r>
            <a:r>
              <a:rPr sz="2000" spc="-5" dirty="0">
                <a:latin typeface="Calibri"/>
                <a:cs typeface="Calibri"/>
              </a:rPr>
              <a:t>well </a:t>
            </a:r>
            <a:r>
              <a:rPr sz="2000" dirty="0">
                <a:latin typeface="Calibri"/>
                <a:cs typeface="Calibri"/>
              </a:rPr>
              <a:t>as </a:t>
            </a:r>
            <a:r>
              <a:rPr sz="2000" spc="-15" dirty="0">
                <a:latin typeface="Calibri"/>
                <a:cs typeface="Calibri"/>
              </a:rPr>
              <a:t>detections </a:t>
            </a:r>
            <a:r>
              <a:rPr sz="2000" spc="-5" dirty="0">
                <a:latin typeface="Calibri"/>
                <a:cs typeface="Calibri"/>
              </a:rPr>
              <a:t>and non-detections. Minimum </a:t>
            </a:r>
            <a:r>
              <a:rPr sz="2000" spc="5" dirty="0">
                <a:latin typeface="Calibri"/>
                <a:cs typeface="Calibri"/>
              </a:rPr>
              <a:t>is </a:t>
            </a:r>
            <a:r>
              <a:rPr sz="2000" spc="-15" dirty="0">
                <a:latin typeface="Calibri"/>
                <a:cs typeface="Calibri"/>
              </a:rPr>
              <a:t>one detection </a:t>
            </a:r>
            <a:r>
              <a:rPr sz="2000" spc="-5" dirty="0">
                <a:latin typeface="Calibri"/>
                <a:cs typeface="Calibri"/>
              </a:rPr>
              <a:t>and  </a:t>
            </a:r>
            <a:r>
              <a:rPr sz="2000" spc="-10" dirty="0">
                <a:latin typeface="Calibri"/>
                <a:cs typeface="Calibri"/>
              </a:rPr>
              <a:t>two</a:t>
            </a:r>
            <a:r>
              <a:rPr sz="2000" dirty="0">
                <a:latin typeface="Calibri"/>
                <a:cs typeface="Calibri"/>
              </a:rPr>
              <a:t> </a:t>
            </a:r>
            <a:r>
              <a:rPr sz="2000" spc="-10" dirty="0">
                <a:latin typeface="Calibri"/>
                <a:cs typeface="Calibri"/>
              </a:rPr>
              <a:t>non-detections.)</a:t>
            </a:r>
            <a:endParaRPr sz="2000">
              <a:latin typeface="Calibri"/>
              <a:cs typeface="Calibri"/>
            </a:endParaRPr>
          </a:p>
          <a:p>
            <a:pPr marL="927735" marR="5080" lvl="1" indent="-457834">
              <a:lnSpc>
                <a:spcPct val="100000"/>
              </a:lnSpc>
              <a:spcBef>
                <a:spcPts val="495"/>
              </a:spcBef>
              <a:buAutoNum type="arabicPeriod"/>
              <a:tabLst>
                <a:tab pos="927735" algn="l"/>
                <a:tab pos="928369" algn="l"/>
              </a:tabLst>
            </a:pPr>
            <a:r>
              <a:rPr sz="2000" u="heavy" spc="-10" dirty="0">
                <a:uFill>
                  <a:solidFill>
                    <a:srgbClr val="000000"/>
                  </a:solidFill>
                </a:uFill>
                <a:latin typeface="Calibri"/>
                <a:cs typeface="Calibri"/>
              </a:rPr>
              <a:t>Magnitude estimation power:</a:t>
            </a:r>
            <a:r>
              <a:rPr sz="2000" spc="-10" dirty="0">
                <a:latin typeface="Calibri"/>
                <a:cs typeface="Calibri"/>
              </a:rPr>
              <a:t> </a:t>
            </a:r>
            <a:r>
              <a:rPr sz="2000" spc="-15" dirty="0">
                <a:latin typeface="Calibri"/>
                <a:cs typeface="Calibri"/>
              </a:rPr>
              <a:t>If there </a:t>
            </a:r>
            <a:r>
              <a:rPr sz="2000" spc="5" dirty="0">
                <a:latin typeface="Calibri"/>
                <a:cs typeface="Calibri"/>
              </a:rPr>
              <a:t>are </a:t>
            </a:r>
            <a:r>
              <a:rPr sz="2000" spc="-10" dirty="0">
                <a:latin typeface="Calibri"/>
                <a:cs typeface="Calibri"/>
              </a:rPr>
              <a:t>two </a:t>
            </a:r>
            <a:r>
              <a:rPr sz="2000" spc="-15" dirty="0">
                <a:latin typeface="Calibri"/>
                <a:cs typeface="Calibri"/>
              </a:rPr>
              <a:t>detections </a:t>
            </a:r>
            <a:r>
              <a:rPr sz="2000" spc="-10" dirty="0">
                <a:latin typeface="Calibri"/>
                <a:cs typeface="Calibri"/>
              </a:rPr>
              <a:t>related </a:t>
            </a:r>
            <a:r>
              <a:rPr sz="2000" spc="-15" dirty="0">
                <a:latin typeface="Calibri"/>
                <a:cs typeface="Calibri"/>
              </a:rPr>
              <a:t>to </a:t>
            </a:r>
            <a:r>
              <a:rPr sz="2000" dirty="0">
                <a:latin typeface="Calibri"/>
                <a:cs typeface="Calibri"/>
              </a:rPr>
              <a:t>a </a:t>
            </a:r>
            <a:r>
              <a:rPr sz="2000" spc="-5" dirty="0">
                <a:latin typeface="Calibri"/>
                <a:cs typeface="Calibri"/>
              </a:rPr>
              <a:t>nuclear explosion, location and  </a:t>
            </a:r>
            <a:r>
              <a:rPr sz="2000" spc="-10" dirty="0">
                <a:latin typeface="Calibri"/>
                <a:cs typeface="Calibri"/>
              </a:rPr>
              <a:t>releases </a:t>
            </a:r>
            <a:r>
              <a:rPr sz="2000" spc="-25" dirty="0">
                <a:latin typeface="Calibri"/>
                <a:cs typeface="Calibri"/>
              </a:rPr>
              <a:t>for </a:t>
            </a:r>
            <a:r>
              <a:rPr sz="2000" spc="-10" dirty="0">
                <a:latin typeface="Calibri"/>
                <a:cs typeface="Calibri"/>
              </a:rPr>
              <a:t>two </a:t>
            </a:r>
            <a:r>
              <a:rPr sz="2000" spc="-15" dirty="0">
                <a:latin typeface="Calibri"/>
                <a:cs typeface="Calibri"/>
              </a:rPr>
              <a:t>isotopes </a:t>
            </a:r>
            <a:r>
              <a:rPr sz="2000" dirty="0">
                <a:latin typeface="Calibri"/>
                <a:cs typeface="Calibri"/>
              </a:rPr>
              <a:t>could </a:t>
            </a:r>
            <a:r>
              <a:rPr sz="2000" spc="-10" dirty="0">
                <a:latin typeface="Calibri"/>
                <a:cs typeface="Calibri"/>
              </a:rPr>
              <a:t>be </a:t>
            </a:r>
            <a:r>
              <a:rPr sz="2000" spc="-15" dirty="0">
                <a:latin typeface="Calibri"/>
                <a:cs typeface="Calibri"/>
              </a:rPr>
              <a:t>estimated. If there </a:t>
            </a:r>
            <a:r>
              <a:rPr sz="2000" spc="5" dirty="0">
                <a:latin typeface="Calibri"/>
                <a:cs typeface="Calibri"/>
              </a:rPr>
              <a:t>are </a:t>
            </a:r>
            <a:r>
              <a:rPr sz="2000" spc="-15" dirty="0">
                <a:latin typeface="Calibri"/>
                <a:cs typeface="Calibri"/>
              </a:rPr>
              <a:t>three detections </a:t>
            </a:r>
            <a:r>
              <a:rPr sz="2000" spc="-10" dirty="0">
                <a:latin typeface="Calibri"/>
                <a:cs typeface="Calibri"/>
              </a:rPr>
              <a:t>related </a:t>
            </a:r>
            <a:r>
              <a:rPr sz="2000" spc="-15" dirty="0">
                <a:latin typeface="Calibri"/>
                <a:cs typeface="Calibri"/>
              </a:rPr>
              <a:t>to </a:t>
            </a:r>
            <a:r>
              <a:rPr sz="2000" dirty="0">
                <a:latin typeface="Calibri"/>
                <a:cs typeface="Calibri"/>
              </a:rPr>
              <a:t>a </a:t>
            </a:r>
            <a:r>
              <a:rPr sz="2000" spc="-5" dirty="0">
                <a:latin typeface="Calibri"/>
                <a:cs typeface="Calibri"/>
              </a:rPr>
              <a:t>nuclear  explosion, location and </a:t>
            </a:r>
            <a:r>
              <a:rPr sz="2000" spc="-10" dirty="0">
                <a:latin typeface="Calibri"/>
                <a:cs typeface="Calibri"/>
              </a:rPr>
              <a:t>releases </a:t>
            </a:r>
            <a:r>
              <a:rPr sz="2000" spc="-25" dirty="0">
                <a:latin typeface="Calibri"/>
                <a:cs typeface="Calibri"/>
              </a:rPr>
              <a:t>for </a:t>
            </a:r>
            <a:r>
              <a:rPr sz="2000" spc="-15" dirty="0">
                <a:latin typeface="Calibri"/>
                <a:cs typeface="Calibri"/>
              </a:rPr>
              <a:t>three isotopes </a:t>
            </a:r>
            <a:r>
              <a:rPr sz="2000" dirty="0">
                <a:latin typeface="Calibri"/>
                <a:cs typeface="Calibri"/>
              </a:rPr>
              <a:t>could </a:t>
            </a:r>
            <a:r>
              <a:rPr sz="2000" spc="-10" dirty="0">
                <a:latin typeface="Calibri"/>
                <a:cs typeface="Calibri"/>
              </a:rPr>
              <a:t>be </a:t>
            </a:r>
            <a:r>
              <a:rPr sz="2000" spc="-15" dirty="0">
                <a:latin typeface="Calibri"/>
                <a:cs typeface="Calibri"/>
              </a:rPr>
              <a:t>estimated. If there </a:t>
            </a:r>
            <a:r>
              <a:rPr sz="2000" spc="5" dirty="0">
                <a:latin typeface="Calibri"/>
                <a:cs typeface="Calibri"/>
              </a:rPr>
              <a:t>are </a:t>
            </a:r>
            <a:r>
              <a:rPr sz="2000" spc="-25" dirty="0">
                <a:latin typeface="Calibri"/>
                <a:cs typeface="Calibri"/>
              </a:rPr>
              <a:t>four </a:t>
            </a:r>
            <a:r>
              <a:rPr sz="2000" spc="-15" dirty="0">
                <a:latin typeface="Calibri"/>
                <a:cs typeface="Calibri"/>
              </a:rPr>
              <a:t>detections,  </a:t>
            </a:r>
            <a:r>
              <a:rPr sz="2000" dirty="0">
                <a:latin typeface="Calibri"/>
                <a:cs typeface="Calibri"/>
              </a:rPr>
              <a:t>location </a:t>
            </a:r>
            <a:r>
              <a:rPr sz="2000" spc="-5" dirty="0">
                <a:latin typeface="Calibri"/>
                <a:cs typeface="Calibri"/>
              </a:rPr>
              <a:t>and </a:t>
            </a:r>
            <a:r>
              <a:rPr sz="2000" spc="-10" dirty="0">
                <a:latin typeface="Calibri"/>
                <a:cs typeface="Calibri"/>
              </a:rPr>
              <a:t>releases </a:t>
            </a:r>
            <a:r>
              <a:rPr sz="2000" spc="-25" dirty="0">
                <a:latin typeface="Calibri"/>
                <a:cs typeface="Calibri"/>
              </a:rPr>
              <a:t>for </a:t>
            </a:r>
            <a:r>
              <a:rPr sz="2000" spc="-10" dirty="0">
                <a:latin typeface="Calibri"/>
                <a:cs typeface="Calibri"/>
              </a:rPr>
              <a:t>two or </a:t>
            </a:r>
            <a:r>
              <a:rPr sz="2000" spc="-5" dirty="0">
                <a:latin typeface="Calibri"/>
                <a:cs typeface="Calibri"/>
              </a:rPr>
              <a:t>up </a:t>
            </a:r>
            <a:r>
              <a:rPr sz="2000" spc="-20" dirty="0">
                <a:latin typeface="Calibri"/>
                <a:cs typeface="Calibri"/>
              </a:rPr>
              <a:t>to </a:t>
            </a:r>
            <a:r>
              <a:rPr sz="2000" spc="-25" dirty="0">
                <a:latin typeface="Calibri"/>
                <a:cs typeface="Calibri"/>
              </a:rPr>
              <a:t>four </a:t>
            </a:r>
            <a:r>
              <a:rPr sz="2000" spc="-15" dirty="0">
                <a:latin typeface="Calibri"/>
                <a:cs typeface="Calibri"/>
              </a:rPr>
              <a:t>isotopes </a:t>
            </a:r>
            <a:r>
              <a:rPr sz="2000" dirty="0">
                <a:latin typeface="Calibri"/>
                <a:cs typeface="Calibri"/>
              </a:rPr>
              <a:t>could </a:t>
            </a:r>
            <a:r>
              <a:rPr sz="2000" spc="-5" dirty="0">
                <a:latin typeface="Calibri"/>
                <a:cs typeface="Calibri"/>
              </a:rPr>
              <a:t>be </a:t>
            </a:r>
            <a:r>
              <a:rPr sz="2000" spc="-15" dirty="0">
                <a:latin typeface="Calibri"/>
                <a:cs typeface="Calibri"/>
              </a:rPr>
              <a:t>estimated </a:t>
            </a:r>
            <a:r>
              <a:rPr sz="2000" spc="-10" dirty="0">
                <a:latin typeface="Calibri"/>
                <a:cs typeface="Calibri"/>
              </a:rPr>
              <a:t>(depending on </a:t>
            </a:r>
            <a:r>
              <a:rPr sz="2000" spc="-20" dirty="0">
                <a:latin typeface="Calibri"/>
                <a:cs typeface="Calibri"/>
              </a:rPr>
              <a:t>whether </a:t>
            </a:r>
            <a:r>
              <a:rPr sz="2000" spc="-15" dirty="0">
                <a:latin typeface="Calibri"/>
                <a:cs typeface="Calibri"/>
              </a:rPr>
              <a:t>there  </a:t>
            </a:r>
            <a:r>
              <a:rPr sz="2000" spc="5" dirty="0">
                <a:latin typeface="Calibri"/>
                <a:cs typeface="Calibri"/>
              </a:rPr>
              <a:t>are </a:t>
            </a:r>
            <a:r>
              <a:rPr sz="2000" spc="-15" dirty="0">
                <a:latin typeface="Calibri"/>
                <a:cs typeface="Calibri"/>
              </a:rPr>
              <a:t>different </a:t>
            </a:r>
            <a:r>
              <a:rPr sz="2000" spc="-5" dirty="0">
                <a:latin typeface="Calibri"/>
                <a:cs typeface="Calibri"/>
              </a:rPr>
              <a:t>two- </a:t>
            </a:r>
            <a:r>
              <a:rPr sz="2000" spc="-10" dirty="0">
                <a:latin typeface="Calibri"/>
                <a:cs typeface="Calibri"/>
              </a:rPr>
              <a:t>or three-isotope </a:t>
            </a:r>
            <a:r>
              <a:rPr sz="2000" spc="-15" dirty="0">
                <a:latin typeface="Calibri"/>
                <a:cs typeface="Calibri"/>
              </a:rPr>
              <a:t>ratios involved </a:t>
            </a:r>
            <a:r>
              <a:rPr sz="2000" spc="5" dirty="0">
                <a:latin typeface="Calibri"/>
                <a:cs typeface="Calibri"/>
              </a:rPr>
              <a:t>in </a:t>
            </a:r>
            <a:r>
              <a:rPr sz="2000" spc="10" dirty="0">
                <a:latin typeface="Calibri"/>
                <a:cs typeface="Calibri"/>
              </a:rPr>
              <a:t>case </a:t>
            </a:r>
            <a:r>
              <a:rPr sz="2000" spc="-10" dirty="0">
                <a:latin typeface="Calibri"/>
                <a:cs typeface="Calibri"/>
              </a:rPr>
              <a:t>two two- or three-isotope </a:t>
            </a:r>
            <a:r>
              <a:rPr sz="2000" spc="-15" dirty="0">
                <a:latin typeface="Calibri"/>
                <a:cs typeface="Calibri"/>
              </a:rPr>
              <a:t>ratios </a:t>
            </a:r>
            <a:r>
              <a:rPr sz="2000" spc="5" dirty="0">
                <a:latin typeface="Calibri"/>
                <a:cs typeface="Calibri"/>
              </a:rPr>
              <a:t>are </a:t>
            </a:r>
            <a:r>
              <a:rPr sz="2000" spc="-10" dirty="0">
                <a:latin typeface="Calibri"/>
                <a:cs typeface="Calibri"/>
              </a:rPr>
              <a:t>present).  </a:t>
            </a:r>
            <a:r>
              <a:rPr sz="2000" spc="-15" dirty="0">
                <a:latin typeface="Calibri"/>
                <a:cs typeface="Calibri"/>
              </a:rPr>
              <a:t>Count the number </a:t>
            </a:r>
            <a:r>
              <a:rPr sz="2000" spc="-10" dirty="0">
                <a:latin typeface="Calibri"/>
                <a:cs typeface="Calibri"/>
              </a:rPr>
              <a:t>of </a:t>
            </a:r>
            <a:r>
              <a:rPr sz="2000" spc="-15" dirty="0">
                <a:latin typeface="Calibri"/>
                <a:cs typeface="Calibri"/>
              </a:rPr>
              <a:t>different </a:t>
            </a:r>
            <a:r>
              <a:rPr sz="2000" spc="-20" dirty="0">
                <a:latin typeface="Calibri"/>
                <a:cs typeface="Calibri"/>
              </a:rPr>
              <a:t>detected </a:t>
            </a:r>
            <a:r>
              <a:rPr sz="2000" spc="-15" dirty="0">
                <a:latin typeface="Calibri"/>
                <a:cs typeface="Calibri"/>
              </a:rPr>
              <a:t>isotopes </a:t>
            </a:r>
            <a:r>
              <a:rPr sz="2000" spc="-25" dirty="0">
                <a:latin typeface="Calibri"/>
                <a:cs typeface="Calibri"/>
              </a:rPr>
              <a:t>for </a:t>
            </a:r>
            <a:r>
              <a:rPr sz="2000" spc="-5" dirty="0">
                <a:latin typeface="Calibri"/>
                <a:cs typeface="Calibri"/>
              </a:rPr>
              <a:t>each </a:t>
            </a:r>
            <a:r>
              <a:rPr sz="2000" spc="-10" dirty="0">
                <a:latin typeface="Calibri"/>
                <a:cs typeface="Calibri"/>
              </a:rPr>
              <a:t>of </a:t>
            </a:r>
            <a:r>
              <a:rPr sz="2000" spc="-15" dirty="0">
                <a:latin typeface="Calibri"/>
                <a:cs typeface="Calibri"/>
              </a:rPr>
              <a:t>the different above </a:t>
            </a:r>
            <a:r>
              <a:rPr sz="2000" spc="-10" dirty="0">
                <a:latin typeface="Calibri"/>
                <a:cs typeface="Calibri"/>
              </a:rPr>
              <a:t>settings (i.e., </a:t>
            </a:r>
            <a:r>
              <a:rPr sz="2000" spc="10" dirty="0">
                <a:latin typeface="Calibri"/>
                <a:cs typeface="Calibri"/>
              </a:rPr>
              <a:t>1) </a:t>
            </a:r>
            <a:r>
              <a:rPr sz="2000" spc="-15" dirty="0">
                <a:latin typeface="Calibri"/>
                <a:cs typeface="Calibri"/>
              </a:rPr>
              <a:t>two, </a:t>
            </a:r>
            <a:r>
              <a:rPr sz="2000" spc="10" dirty="0">
                <a:latin typeface="Calibri"/>
                <a:cs typeface="Calibri"/>
              </a:rPr>
              <a:t>2)  </a:t>
            </a:r>
            <a:r>
              <a:rPr sz="2000" spc="-15" dirty="0">
                <a:latin typeface="Calibri"/>
                <a:cs typeface="Calibri"/>
              </a:rPr>
              <a:t>three </a:t>
            </a:r>
            <a:r>
              <a:rPr sz="2000" spc="-10" dirty="0">
                <a:latin typeface="Calibri"/>
                <a:cs typeface="Calibri"/>
              </a:rPr>
              <a:t>or </a:t>
            </a:r>
            <a:r>
              <a:rPr sz="2000" spc="10" dirty="0">
                <a:latin typeface="Calibri"/>
                <a:cs typeface="Calibri"/>
              </a:rPr>
              <a:t>3) </a:t>
            </a:r>
            <a:r>
              <a:rPr sz="2000" dirty="0">
                <a:latin typeface="Calibri"/>
                <a:cs typeface="Calibri"/>
              </a:rPr>
              <a:t>more </a:t>
            </a:r>
            <a:r>
              <a:rPr sz="2000" spc="-15" dirty="0">
                <a:latin typeface="Calibri"/>
                <a:cs typeface="Calibri"/>
              </a:rPr>
              <a:t>than three detections </a:t>
            </a:r>
            <a:r>
              <a:rPr sz="2000" spc="-5" dirty="0">
                <a:latin typeface="Calibri"/>
                <a:cs typeface="Calibri"/>
              </a:rPr>
              <a:t>regardless </a:t>
            </a:r>
            <a:r>
              <a:rPr sz="2000" spc="-10" dirty="0">
                <a:latin typeface="Calibri"/>
                <a:cs typeface="Calibri"/>
              </a:rPr>
              <a:t>of </a:t>
            </a:r>
            <a:r>
              <a:rPr sz="2000" spc="-15" dirty="0">
                <a:latin typeface="Calibri"/>
                <a:cs typeface="Calibri"/>
              </a:rPr>
              <a:t>the</a:t>
            </a:r>
            <a:r>
              <a:rPr sz="2000" spc="190" dirty="0">
                <a:latin typeface="Calibri"/>
                <a:cs typeface="Calibri"/>
              </a:rPr>
              <a:t> </a:t>
            </a:r>
            <a:r>
              <a:rPr sz="2000" spc="-10" dirty="0">
                <a:latin typeface="Calibri"/>
                <a:cs typeface="Calibri"/>
              </a:rPr>
              <a:t>isotope).</a:t>
            </a:r>
            <a:endParaRPr sz="2000">
              <a:latin typeface="Calibri"/>
              <a:cs typeface="Calibri"/>
            </a:endParaRPr>
          </a:p>
          <a:p>
            <a:pPr marL="469900" marR="119380">
              <a:lnSpc>
                <a:spcPct val="100000"/>
              </a:lnSpc>
              <a:spcBef>
                <a:spcPts val="509"/>
              </a:spcBef>
            </a:pPr>
            <a:r>
              <a:rPr sz="2000" dirty="0">
                <a:latin typeface="Calibri"/>
                <a:cs typeface="Calibri"/>
              </a:rPr>
              <a:t>Include </a:t>
            </a:r>
            <a:r>
              <a:rPr sz="2000" spc="-5" dirty="0">
                <a:latin typeface="Calibri"/>
                <a:cs typeface="Calibri"/>
              </a:rPr>
              <a:t>only </a:t>
            </a:r>
            <a:r>
              <a:rPr sz="2000" dirty="0">
                <a:latin typeface="Calibri"/>
                <a:cs typeface="Calibri"/>
              </a:rPr>
              <a:t>samples </a:t>
            </a:r>
            <a:r>
              <a:rPr sz="2000" spc="10" dirty="0">
                <a:latin typeface="Calibri"/>
                <a:cs typeface="Calibri"/>
              </a:rPr>
              <a:t>in </a:t>
            </a:r>
            <a:r>
              <a:rPr sz="2000" spc="-15" dirty="0">
                <a:latin typeface="Calibri"/>
                <a:cs typeface="Calibri"/>
              </a:rPr>
              <a:t>the </a:t>
            </a:r>
            <a:r>
              <a:rPr sz="2000" dirty="0">
                <a:latin typeface="Calibri"/>
                <a:cs typeface="Calibri"/>
              </a:rPr>
              <a:t>statistics </a:t>
            </a:r>
            <a:r>
              <a:rPr sz="2000" spc="10" dirty="0">
                <a:latin typeface="Calibri"/>
                <a:cs typeface="Calibri"/>
              </a:rPr>
              <a:t>which </a:t>
            </a:r>
            <a:r>
              <a:rPr sz="2000" spc="-5" dirty="0">
                <a:latin typeface="Calibri"/>
                <a:cs typeface="Calibri"/>
              </a:rPr>
              <a:t>where </a:t>
            </a:r>
            <a:r>
              <a:rPr sz="2000" spc="-20" dirty="0">
                <a:latin typeface="Calibri"/>
                <a:cs typeface="Calibri"/>
              </a:rPr>
              <a:t>found </a:t>
            </a:r>
            <a:r>
              <a:rPr sz="2000" spc="-15" dirty="0">
                <a:latin typeface="Calibri"/>
                <a:cs typeface="Calibri"/>
              </a:rPr>
              <a:t>to </a:t>
            </a:r>
            <a:r>
              <a:rPr sz="2000" spc="-5" dirty="0">
                <a:latin typeface="Calibri"/>
                <a:cs typeface="Calibri"/>
              </a:rPr>
              <a:t>be true </a:t>
            </a:r>
            <a:r>
              <a:rPr sz="2000" spc="-10" dirty="0">
                <a:latin typeface="Calibri"/>
                <a:cs typeface="Calibri"/>
              </a:rPr>
              <a:t>positives after </a:t>
            </a:r>
            <a:r>
              <a:rPr sz="2000" spc="-15" dirty="0">
                <a:latin typeface="Calibri"/>
                <a:cs typeface="Calibri"/>
              </a:rPr>
              <a:t>detection </a:t>
            </a:r>
            <a:r>
              <a:rPr sz="2000" dirty="0">
                <a:latin typeface="Calibri"/>
                <a:cs typeface="Calibri"/>
              </a:rPr>
              <a:t>and screening  </a:t>
            </a:r>
            <a:r>
              <a:rPr sz="2000" spc="-10" dirty="0">
                <a:latin typeface="Calibri"/>
                <a:cs typeface="Calibri"/>
              </a:rPr>
              <a:t>power</a:t>
            </a:r>
            <a:r>
              <a:rPr sz="2000" spc="45" dirty="0">
                <a:latin typeface="Calibri"/>
                <a:cs typeface="Calibri"/>
              </a:rPr>
              <a:t> </a:t>
            </a:r>
            <a:r>
              <a:rPr sz="2000" spc="-10" dirty="0">
                <a:latin typeface="Calibri"/>
                <a:cs typeface="Calibri"/>
              </a:rPr>
              <a:t>evaluation.</a:t>
            </a:r>
            <a:endParaRPr sz="2000">
              <a:latin typeface="Calibri"/>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6357" y="422973"/>
            <a:ext cx="8636635" cy="513715"/>
          </a:xfrm>
          <a:prstGeom prst="rect">
            <a:avLst/>
          </a:prstGeom>
        </p:spPr>
        <p:txBody>
          <a:bodyPr vert="horz" wrap="square" lIns="0" tIns="12700" rIns="0" bIns="0" rtlCol="0">
            <a:spAutoFit/>
          </a:bodyPr>
          <a:lstStyle/>
          <a:p>
            <a:pPr marL="12700">
              <a:lnSpc>
                <a:spcPct val="100000"/>
              </a:lnSpc>
              <a:spcBef>
                <a:spcPts val="100"/>
              </a:spcBef>
            </a:pPr>
            <a:r>
              <a:rPr spc="-5" dirty="0"/>
              <a:t>4a. </a:t>
            </a:r>
            <a:r>
              <a:rPr dirty="0"/>
              <a:t>Detection </a:t>
            </a:r>
            <a:r>
              <a:rPr spc="-5" dirty="0"/>
              <a:t>power based </a:t>
            </a:r>
            <a:r>
              <a:rPr spc="15" dirty="0"/>
              <a:t>on </a:t>
            </a:r>
            <a:r>
              <a:rPr spc="-85" dirty="0"/>
              <a:t>ATM </a:t>
            </a:r>
            <a:r>
              <a:rPr spc="-10" dirty="0"/>
              <a:t>for </a:t>
            </a:r>
            <a:r>
              <a:rPr spc="5" dirty="0"/>
              <a:t>civil</a:t>
            </a:r>
            <a:r>
              <a:rPr spc="-150" dirty="0"/>
              <a:t> </a:t>
            </a:r>
            <a:r>
              <a:rPr spc="-15" dirty="0"/>
              <a:t>sources</a:t>
            </a:r>
          </a:p>
        </p:txBody>
      </p:sp>
      <p:sp>
        <p:nvSpPr>
          <p:cNvPr id="3" name="object 3"/>
          <p:cNvSpPr txBox="1"/>
          <p:nvPr/>
        </p:nvSpPr>
        <p:spPr>
          <a:xfrm>
            <a:off x="8807704" y="1233741"/>
            <a:ext cx="3353435" cy="5520690"/>
          </a:xfrm>
          <a:prstGeom prst="rect">
            <a:avLst/>
          </a:prstGeom>
        </p:spPr>
        <p:txBody>
          <a:bodyPr vert="horz" wrap="square" lIns="0" tIns="12700" rIns="0" bIns="0" rtlCol="0">
            <a:spAutoFit/>
          </a:bodyPr>
          <a:lstStyle/>
          <a:p>
            <a:pPr marL="360680" marR="477520" indent="-285115">
              <a:lnSpc>
                <a:spcPct val="100000"/>
              </a:lnSpc>
              <a:spcBef>
                <a:spcPts val="100"/>
              </a:spcBef>
              <a:buFont typeface="Arial"/>
              <a:buChar char="•"/>
              <a:tabLst>
                <a:tab pos="360680" algn="l"/>
                <a:tab pos="361315" algn="l"/>
              </a:tabLst>
            </a:pPr>
            <a:r>
              <a:rPr sz="2000" b="1" spc="-10" dirty="0">
                <a:latin typeface="Calibri"/>
                <a:cs typeface="Calibri"/>
              </a:rPr>
              <a:t>Models </a:t>
            </a:r>
            <a:r>
              <a:rPr sz="2000" spc="-25" dirty="0">
                <a:latin typeface="Calibri"/>
                <a:cs typeface="Calibri"/>
              </a:rPr>
              <a:t>tend </a:t>
            </a:r>
            <a:r>
              <a:rPr sz="2000" spc="-15" dirty="0">
                <a:latin typeface="Calibri"/>
                <a:cs typeface="Calibri"/>
              </a:rPr>
              <a:t>to </a:t>
            </a:r>
            <a:r>
              <a:rPr sz="2000" b="1" spc="-30" dirty="0">
                <a:latin typeface="Calibri"/>
                <a:cs typeface="Calibri"/>
              </a:rPr>
              <a:t>produce  </a:t>
            </a:r>
            <a:r>
              <a:rPr sz="2000" b="1" spc="-15" dirty="0">
                <a:latin typeface="Calibri"/>
                <a:cs typeface="Calibri"/>
              </a:rPr>
              <a:t>similar </a:t>
            </a:r>
            <a:r>
              <a:rPr sz="2000" b="1" spc="-25" dirty="0">
                <a:latin typeface="Calibri"/>
                <a:cs typeface="Calibri"/>
              </a:rPr>
              <a:t>output </a:t>
            </a:r>
            <a:r>
              <a:rPr sz="2000" spc="15" dirty="0">
                <a:latin typeface="Calibri"/>
                <a:cs typeface="Calibri"/>
              </a:rPr>
              <a:t>(-&gt; </a:t>
            </a:r>
            <a:r>
              <a:rPr sz="2000" spc="-10" dirty="0">
                <a:latin typeface="Calibri"/>
                <a:cs typeface="Calibri"/>
              </a:rPr>
              <a:t>see  ensemble </a:t>
            </a:r>
            <a:r>
              <a:rPr sz="2000" dirty="0">
                <a:latin typeface="Calibri"/>
                <a:cs typeface="Calibri"/>
              </a:rPr>
              <a:t>analysis </a:t>
            </a:r>
            <a:r>
              <a:rPr sz="2000" spc="-10" dirty="0">
                <a:latin typeface="Calibri"/>
                <a:cs typeface="Calibri"/>
              </a:rPr>
              <a:t>of </a:t>
            </a:r>
            <a:r>
              <a:rPr sz="2000" spc="15" dirty="0">
                <a:latin typeface="Calibri"/>
                <a:cs typeface="Calibri"/>
              </a:rPr>
              <a:t>3</a:t>
            </a:r>
            <a:r>
              <a:rPr sz="2025" spc="22" baseline="26748" dirty="0">
                <a:latin typeface="Calibri"/>
                <a:cs typeface="Calibri"/>
              </a:rPr>
              <a:t>rd </a:t>
            </a:r>
            <a:r>
              <a:rPr sz="1350" spc="15" dirty="0">
                <a:latin typeface="Calibri"/>
                <a:cs typeface="Calibri"/>
              </a:rPr>
              <a:t> </a:t>
            </a:r>
            <a:r>
              <a:rPr sz="2000" spc="-75" dirty="0">
                <a:latin typeface="Calibri"/>
                <a:cs typeface="Calibri"/>
              </a:rPr>
              <a:t>ATM</a:t>
            </a:r>
            <a:r>
              <a:rPr sz="2000" spc="60" dirty="0">
                <a:latin typeface="Calibri"/>
                <a:cs typeface="Calibri"/>
              </a:rPr>
              <a:t> </a:t>
            </a:r>
            <a:r>
              <a:rPr sz="2000" spc="-5" dirty="0">
                <a:latin typeface="Calibri"/>
                <a:cs typeface="Calibri"/>
              </a:rPr>
              <a:t>Challenge).</a:t>
            </a:r>
            <a:endParaRPr sz="2000">
              <a:latin typeface="Calibri"/>
              <a:cs typeface="Calibri"/>
            </a:endParaRPr>
          </a:p>
          <a:p>
            <a:pPr marL="360680" indent="-285115">
              <a:lnSpc>
                <a:spcPct val="100000"/>
              </a:lnSpc>
              <a:spcBef>
                <a:spcPts val="15"/>
              </a:spcBef>
              <a:buFont typeface="Arial"/>
              <a:buChar char="•"/>
              <a:tabLst>
                <a:tab pos="360680" algn="l"/>
                <a:tab pos="361315" algn="l"/>
              </a:tabLst>
            </a:pPr>
            <a:r>
              <a:rPr sz="2000" spc="-10" dirty="0">
                <a:latin typeface="Calibri"/>
                <a:cs typeface="Calibri"/>
              </a:rPr>
              <a:t>There </a:t>
            </a:r>
            <a:r>
              <a:rPr sz="2000" spc="10" dirty="0">
                <a:latin typeface="Calibri"/>
                <a:cs typeface="Calibri"/>
              </a:rPr>
              <a:t>is </a:t>
            </a:r>
            <a:r>
              <a:rPr sz="2000" b="1" spc="-20" dirty="0">
                <a:latin typeface="Calibri"/>
                <a:cs typeface="Calibri"/>
              </a:rPr>
              <a:t>some </a:t>
            </a:r>
            <a:r>
              <a:rPr sz="2000" b="1" spc="-10" dirty="0">
                <a:latin typeface="Calibri"/>
                <a:cs typeface="Calibri"/>
              </a:rPr>
              <a:t>skill </a:t>
            </a:r>
            <a:r>
              <a:rPr sz="2000" b="1" spc="-15" dirty="0">
                <a:latin typeface="Calibri"/>
                <a:cs typeface="Calibri"/>
              </a:rPr>
              <a:t>for</a:t>
            </a:r>
            <a:r>
              <a:rPr sz="2000" b="1" spc="85" dirty="0">
                <a:latin typeface="Calibri"/>
                <a:cs typeface="Calibri"/>
              </a:rPr>
              <a:t> </a:t>
            </a:r>
            <a:r>
              <a:rPr sz="2000" b="1" spc="15" dirty="0">
                <a:latin typeface="Calibri"/>
                <a:cs typeface="Calibri"/>
              </a:rPr>
              <a:t>Xe-</a:t>
            </a:r>
            <a:endParaRPr sz="2000">
              <a:latin typeface="Calibri"/>
              <a:cs typeface="Calibri"/>
            </a:endParaRPr>
          </a:p>
          <a:p>
            <a:pPr marL="360680">
              <a:lnSpc>
                <a:spcPct val="100000"/>
              </a:lnSpc>
              <a:spcBef>
                <a:spcPts val="5"/>
              </a:spcBef>
            </a:pPr>
            <a:r>
              <a:rPr sz="2000" b="1" spc="15" dirty="0">
                <a:latin typeface="Calibri"/>
                <a:cs typeface="Calibri"/>
              </a:rPr>
              <a:t>133 </a:t>
            </a:r>
            <a:r>
              <a:rPr sz="2000" b="1" spc="-25" dirty="0">
                <a:latin typeface="Calibri"/>
                <a:cs typeface="Calibri"/>
              </a:rPr>
              <a:t>and</a:t>
            </a:r>
            <a:r>
              <a:rPr sz="2000" b="1" spc="-65" dirty="0">
                <a:latin typeface="Calibri"/>
                <a:cs typeface="Calibri"/>
              </a:rPr>
              <a:t> </a:t>
            </a:r>
            <a:r>
              <a:rPr sz="2000" b="1" spc="15" dirty="0">
                <a:latin typeface="Calibri"/>
                <a:cs typeface="Calibri"/>
              </a:rPr>
              <a:t>Xe-133m.</a:t>
            </a:r>
            <a:endParaRPr sz="2000">
              <a:latin typeface="Calibri"/>
              <a:cs typeface="Calibri"/>
            </a:endParaRPr>
          </a:p>
          <a:p>
            <a:pPr marL="360680" marR="81280" indent="-285115">
              <a:lnSpc>
                <a:spcPct val="100000"/>
              </a:lnSpc>
              <a:spcBef>
                <a:spcPts val="5"/>
              </a:spcBef>
              <a:buFont typeface="Arial"/>
              <a:buChar char="•"/>
              <a:tabLst>
                <a:tab pos="360680" algn="l"/>
                <a:tab pos="361315" algn="l"/>
              </a:tabLst>
            </a:pPr>
            <a:r>
              <a:rPr sz="2000" spc="-10" dirty="0">
                <a:latin typeface="Calibri"/>
                <a:cs typeface="Calibri"/>
              </a:rPr>
              <a:t>There </a:t>
            </a:r>
            <a:r>
              <a:rPr sz="2000" spc="10" dirty="0">
                <a:latin typeface="Calibri"/>
                <a:cs typeface="Calibri"/>
              </a:rPr>
              <a:t>is </a:t>
            </a:r>
            <a:r>
              <a:rPr sz="2000" b="1" spc="-15" dirty="0">
                <a:latin typeface="Calibri"/>
                <a:cs typeface="Calibri"/>
              </a:rPr>
              <a:t>hardly/no </a:t>
            </a:r>
            <a:r>
              <a:rPr sz="2000" b="1" spc="-10" dirty="0">
                <a:latin typeface="Calibri"/>
                <a:cs typeface="Calibri"/>
              </a:rPr>
              <a:t>skill </a:t>
            </a:r>
            <a:r>
              <a:rPr sz="2000" b="1" spc="-15" dirty="0">
                <a:latin typeface="Calibri"/>
                <a:cs typeface="Calibri"/>
              </a:rPr>
              <a:t>for  </a:t>
            </a:r>
            <a:r>
              <a:rPr sz="2000" b="1" spc="20" dirty="0">
                <a:latin typeface="Calibri"/>
                <a:cs typeface="Calibri"/>
              </a:rPr>
              <a:t>Xe-131m </a:t>
            </a:r>
            <a:r>
              <a:rPr sz="2000" b="1" spc="-25" dirty="0">
                <a:latin typeface="Calibri"/>
                <a:cs typeface="Calibri"/>
              </a:rPr>
              <a:t>and </a:t>
            </a:r>
            <a:r>
              <a:rPr sz="2000" b="1" spc="20" dirty="0">
                <a:latin typeface="Calibri"/>
                <a:cs typeface="Calibri"/>
              </a:rPr>
              <a:t>Xe-135. </a:t>
            </a:r>
            <a:r>
              <a:rPr sz="2000" dirty="0">
                <a:latin typeface="Calibri"/>
                <a:cs typeface="Calibri"/>
              </a:rPr>
              <a:t>But  </a:t>
            </a:r>
            <a:r>
              <a:rPr sz="2000" b="1" spc="-70" dirty="0">
                <a:latin typeface="Calibri"/>
                <a:cs typeface="Calibri"/>
              </a:rPr>
              <a:t>ATM </a:t>
            </a:r>
            <a:r>
              <a:rPr sz="2000" b="1" spc="-20" dirty="0">
                <a:latin typeface="Calibri"/>
                <a:cs typeface="Calibri"/>
              </a:rPr>
              <a:t>runs </a:t>
            </a:r>
            <a:r>
              <a:rPr sz="2000" dirty="0">
                <a:latin typeface="Calibri"/>
                <a:cs typeface="Calibri"/>
              </a:rPr>
              <a:t>(especially </a:t>
            </a:r>
            <a:r>
              <a:rPr sz="2000" spc="5" dirty="0">
                <a:latin typeface="Calibri"/>
                <a:cs typeface="Calibri"/>
              </a:rPr>
              <a:t>source  </a:t>
            </a:r>
            <a:r>
              <a:rPr sz="2000" spc="-5" dirty="0">
                <a:latin typeface="Calibri"/>
                <a:cs typeface="Calibri"/>
              </a:rPr>
              <a:t>terms) </a:t>
            </a:r>
            <a:r>
              <a:rPr sz="2000" b="1" dirty="0">
                <a:latin typeface="Calibri"/>
                <a:cs typeface="Calibri"/>
              </a:rPr>
              <a:t>need </a:t>
            </a:r>
            <a:r>
              <a:rPr sz="2000" b="1" spc="10" dirty="0">
                <a:latin typeface="Calibri"/>
                <a:cs typeface="Calibri"/>
              </a:rPr>
              <a:t>to </a:t>
            </a:r>
            <a:r>
              <a:rPr sz="2000" b="1" spc="-20" dirty="0">
                <a:latin typeface="Calibri"/>
                <a:cs typeface="Calibri"/>
              </a:rPr>
              <a:t>be</a:t>
            </a:r>
            <a:r>
              <a:rPr sz="2000" b="1" spc="-90" dirty="0">
                <a:latin typeface="Calibri"/>
                <a:cs typeface="Calibri"/>
              </a:rPr>
              <a:t> </a:t>
            </a:r>
            <a:r>
              <a:rPr sz="2000" b="1" spc="-25" dirty="0">
                <a:latin typeface="Calibri"/>
                <a:cs typeface="Calibri"/>
              </a:rPr>
              <a:t>checked!</a:t>
            </a:r>
            <a:endParaRPr sz="2000">
              <a:latin typeface="Calibri"/>
              <a:cs typeface="Calibri"/>
            </a:endParaRPr>
          </a:p>
          <a:p>
            <a:pPr marL="360680" marR="93345" indent="-285115">
              <a:lnSpc>
                <a:spcPct val="100000"/>
              </a:lnSpc>
              <a:spcBef>
                <a:spcPts val="15"/>
              </a:spcBef>
              <a:buFont typeface="Arial"/>
              <a:buChar char="•"/>
              <a:tabLst>
                <a:tab pos="360680" algn="l"/>
                <a:tab pos="361315" algn="l"/>
              </a:tabLst>
            </a:pPr>
            <a:r>
              <a:rPr sz="2000" spc="-15" dirty="0">
                <a:latin typeface="Calibri"/>
                <a:cs typeface="Calibri"/>
              </a:rPr>
              <a:t>The </a:t>
            </a:r>
            <a:r>
              <a:rPr sz="2000" b="1" spc="-20" dirty="0">
                <a:latin typeface="Calibri"/>
                <a:cs typeface="Calibri"/>
              </a:rPr>
              <a:t>optimum </a:t>
            </a:r>
            <a:r>
              <a:rPr sz="2000" b="1" spc="-15" dirty="0">
                <a:latin typeface="Calibri"/>
                <a:cs typeface="Calibri"/>
              </a:rPr>
              <a:t>residual  </a:t>
            </a:r>
            <a:r>
              <a:rPr sz="2000" b="1" spc="-10" dirty="0">
                <a:latin typeface="Calibri"/>
                <a:cs typeface="Calibri"/>
              </a:rPr>
              <a:t>threshold </a:t>
            </a:r>
            <a:r>
              <a:rPr sz="2000" spc="10" dirty="0">
                <a:latin typeface="Calibri"/>
                <a:cs typeface="Calibri"/>
              </a:rPr>
              <a:t>can </a:t>
            </a:r>
            <a:r>
              <a:rPr sz="2000" spc="-15" dirty="0">
                <a:latin typeface="Calibri"/>
                <a:cs typeface="Calibri"/>
              </a:rPr>
              <a:t>be  </a:t>
            </a:r>
            <a:r>
              <a:rPr sz="2000" b="1" spc="-15" dirty="0">
                <a:latin typeface="Calibri"/>
                <a:cs typeface="Calibri"/>
              </a:rPr>
              <a:t>empirically </a:t>
            </a:r>
            <a:r>
              <a:rPr sz="2000" b="1" spc="-5" dirty="0">
                <a:latin typeface="Calibri"/>
                <a:cs typeface="Calibri"/>
              </a:rPr>
              <a:t>determined</a:t>
            </a:r>
            <a:r>
              <a:rPr sz="2000" spc="-5" dirty="0">
                <a:latin typeface="Calibri"/>
                <a:cs typeface="Calibri"/>
              </a:rPr>
              <a:t>,  </a:t>
            </a:r>
            <a:r>
              <a:rPr sz="2000" b="1" spc="-30" dirty="0">
                <a:latin typeface="Calibri"/>
                <a:cs typeface="Calibri"/>
              </a:rPr>
              <a:t>ranging </a:t>
            </a:r>
            <a:r>
              <a:rPr sz="2000" spc="-5" dirty="0">
                <a:latin typeface="Calibri"/>
                <a:cs typeface="Calibri"/>
              </a:rPr>
              <a:t>approximately </a:t>
            </a:r>
            <a:r>
              <a:rPr sz="2000" b="1" spc="-10" dirty="0">
                <a:latin typeface="Calibri"/>
                <a:cs typeface="Calibri"/>
              </a:rPr>
              <a:t>from  the </a:t>
            </a:r>
            <a:r>
              <a:rPr sz="2000" b="1" spc="15" dirty="0">
                <a:latin typeface="Calibri"/>
                <a:cs typeface="Calibri"/>
              </a:rPr>
              <a:t>55</a:t>
            </a:r>
            <a:r>
              <a:rPr sz="2025" b="1" spc="22" baseline="26748" dirty="0">
                <a:latin typeface="Calibri"/>
                <a:cs typeface="Calibri"/>
              </a:rPr>
              <a:t>th </a:t>
            </a:r>
            <a:r>
              <a:rPr sz="2000" b="1" spc="10" dirty="0">
                <a:latin typeface="Calibri"/>
                <a:cs typeface="Calibri"/>
              </a:rPr>
              <a:t>to </a:t>
            </a:r>
            <a:r>
              <a:rPr sz="2000" b="1" spc="15" dirty="0">
                <a:latin typeface="Calibri"/>
                <a:cs typeface="Calibri"/>
              </a:rPr>
              <a:t>70</a:t>
            </a:r>
            <a:r>
              <a:rPr sz="2025" b="1" spc="22" baseline="26748" dirty="0">
                <a:latin typeface="Calibri"/>
                <a:cs typeface="Calibri"/>
              </a:rPr>
              <a:t>th </a:t>
            </a:r>
            <a:r>
              <a:rPr sz="2000" b="1" spc="-10" dirty="0">
                <a:latin typeface="Calibri"/>
                <a:cs typeface="Calibri"/>
              </a:rPr>
              <a:t>percentile  </a:t>
            </a:r>
            <a:r>
              <a:rPr sz="2000" spc="-10" dirty="0">
                <a:latin typeface="Calibri"/>
                <a:cs typeface="Calibri"/>
              </a:rPr>
              <a:t>(depending on </a:t>
            </a:r>
            <a:r>
              <a:rPr sz="2000" spc="-15" dirty="0">
                <a:latin typeface="Calibri"/>
                <a:cs typeface="Calibri"/>
              </a:rPr>
              <a:t>the </a:t>
            </a:r>
            <a:r>
              <a:rPr sz="2000" spc="-10" dirty="0">
                <a:latin typeface="Calibri"/>
                <a:cs typeface="Calibri"/>
              </a:rPr>
              <a:t>isotope  </a:t>
            </a:r>
            <a:r>
              <a:rPr sz="2000" spc="-5" dirty="0">
                <a:latin typeface="Calibri"/>
                <a:cs typeface="Calibri"/>
              </a:rPr>
              <a:t>and</a:t>
            </a:r>
            <a:r>
              <a:rPr sz="2000" spc="10" dirty="0">
                <a:latin typeface="Calibri"/>
                <a:cs typeface="Calibri"/>
              </a:rPr>
              <a:t> </a:t>
            </a:r>
            <a:r>
              <a:rPr sz="2000" spc="-15" dirty="0">
                <a:latin typeface="Calibri"/>
                <a:cs typeface="Calibri"/>
              </a:rPr>
              <a:t>the</a:t>
            </a:r>
            <a:endParaRPr sz="2000">
              <a:latin typeface="Calibri"/>
              <a:cs typeface="Calibri"/>
            </a:endParaRPr>
          </a:p>
          <a:p>
            <a:pPr marL="360680">
              <a:lnSpc>
                <a:spcPct val="100000"/>
              </a:lnSpc>
              <a:spcBef>
                <a:spcPts val="25"/>
              </a:spcBef>
            </a:pPr>
            <a:r>
              <a:rPr sz="2000" spc="5" dirty="0">
                <a:latin typeface="Calibri"/>
                <a:cs typeface="Calibri"/>
              </a:rPr>
              <a:t>specific </a:t>
            </a:r>
            <a:r>
              <a:rPr sz="2000" spc="-75" dirty="0">
                <a:latin typeface="Calibri"/>
                <a:cs typeface="Calibri"/>
              </a:rPr>
              <a:t>ATM</a:t>
            </a:r>
            <a:r>
              <a:rPr sz="2000" spc="-20" dirty="0">
                <a:latin typeface="Calibri"/>
                <a:cs typeface="Calibri"/>
              </a:rPr>
              <a:t> </a:t>
            </a:r>
            <a:r>
              <a:rPr sz="2000" spc="10" dirty="0">
                <a:latin typeface="Calibri"/>
                <a:cs typeface="Calibri"/>
              </a:rPr>
              <a:t>run).</a:t>
            </a:r>
            <a:endParaRPr sz="2000">
              <a:latin typeface="Calibri"/>
              <a:cs typeface="Calibri"/>
            </a:endParaRPr>
          </a:p>
        </p:txBody>
      </p:sp>
      <p:sp>
        <p:nvSpPr>
          <p:cNvPr id="4" name="object 4"/>
          <p:cNvSpPr/>
          <p:nvPr/>
        </p:nvSpPr>
        <p:spPr>
          <a:xfrm>
            <a:off x="40640" y="1463039"/>
            <a:ext cx="8747760" cy="5090160"/>
          </a:xfrm>
          <a:prstGeom prst="rect">
            <a:avLst/>
          </a:prstGeom>
          <a:blipFill>
            <a:blip r:embed="rId2" cstate="print"/>
            <a:stretch>
              <a:fillRect/>
            </a:stretch>
          </a:blipFill>
        </p:spPr>
        <p:txBody>
          <a:bodyPr wrap="square" lIns="0" tIns="0" rIns="0" bIns="0" rtlCol="0"/>
          <a:lstStyle/>
          <a:p>
            <a:endParaRPr/>
          </a:p>
        </p:txBody>
      </p:sp>
      <p:sp>
        <p:nvSpPr>
          <p:cNvPr id="5" name="object 5"/>
          <p:cNvSpPr txBox="1"/>
          <p:nvPr/>
        </p:nvSpPr>
        <p:spPr>
          <a:xfrm>
            <a:off x="4730750" y="4143946"/>
            <a:ext cx="1684020" cy="514350"/>
          </a:xfrm>
          <a:prstGeom prst="rect">
            <a:avLst/>
          </a:prstGeom>
        </p:spPr>
        <p:txBody>
          <a:bodyPr vert="horz" wrap="square" lIns="0" tIns="12700" rIns="0" bIns="0" rtlCol="0">
            <a:spAutoFit/>
          </a:bodyPr>
          <a:lstStyle/>
          <a:p>
            <a:pPr marL="12700" marR="5080">
              <a:lnSpc>
                <a:spcPct val="100000"/>
              </a:lnSpc>
              <a:spcBef>
                <a:spcPts val="100"/>
              </a:spcBef>
            </a:pPr>
            <a:r>
              <a:rPr sz="1600" spc="10" dirty="0">
                <a:solidFill>
                  <a:srgbClr val="C00000"/>
                </a:solidFill>
                <a:latin typeface="Calibri"/>
                <a:cs typeface="Calibri"/>
              </a:rPr>
              <a:t>Overpredicting</a:t>
            </a:r>
            <a:r>
              <a:rPr sz="1600" spc="-229" dirty="0">
                <a:solidFill>
                  <a:srgbClr val="C00000"/>
                </a:solidFill>
                <a:latin typeface="Calibri"/>
                <a:cs typeface="Calibri"/>
              </a:rPr>
              <a:t> </a:t>
            </a:r>
            <a:r>
              <a:rPr sz="1600" spc="-40" dirty="0">
                <a:solidFill>
                  <a:srgbClr val="C00000"/>
                </a:solidFill>
                <a:latin typeface="Calibri"/>
                <a:cs typeface="Calibri"/>
              </a:rPr>
              <a:t>ATM  </a:t>
            </a:r>
            <a:r>
              <a:rPr sz="1600" spc="10" dirty="0">
                <a:solidFill>
                  <a:srgbClr val="C00000"/>
                </a:solidFill>
                <a:latin typeface="Calibri"/>
                <a:cs typeface="Calibri"/>
              </a:rPr>
              <a:t>run </a:t>
            </a:r>
            <a:r>
              <a:rPr sz="1600" spc="5" dirty="0">
                <a:solidFill>
                  <a:srgbClr val="C00000"/>
                </a:solidFill>
                <a:latin typeface="Calibri"/>
                <a:cs typeface="Calibri"/>
              </a:rPr>
              <a:t>for</a:t>
            </a:r>
            <a:r>
              <a:rPr sz="1600" spc="-155" dirty="0">
                <a:solidFill>
                  <a:srgbClr val="C00000"/>
                </a:solidFill>
                <a:latin typeface="Calibri"/>
                <a:cs typeface="Calibri"/>
              </a:rPr>
              <a:t> </a:t>
            </a:r>
            <a:r>
              <a:rPr sz="1600" spc="-10" dirty="0">
                <a:solidFill>
                  <a:srgbClr val="C00000"/>
                </a:solidFill>
                <a:latin typeface="Calibri"/>
                <a:cs typeface="Calibri"/>
              </a:rPr>
              <a:t>Xe-131m!</a:t>
            </a:r>
            <a:endParaRPr sz="160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4939" y="460755"/>
            <a:ext cx="7224395" cy="514350"/>
          </a:xfrm>
          <a:prstGeom prst="rect">
            <a:avLst/>
          </a:prstGeom>
        </p:spPr>
        <p:txBody>
          <a:bodyPr vert="horz" wrap="square" lIns="0" tIns="13335" rIns="0" bIns="0" rtlCol="0">
            <a:spAutoFit/>
          </a:bodyPr>
          <a:lstStyle/>
          <a:p>
            <a:pPr marL="12700">
              <a:lnSpc>
                <a:spcPct val="100000"/>
              </a:lnSpc>
              <a:spcBef>
                <a:spcPts val="105"/>
              </a:spcBef>
            </a:pPr>
            <a:r>
              <a:rPr spc="-20" dirty="0"/>
              <a:t>4b. </a:t>
            </a:r>
            <a:r>
              <a:rPr spc="5" dirty="0"/>
              <a:t>Detection </a:t>
            </a:r>
            <a:r>
              <a:rPr spc="-5" dirty="0"/>
              <a:t>power </a:t>
            </a:r>
            <a:r>
              <a:rPr spc="-10" dirty="0"/>
              <a:t>for </a:t>
            </a:r>
            <a:r>
              <a:rPr spc="-20" dirty="0"/>
              <a:t>different </a:t>
            </a:r>
            <a:r>
              <a:rPr spc="-5" dirty="0"/>
              <a:t>data</a:t>
            </a:r>
            <a:r>
              <a:rPr spc="-150" dirty="0"/>
              <a:t> </a:t>
            </a:r>
            <a:r>
              <a:rPr dirty="0"/>
              <a:t>sets</a:t>
            </a:r>
          </a:p>
        </p:txBody>
      </p:sp>
      <p:sp>
        <p:nvSpPr>
          <p:cNvPr id="3" name="object 3"/>
          <p:cNvSpPr txBox="1"/>
          <p:nvPr/>
        </p:nvSpPr>
        <p:spPr>
          <a:xfrm>
            <a:off x="8238743" y="1080769"/>
            <a:ext cx="3824604" cy="5826125"/>
          </a:xfrm>
          <a:prstGeom prst="rect">
            <a:avLst/>
          </a:prstGeom>
        </p:spPr>
        <p:txBody>
          <a:bodyPr vert="horz" wrap="square" lIns="0" tIns="13335" rIns="0" bIns="0" rtlCol="0">
            <a:spAutoFit/>
          </a:bodyPr>
          <a:lstStyle/>
          <a:p>
            <a:pPr marL="297180" marR="169545" indent="-285115">
              <a:lnSpc>
                <a:spcPct val="100000"/>
              </a:lnSpc>
              <a:spcBef>
                <a:spcPts val="105"/>
              </a:spcBef>
              <a:buFont typeface="Arial"/>
              <a:buChar char="•"/>
              <a:tabLst>
                <a:tab pos="297180" algn="l"/>
                <a:tab pos="297815" algn="l"/>
              </a:tabLst>
            </a:pPr>
            <a:r>
              <a:rPr sz="2000" b="1" spc="-5" dirty="0">
                <a:latin typeface="Calibri"/>
                <a:cs typeface="Calibri"/>
              </a:rPr>
              <a:t>Slightly </a:t>
            </a:r>
            <a:r>
              <a:rPr sz="2000" b="1" spc="-10" dirty="0">
                <a:latin typeface="Calibri"/>
                <a:cs typeface="Calibri"/>
              </a:rPr>
              <a:t>higher </a:t>
            </a:r>
            <a:r>
              <a:rPr sz="2000" b="1" spc="-20" dirty="0">
                <a:latin typeface="Calibri"/>
                <a:cs typeface="Calibri"/>
              </a:rPr>
              <a:t>overall </a:t>
            </a:r>
            <a:r>
              <a:rPr sz="2000" b="1" spc="-5" dirty="0">
                <a:latin typeface="Calibri"/>
                <a:cs typeface="Calibri"/>
              </a:rPr>
              <a:t>detection  power </a:t>
            </a:r>
            <a:r>
              <a:rPr sz="2000" b="1" spc="-15" dirty="0">
                <a:latin typeface="Calibri"/>
                <a:cs typeface="Calibri"/>
              </a:rPr>
              <a:t>for </a:t>
            </a:r>
            <a:r>
              <a:rPr sz="2000" b="1" spc="15" dirty="0">
                <a:latin typeface="Calibri"/>
                <a:cs typeface="Calibri"/>
              </a:rPr>
              <a:t>Xe-133m </a:t>
            </a:r>
            <a:r>
              <a:rPr sz="2000" b="1" spc="-15" dirty="0">
                <a:latin typeface="Calibri"/>
                <a:cs typeface="Calibri"/>
              </a:rPr>
              <a:t>than for</a:t>
            </a:r>
            <a:r>
              <a:rPr sz="2000" b="1" spc="-190" dirty="0">
                <a:latin typeface="Calibri"/>
                <a:cs typeface="Calibri"/>
              </a:rPr>
              <a:t> </a:t>
            </a:r>
            <a:r>
              <a:rPr sz="2000" b="1" spc="15" dirty="0">
                <a:latin typeface="Calibri"/>
                <a:cs typeface="Calibri"/>
              </a:rPr>
              <a:t>Xe-  133 </a:t>
            </a:r>
            <a:r>
              <a:rPr sz="2000" spc="15" dirty="0">
                <a:latin typeface="Calibri"/>
                <a:cs typeface="Calibri"/>
              </a:rPr>
              <a:t>(-&gt; </a:t>
            </a:r>
            <a:r>
              <a:rPr sz="2000" spc="5" dirty="0">
                <a:latin typeface="Calibri"/>
                <a:cs typeface="Calibri"/>
              </a:rPr>
              <a:t>source </a:t>
            </a:r>
            <a:r>
              <a:rPr sz="2000" spc="-10" dirty="0">
                <a:latin typeface="Calibri"/>
                <a:cs typeface="Calibri"/>
              </a:rPr>
              <a:t>term </a:t>
            </a:r>
            <a:r>
              <a:rPr sz="2000" dirty="0">
                <a:latin typeface="Calibri"/>
                <a:cs typeface="Calibri"/>
              </a:rPr>
              <a:t>+ </a:t>
            </a:r>
            <a:r>
              <a:rPr sz="2000" spc="5" dirty="0">
                <a:latin typeface="Calibri"/>
                <a:cs typeface="Calibri"/>
              </a:rPr>
              <a:t>civil </a:t>
            </a:r>
            <a:r>
              <a:rPr sz="2000" dirty="0">
                <a:latin typeface="Calibri"/>
                <a:cs typeface="Calibri"/>
              </a:rPr>
              <a:t>Xe  </a:t>
            </a:r>
            <a:r>
              <a:rPr sz="2000" spc="-5" dirty="0">
                <a:latin typeface="Calibri"/>
                <a:cs typeface="Calibri"/>
              </a:rPr>
              <a:t>background)</a:t>
            </a:r>
            <a:endParaRPr sz="2000">
              <a:latin typeface="Calibri"/>
              <a:cs typeface="Calibri"/>
            </a:endParaRPr>
          </a:p>
          <a:p>
            <a:pPr marL="297180" marR="5080" indent="-285115">
              <a:lnSpc>
                <a:spcPct val="100000"/>
              </a:lnSpc>
              <a:spcBef>
                <a:spcPts val="15"/>
              </a:spcBef>
              <a:buFont typeface="Arial"/>
              <a:buChar char="•"/>
              <a:tabLst>
                <a:tab pos="297180" algn="l"/>
                <a:tab pos="297815" algn="l"/>
              </a:tabLst>
            </a:pPr>
            <a:r>
              <a:rPr sz="2000" b="1" dirty="0">
                <a:latin typeface="Calibri"/>
                <a:cs typeface="Calibri"/>
              </a:rPr>
              <a:t>Higher </a:t>
            </a:r>
            <a:r>
              <a:rPr sz="2000" b="1" spc="-5" dirty="0">
                <a:latin typeface="Calibri"/>
                <a:cs typeface="Calibri"/>
              </a:rPr>
              <a:t>detection power </a:t>
            </a:r>
            <a:r>
              <a:rPr sz="2000" b="1" spc="-15" dirty="0">
                <a:latin typeface="Calibri"/>
                <a:cs typeface="Calibri"/>
              </a:rPr>
              <a:t>for  underground </a:t>
            </a:r>
            <a:r>
              <a:rPr sz="2000" b="1" spc="-20" dirty="0">
                <a:latin typeface="Calibri"/>
                <a:cs typeface="Calibri"/>
              </a:rPr>
              <a:t>compared </a:t>
            </a:r>
            <a:r>
              <a:rPr sz="2000" b="1" spc="25" dirty="0">
                <a:latin typeface="Calibri"/>
                <a:cs typeface="Calibri"/>
              </a:rPr>
              <a:t>to  </a:t>
            </a:r>
            <a:r>
              <a:rPr sz="2000" b="1" spc="-5" dirty="0">
                <a:latin typeface="Calibri"/>
                <a:cs typeface="Calibri"/>
              </a:rPr>
              <a:t>underwater</a:t>
            </a:r>
            <a:r>
              <a:rPr sz="2000" b="1" spc="-55" dirty="0">
                <a:latin typeface="Calibri"/>
                <a:cs typeface="Calibri"/>
              </a:rPr>
              <a:t> </a:t>
            </a:r>
            <a:r>
              <a:rPr sz="2000" b="1" spc="10" dirty="0">
                <a:latin typeface="Calibri"/>
                <a:cs typeface="Calibri"/>
              </a:rPr>
              <a:t>tests</a:t>
            </a:r>
            <a:r>
              <a:rPr sz="2000" b="1" spc="-130" dirty="0">
                <a:latin typeface="Calibri"/>
                <a:cs typeface="Calibri"/>
              </a:rPr>
              <a:t> </a:t>
            </a:r>
            <a:r>
              <a:rPr sz="2000" spc="15" dirty="0">
                <a:latin typeface="Calibri"/>
                <a:cs typeface="Calibri"/>
              </a:rPr>
              <a:t>(-&gt;</a:t>
            </a:r>
            <a:r>
              <a:rPr sz="2000" spc="-95" dirty="0">
                <a:latin typeface="Calibri"/>
                <a:cs typeface="Calibri"/>
              </a:rPr>
              <a:t> </a:t>
            </a:r>
            <a:r>
              <a:rPr sz="2000" spc="5" dirty="0">
                <a:latin typeface="Calibri"/>
                <a:cs typeface="Calibri"/>
              </a:rPr>
              <a:t>source</a:t>
            </a:r>
            <a:r>
              <a:rPr sz="2000" spc="-85" dirty="0">
                <a:latin typeface="Calibri"/>
                <a:cs typeface="Calibri"/>
              </a:rPr>
              <a:t> </a:t>
            </a:r>
            <a:r>
              <a:rPr sz="2000" spc="-10" dirty="0">
                <a:latin typeface="Calibri"/>
                <a:cs typeface="Calibri"/>
              </a:rPr>
              <a:t>term)</a:t>
            </a:r>
            <a:endParaRPr sz="2000">
              <a:latin typeface="Calibri"/>
              <a:cs typeface="Calibri"/>
            </a:endParaRPr>
          </a:p>
          <a:p>
            <a:pPr marL="297180" marR="5080" indent="-285115">
              <a:lnSpc>
                <a:spcPct val="100000"/>
              </a:lnSpc>
              <a:spcBef>
                <a:spcPts val="10"/>
              </a:spcBef>
              <a:buFont typeface="Arial"/>
              <a:buChar char="•"/>
              <a:tabLst>
                <a:tab pos="297180" algn="l"/>
                <a:tab pos="297815" algn="l"/>
              </a:tabLst>
            </a:pPr>
            <a:r>
              <a:rPr sz="2000" b="1" spc="-20" dirty="0">
                <a:latin typeface="Calibri"/>
                <a:cs typeface="Calibri"/>
              </a:rPr>
              <a:t>No </a:t>
            </a:r>
            <a:r>
              <a:rPr sz="2000" b="1" spc="-5" dirty="0">
                <a:latin typeface="Calibri"/>
                <a:cs typeface="Calibri"/>
              </a:rPr>
              <a:t>detection power </a:t>
            </a:r>
            <a:r>
              <a:rPr sz="2000" b="1" spc="-15" dirty="0">
                <a:latin typeface="Calibri"/>
                <a:cs typeface="Calibri"/>
              </a:rPr>
              <a:t>for </a:t>
            </a:r>
            <a:r>
              <a:rPr sz="2000" b="1" spc="20" dirty="0">
                <a:latin typeface="Calibri"/>
                <a:cs typeface="Calibri"/>
              </a:rPr>
              <a:t>Xe-133,  </a:t>
            </a:r>
            <a:r>
              <a:rPr sz="2000" b="1" spc="-25" dirty="0">
                <a:latin typeface="Calibri"/>
                <a:cs typeface="Calibri"/>
              </a:rPr>
              <a:t>but </a:t>
            </a:r>
            <a:r>
              <a:rPr sz="2000" b="1" spc="-15" dirty="0">
                <a:latin typeface="Calibri"/>
                <a:cs typeface="Calibri"/>
              </a:rPr>
              <a:t>small </a:t>
            </a:r>
            <a:r>
              <a:rPr sz="2000" b="1" spc="-30" dirty="0">
                <a:latin typeface="Calibri"/>
                <a:cs typeface="Calibri"/>
              </a:rPr>
              <a:t>one </a:t>
            </a:r>
            <a:r>
              <a:rPr sz="2000" b="1" spc="-15" dirty="0">
                <a:latin typeface="Calibri"/>
                <a:cs typeface="Calibri"/>
              </a:rPr>
              <a:t>for </a:t>
            </a:r>
            <a:r>
              <a:rPr sz="2000" b="1" spc="15" dirty="0">
                <a:latin typeface="Calibri"/>
                <a:cs typeface="Calibri"/>
              </a:rPr>
              <a:t>Xe-133m </a:t>
            </a:r>
            <a:r>
              <a:rPr sz="2000" b="1" spc="-15" dirty="0">
                <a:latin typeface="Calibri"/>
                <a:cs typeface="Calibri"/>
              </a:rPr>
              <a:t>for  </a:t>
            </a:r>
            <a:r>
              <a:rPr sz="2000" b="1" dirty="0">
                <a:latin typeface="Calibri"/>
                <a:cs typeface="Calibri"/>
              </a:rPr>
              <a:t>underwater</a:t>
            </a:r>
            <a:r>
              <a:rPr sz="2000" b="1" spc="-75" dirty="0">
                <a:latin typeface="Calibri"/>
                <a:cs typeface="Calibri"/>
              </a:rPr>
              <a:t> </a:t>
            </a:r>
            <a:r>
              <a:rPr sz="2000" b="1" spc="15" dirty="0">
                <a:latin typeface="Calibri"/>
                <a:cs typeface="Calibri"/>
              </a:rPr>
              <a:t>tests</a:t>
            </a:r>
            <a:r>
              <a:rPr sz="2000" b="1" spc="-145" dirty="0">
                <a:latin typeface="Calibri"/>
                <a:cs typeface="Calibri"/>
              </a:rPr>
              <a:t> </a:t>
            </a:r>
            <a:r>
              <a:rPr sz="2000" spc="20" dirty="0">
                <a:latin typeface="Calibri"/>
                <a:cs typeface="Calibri"/>
              </a:rPr>
              <a:t>(-&gt;</a:t>
            </a:r>
            <a:r>
              <a:rPr sz="2000" spc="-114" dirty="0">
                <a:latin typeface="Calibri"/>
                <a:cs typeface="Calibri"/>
              </a:rPr>
              <a:t> </a:t>
            </a:r>
            <a:r>
              <a:rPr sz="2000" spc="5" dirty="0">
                <a:latin typeface="Calibri"/>
                <a:cs typeface="Calibri"/>
              </a:rPr>
              <a:t>source</a:t>
            </a:r>
            <a:r>
              <a:rPr sz="2000" spc="-100" dirty="0">
                <a:latin typeface="Calibri"/>
                <a:cs typeface="Calibri"/>
              </a:rPr>
              <a:t> </a:t>
            </a:r>
            <a:r>
              <a:rPr sz="2000" spc="-10" dirty="0">
                <a:latin typeface="Calibri"/>
                <a:cs typeface="Calibri"/>
              </a:rPr>
              <a:t>term)</a:t>
            </a:r>
            <a:endParaRPr sz="2000">
              <a:latin typeface="Calibri"/>
              <a:cs typeface="Calibri"/>
            </a:endParaRPr>
          </a:p>
          <a:p>
            <a:pPr marL="297180" marR="93980" indent="-285115">
              <a:lnSpc>
                <a:spcPct val="100000"/>
              </a:lnSpc>
              <a:spcBef>
                <a:spcPts val="10"/>
              </a:spcBef>
              <a:buFont typeface="Arial"/>
              <a:buChar char="•"/>
              <a:tabLst>
                <a:tab pos="297180" algn="l"/>
                <a:tab pos="297815" algn="l"/>
              </a:tabLst>
            </a:pPr>
            <a:r>
              <a:rPr sz="2000" b="1" dirty="0">
                <a:latin typeface="Calibri"/>
                <a:cs typeface="Calibri"/>
              </a:rPr>
              <a:t>Higher </a:t>
            </a:r>
            <a:r>
              <a:rPr sz="2000" b="1" spc="-5" dirty="0">
                <a:latin typeface="Calibri"/>
                <a:cs typeface="Calibri"/>
              </a:rPr>
              <a:t>detection power </a:t>
            </a:r>
            <a:r>
              <a:rPr sz="2000" b="1" spc="-15" dirty="0">
                <a:latin typeface="Calibri"/>
                <a:cs typeface="Calibri"/>
              </a:rPr>
              <a:t>for  tropics </a:t>
            </a:r>
            <a:r>
              <a:rPr sz="2000" b="1" spc="-20" dirty="0">
                <a:latin typeface="Calibri"/>
                <a:cs typeface="Calibri"/>
              </a:rPr>
              <a:t>compared </a:t>
            </a:r>
            <a:r>
              <a:rPr sz="2000" b="1" spc="10" dirty="0">
                <a:latin typeface="Calibri"/>
                <a:cs typeface="Calibri"/>
              </a:rPr>
              <a:t>to </a:t>
            </a:r>
            <a:r>
              <a:rPr sz="2000" b="1" spc="-20" dirty="0">
                <a:latin typeface="Calibri"/>
                <a:cs typeface="Calibri"/>
              </a:rPr>
              <a:t>extratropics  </a:t>
            </a:r>
            <a:r>
              <a:rPr sz="2000" spc="15" dirty="0">
                <a:latin typeface="Calibri"/>
                <a:cs typeface="Calibri"/>
              </a:rPr>
              <a:t>(-&gt; </a:t>
            </a:r>
            <a:r>
              <a:rPr sz="2000" spc="-10" dirty="0">
                <a:latin typeface="Calibri"/>
                <a:cs typeface="Calibri"/>
              </a:rPr>
              <a:t>lower </a:t>
            </a:r>
            <a:r>
              <a:rPr sz="2000" spc="5" dirty="0">
                <a:latin typeface="Calibri"/>
                <a:cs typeface="Calibri"/>
              </a:rPr>
              <a:t>civil </a:t>
            </a:r>
            <a:r>
              <a:rPr sz="2000" dirty="0">
                <a:latin typeface="Calibri"/>
                <a:cs typeface="Calibri"/>
              </a:rPr>
              <a:t>Xe </a:t>
            </a:r>
            <a:r>
              <a:rPr sz="2000" spc="-5" dirty="0">
                <a:latin typeface="Calibri"/>
                <a:cs typeface="Calibri"/>
              </a:rPr>
              <a:t>background </a:t>
            </a:r>
            <a:r>
              <a:rPr sz="2000" spc="5" dirty="0">
                <a:latin typeface="Calibri"/>
                <a:cs typeface="Calibri"/>
              </a:rPr>
              <a:t>in  </a:t>
            </a:r>
            <a:r>
              <a:rPr sz="2000" spc="-15" dirty="0">
                <a:latin typeface="Calibri"/>
                <a:cs typeface="Calibri"/>
              </a:rPr>
              <a:t>the</a:t>
            </a:r>
            <a:r>
              <a:rPr sz="2000" spc="65" dirty="0">
                <a:latin typeface="Calibri"/>
                <a:cs typeface="Calibri"/>
              </a:rPr>
              <a:t> </a:t>
            </a:r>
            <a:r>
              <a:rPr sz="2000" spc="5" dirty="0">
                <a:latin typeface="Calibri"/>
                <a:cs typeface="Calibri"/>
              </a:rPr>
              <a:t>tropics?)</a:t>
            </a:r>
            <a:endParaRPr sz="2000">
              <a:latin typeface="Calibri"/>
              <a:cs typeface="Calibri"/>
            </a:endParaRPr>
          </a:p>
          <a:p>
            <a:pPr marL="297180" marR="908050" indent="-285115">
              <a:lnSpc>
                <a:spcPct val="100000"/>
              </a:lnSpc>
              <a:spcBef>
                <a:spcPts val="15"/>
              </a:spcBef>
              <a:buFont typeface="Arial"/>
              <a:buChar char="•"/>
              <a:tabLst>
                <a:tab pos="297180" algn="l"/>
                <a:tab pos="297815" algn="l"/>
              </a:tabLst>
            </a:pPr>
            <a:r>
              <a:rPr sz="2000" b="1" spc="-25" dirty="0">
                <a:latin typeface="Calibri"/>
                <a:cs typeface="Calibri"/>
              </a:rPr>
              <a:t>Considerable </a:t>
            </a:r>
            <a:r>
              <a:rPr sz="2000" b="1" spc="-5" dirty="0">
                <a:latin typeface="Calibri"/>
                <a:cs typeface="Calibri"/>
              </a:rPr>
              <a:t>differences  </a:t>
            </a:r>
            <a:r>
              <a:rPr sz="2000" b="1" spc="15" dirty="0">
                <a:latin typeface="Calibri"/>
                <a:cs typeface="Calibri"/>
              </a:rPr>
              <a:t>between </a:t>
            </a:r>
            <a:r>
              <a:rPr sz="2000" b="1" spc="-15" dirty="0">
                <a:latin typeface="Calibri"/>
                <a:cs typeface="Calibri"/>
              </a:rPr>
              <a:t>seasons </a:t>
            </a:r>
            <a:r>
              <a:rPr sz="2000" spc="15" dirty="0">
                <a:latin typeface="Calibri"/>
                <a:cs typeface="Calibri"/>
              </a:rPr>
              <a:t>(-&gt;</a:t>
            </a:r>
            <a:r>
              <a:rPr sz="2000" spc="-160" dirty="0">
                <a:latin typeface="Calibri"/>
                <a:cs typeface="Calibri"/>
              </a:rPr>
              <a:t> </a:t>
            </a:r>
            <a:r>
              <a:rPr sz="2000" spc="10" dirty="0">
                <a:latin typeface="Calibri"/>
                <a:cs typeface="Calibri"/>
              </a:rPr>
              <a:t>?)</a:t>
            </a:r>
            <a:endParaRPr sz="2000">
              <a:latin typeface="Calibri"/>
              <a:cs typeface="Calibri"/>
            </a:endParaRPr>
          </a:p>
          <a:p>
            <a:pPr marL="297180" indent="-285115">
              <a:lnSpc>
                <a:spcPct val="100000"/>
              </a:lnSpc>
              <a:spcBef>
                <a:spcPts val="5"/>
              </a:spcBef>
              <a:buFont typeface="Arial"/>
              <a:buChar char="•"/>
              <a:tabLst>
                <a:tab pos="297180" algn="l"/>
                <a:tab pos="297815" algn="l"/>
              </a:tabLst>
            </a:pPr>
            <a:r>
              <a:rPr sz="2000" spc="-5" dirty="0">
                <a:latin typeface="Calibri"/>
                <a:cs typeface="Calibri"/>
              </a:rPr>
              <a:t>Longer period</a:t>
            </a:r>
            <a:r>
              <a:rPr sz="2000" spc="-20" dirty="0">
                <a:latin typeface="Calibri"/>
                <a:cs typeface="Calibri"/>
              </a:rPr>
              <a:t> </a:t>
            </a:r>
            <a:r>
              <a:rPr sz="2000" spc="-5" dirty="0">
                <a:latin typeface="Calibri"/>
                <a:cs typeface="Calibri"/>
              </a:rPr>
              <a:t>with</a:t>
            </a:r>
            <a:endParaRPr sz="2000">
              <a:latin typeface="Calibri"/>
              <a:cs typeface="Calibri"/>
            </a:endParaRPr>
          </a:p>
          <a:p>
            <a:pPr marL="297180">
              <a:lnSpc>
                <a:spcPct val="100000"/>
              </a:lnSpc>
              <a:spcBef>
                <a:spcPts val="5"/>
              </a:spcBef>
            </a:pPr>
            <a:r>
              <a:rPr sz="2000" spc="5" dirty="0">
                <a:latin typeface="Calibri"/>
                <a:cs typeface="Calibri"/>
              </a:rPr>
              <a:t>civil</a:t>
            </a:r>
            <a:r>
              <a:rPr sz="2000" spc="-30" dirty="0">
                <a:latin typeface="Calibri"/>
                <a:cs typeface="Calibri"/>
              </a:rPr>
              <a:t> </a:t>
            </a:r>
            <a:r>
              <a:rPr sz="2000" dirty="0">
                <a:latin typeface="Calibri"/>
                <a:cs typeface="Calibri"/>
              </a:rPr>
              <a:t>background</a:t>
            </a:r>
            <a:endParaRPr sz="2000">
              <a:latin typeface="Calibri"/>
              <a:cs typeface="Calibri"/>
            </a:endParaRPr>
          </a:p>
          <a:p>
            <a:pPr marL="297180">
              <a:lnSpc>
                <a:spcPct val="100000"/>
              </a:lnSpc>
              <a:spcBef>
                <a:spcPts val="5"/>
              </a:spcBef>
            </a:pPr>
            <a:r>
              <a:rPr sz="2000" spc="-5" dirty="0">
                <a:latin typeface="Calibri"/>
                <a:cs typeface="Calibri"/>
              </a:rPr>
              <a:t>predictions </a:t>
            </a:r>
            <a:r>
              <a:rPr sz="2000" spc="10" dirty="0">
                <a:latin typeface="Calibri"/>
                <a:cs typeface="Calibri"/>
              </a:rPr>
              <a:t>-&gt; </a:t>
            </a:r>
            <a:r>
              <a:rPr sz="2000" spc="-30" dirty="0">
                <a:latin typeface="Calibri"/>
                <a:cs typeface="Calibri"/>
              </a:rPr>
              <a:t>better</a:t>
            </a:r>
            <a:r>
              <a:rPr sz="2000" spc="70" dirty="0">
                <a:latin typeface="Calibri"/>
                <a:cs typeface="Calibri"/>
              </a:rPr>
              <a:t> </a:t>
            </a:r>
            <a:r>
              <a:rPr sz="2000" spc="-10" dirty="0">
                <a:latin typeface="Calibri"/>
                <a:cs typeface="Calibri"/>
              </a:rPr>
              <a:t>results</a:t>
            </a:r>
            <a:endParaRPr sz="2000">
              <a:latin typeface="Calibri"/>
              <a:cs typeface="Calibri"/>
            </a:endParaRPr>
          </a:p>
        </p:txBody>
      </p:sp>
      <p:sp>
        <p:nvSpPr>
          <p:cNvPr id="4" name="object 4"/>
          <p:cNvSpPr txBox="1"/>
          <p:nvPr/>
        </p:nvSpPr>
        <p:spPr>
          <a:xfrm>
            <a:off x="96519" y="1214119"/>
            <a:ext cx="8067040" cy="762000"/>
          </a:xfrm>
          <a:prstGeom prst="rect">
            <a:avLst/>
          </a:prstGeom>
          <a:solidFill>
            <a:srgbClr val="92D050"/>
          </a:solidFill>
          <a:ln w="30480">
            <a:solidFill>
              <a:srgbClr val="385D89"/>
            </a:solidFill>
          </a:ln>
        </p:spPr>
        <p:txBody>
          <a:bodyPr vert="horz" wrap="square" lIns="0" tIns="172085" rIns="0" bIns="0" rtlCol="0">
            <a:spAutoFit/>
          </a:bodyPr>
          <a:lstStyle/>
          <a:p>
            <a:pPr marL="204470">
              <a:lnSpc>
                <a:spcPct val="100000"/>
              </a:lnSpc>
              <a:spcBef>
                <a:spcPts val="1355"/>
              </a:spcBef>
            </a:pPr>
            <a:r>
              <a:rPr sz="2300" b="1" i="1" spc="-5" dirty="0">
                <a:latin typeface="Calibri"/>
                <a:cs typeface="Calibri"/>
              </a:rPr>
              <a:t>Jouden </a:t>
            </a:r>
            <a:r>
              <a:rPr sz="2300" b="1" i="1" spc="-25" dirty="0">
                <a:latin typeface="Calibri"/>
                <a:cs typeface="Calibri"/>
              </a:rPr>
              <a:t>index </a:t>
            </a:r>
            <a:r>
              <a:rPr sz="2300" b="1" i="1" spc="10" dirty="0">
                <a:latin typeface="Calibri"/>
                <a:cs typeface="Calibri"/>
              </a:rPr>
              <a:t>= </a:t>
            </a:r>
            <a:r>
              <a:rPr sz="2300" b="1" i="1" dirty="0">
                <a:latin typeface="Calibri"/>
                <a:cs typeface="Calibri"/>
              </a:rPr>
              <a:t>Sensitivity </a:t>
            </a:r>
            <a:r>
              <a:rPr sz="2300" b="1" i="1" spc="5" dirty="0">
                <a:latin typeface="Calibri"/>
                <a:cs typeface="Calibri"/>
              </a:rPr>
              <a:t>(= </a:t>
            </a:r>
            <a:r>
              <a:rPr sz="2300" b="1" i="1" spc="-15" dirty="0">
                <a:latin typeface="Calibri"/>
                <a:cs typeface="Calibri"/>
              </a:rPr>
              <a:t>TPR) </a:t>
            </a:r>
            <a:r>
              <a:rPr sz="2300" b="1" i="1" spc="10" dirty="0">
                <a:latin typeface="Calibri"/>
                <a:cs typeface="Calibri"/>
              </a:rPr>
              <a:t>+ </a:t>
            </a:r>
            <a:r>
              <a:rPr sz="2300" b="1" i="1" spc="5" dirty="0">
                <a:latin typeface="Calibri"/>
                <a:cs typeface="Calibri"/>
              </a:rPr>
              <a:t>Specificity (= </a:t>
            </a:r>
            <a:r>
              <a:rPr sz="2300" b="1" i="1" spc="-15" dirty="0">
                <a:latin typeface="Calibri"/>
                <a:cs typeface="Calibri"/>
              </a:rPr>
              <a:t>1-FPR) </a:t>
            </a:r>
            <a:r>
              <a:rPr sz="2300" b="1" i="1" spc="15" dirty="0">
                <a:latin typeface="Calibri"/>
                <a:cs typeface="Calibri"/>
              </a:rPr>
              <a:t>-1;</a:t>
            </a:r>
            <a:r>
              <a:rPr sz="2300" b="1" i="1" spc="30" dirty="0">
                <a:latin typeface="Calibri"/>
                <a:cs typeface="Calibri"/>
              </a:rPr>
              <a:t> </a:t>
            </a:r>
            <a:r>
              <a:rPr sz="2300" b="1" i="1" dirty="0">
                <a:latin typeface="Calibri"/>
                <a:cs typeface="Calibri"/>
              </a:rPr>
              <a:t>[-1,1]</a:t>
            </a:r>
            <a:endParaRPr sz="2300">
              <a:latin typeface="Calibri"/>
              <a:cs typeface="Calibri"/>
            </a:endParaRPr>
          </a:p>
        </p:txBody>
      </p:sp>
      <p:sp>
        <p:nvSpPr>
          <p:cNvPr id="5" name="object 5"/>
          <p:cNvSpPr/>
          <p:nvPr/>
        </p:nvSpPr>
        <p:spPr>
          <a:xfrm>
            <a:off x="71118" y="2367279"/>
            <a:ext cx="8077200" cy="3942079"/>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EA38DA44339A4883E548521AFF88DA" ma:contentTypeVersion="4" ma:contentTypeDescription="Create a new document." ma:contentTypeScope="" ma:versionID="0478fec1e8249c55db1a381a5b245666">
  <xsd:schema xmlns:xsd="http://www.w3.org/2001/XMLSchema" xmlns:xs="http://www.w3.org/2001/XMLSchema" xmlns:p="http://schemas.microsoft.com/office/2006/metadata/properties" xmlns:ns2="a2399f9e-f70d-4dd1-85fd-f8d0e48b7fb2" targetNamespace="http://schemas.microsoft.com/office/2006/metadata/properties" ma:root="true" ma:fieldsID="5e4a5dd263a301dc8240b58f473033ec" ns2:_="">
    <xsd:import namespace="a2399f9e-f70d-4dd1-85fd-f8d0e48b7fb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399f9e-f70d-4dd1-85fd-f8d0e48b7f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E3136CE-A349-43A7-BEE2-E5FC1848D168}"/>
</file>

<file path=customXml/itemProps2.xml><?xml version="1.0" encoding="utf-8"?>
<ds:datastoreItem xmlns:ds="http://schemas.openxmlformats.org/officeDocument/2006/customXml" ds:itemID="{C0E439A8-AF68-4633-8172-DE0674B8A83A}"/>
</file>

<file path=customXml/itemProps3.xml><?xml version="1.0" encoding="utf-8"?>
<ds:datastoreItem xmlns:ds="http://schemas.openxmlformats.org/officeDocument/2006/customXml" ds:itemID="{25BCBD51-FE01-448E-950B-A319BA527BA6}"/>
</file>

<file path=docProps/app.xml><?xml version="1.0" encoding="utf-8"?>
<Properties xmlns="http://schemas.openxmlformats.org/officeDocument/2006/extended-properties" xmlns:vt="http://schemas.openxmlformats.org/officeDocument/2006/docPropsVTypes">
  <Template/>
  <TotalTime>5</TotalTime>
  <Words>2789</Words>
  <Application>Microsoft Office PowerPoint</Application>
  <PresentationFormat>Widescreen</PresentationFormat>
  <Paragraphs>256</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Cambria Math</vt:lpstr>
      <vt:lpstr>Times New Roman</vt:lpstr>
      <vt:lpstr>Office Theme</vt:lpstr>
      <vt:lpstr>1st Nuclear Explosion Signal Screening Open Inter-Comparison  Exercise 2021 Christian Maurer1, Paul Skomorowski1, Ramesh S. Sarathi2, Alexander Hieden1, Boxue Liu3, Jonathan Baré3, Jerome  Brioude4, Delia Arnold Arias1, Yuichi Kijima3, Brian T. Schrom2, Jennifer M. Mendez2, Anne Tipka3, Jolanta  Kusmierczyk-Michulec3, Martin Kalinowski3, and Robin Schoemaker3</vt:lpstr>
      <vt:lpstr>1. Test data set structure</vt:lpstr>
      <vt:lpstr>2. Participants</vt:lpstr>
      <vt:lpstr>3a. Evaluation: Detection Power</vt:lpstr>
      <vt:lpstr>3b. Evaluation: Screening Power</vt:lpstr>
      <vt:lpstr>3c. Evaluation: Timing Power</vt:lpstr>
      <vt:lpstr>3d. Evaluation: Location and Magnitude estimation Power</vt:lpstr>
      <vt:lpstr>4a. Detection power based on ATM for civil sources</vt:lpstr>
      <vt:lpstr>4b. Detection power for different data sets</vt:lpstr>
      <vt:lpstr>4c. Screening &amp; timing power with/without ATM support</vt:lpstr>
      <vt:lpstr>4d. Location and magnitude power counting statistics</vt:lpstr>
      <vt:lpstr>5. The problem of false positives</vt:lpstr>
      <vt:lpstr>6. Preliminary conclusions</vt:lpstr>
      <vt:lpstr>7. Remarks and references</vt:lpstr>
      <vt:lpstr>Auxiliary material I</vt:lpstr>
      <vt:lpstr>Auxiliary material 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McKinzie, Matthew</dc:creator>
  <cp:lastModifiedBy>Levitt, Kristi R</cp:lastModifiedBy>
  <cp:revision>1</cp:revision>
  <dcterms:created xsi:type="dcterms:W3CDTF">2022-06-20T05:34:47Z</dcterms:created>
  <dcterms:modified xsi:type="dcterms:W3CDTF">2022-06-20T05:40:04Z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2022-06-14T00:00:00Z</vt:filetime>
  </property>
  <property fmtid="{D5CDD505-2E9C-101B-9397-08002B2CF9AE}" pid="3" name="Creator">
    <vt:lpwstr>Microsoft® PowerPoint® 2013</vt:lpwstr>
  </property>
  <property fmtid="{D5CDD505-2E9C-101B-9397-08002B2CF9AE}" pid="4" name="LastSaved">
    <vt:filetime>2022-06-20T00:00:00Z</vt:filetime>
  </property>
  <property fmtid="{D5CDD505-2E9C-101B-9397-08002B2CF9AE}" pid="5" name="ContentTypeId">
    <vt:lpwstr>0x010100E6EA38DA44339A4883E548521AFF88DA</vt:lpwstr>
  </property>
</Properties>
</file>