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</p:sldMasterIdLst>
  <p:notesMasterIdLst>
    <p:notesMasterId r:id="rId23"/>
  </p:notesMasterIdLst>
  <p:handoutMasterIdLst>
    <p:handoutMasterId r:id="rId24"/>
  </p:handoutMasterIdLst>
  <p:sldIdLst>
    <p:sldId id="329" r:id="rId5"/>
    <p:sldId id="446" r:id="rId6"/>
    <p:sldId id="447" r:id="rId7"/>
    <p:sldId id="478" r:id="rId8"/>
    <p:sldId id="479" r:id="rId9"/>
    <p:sldId id="481" r:id="rId10"/>
    <p:sldId id="483" r:id="rId11"/>
    <p:sldId id="484" r:id="rId12"/>
    <p:sldId id="494" r:id="rId13"/>
    <p:sldId id="495" r:id="rId14"/>
    <p:sldId id="493" r:id="rId15"/>
    <p:sldId id="482" r:id="rId16"/>
    <p:sldId id="489" r:id="rId17"/>
    <p:sldId id="496" r:id="rId18"/>
    <p:sldId id="497" r:id="rId19"/>
    <p:sldId id="492" r:id="rId20"/>
    <p:sldId id="467" r:id="rId21"/>
    <p:sldId id="356" r:id="rId22"/>
  </p:sldIdLst>
  <p:sldSz cx="9906000" cy="6858000" type="A4"/>
  <p:notesSz cx="6858000" cy="9872663"/>
  <p:defaultTextStyle>
    <a:defPPr>
      <a:defRPr lang="en-US"/>
    </a:defPPr>
    <a:lvl1pPr marL="0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597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195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792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390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2987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583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180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778" algn="l" defTabSz="63859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232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4151" userDrawn="1">
          <p15:clr>
            <a:srgbClr val="A4A3A4"/>
          </p15:clr>
        </p15:guide>
        <p15:guide id="12" pos="4082" userDrawn="1">
          <p15:clr>
            <a:srgbClr val="A4A3A4"/>
          </p15:clr>
        </p15:guide>
        <p15:guide id="13" orient="horz" pos="2160">
          <p15:clr>
            <a:srgbClr val="A4A3A4"/>
          </p15:clr>
        </p15:guide>
        <p15:guide id="14" orient="horz" pos="4111">
          <p15:clr>
            <a:srgbClr val="A4A3A4"/>
          </p15:clr>
        </p15:guide>
        <p15:guide id="15" orient="horz" pos="2765">
          <p15:clr>
            <a:srgbClr val="A4A3A4"/>
          </p15:clr>
        </p15:guide>
        <p15:guide id="16" pos="3120">
          <p15:clr>
            <a:srgbClr val="A4A3A4"/>
          </p15:clr>
        </p15:guide>
        <p15:guide id="17" pos="335">
          <p15:clr>
            <a:srgbClr val="A4A3A4"/>
          </p15:clr>
        </p15:guide>
        <p15:guide id="18" pos="5996">
          <p15:clr>
            <a:srgbClr val="A4A3A4"/>
          </p15:clr>
        </p15:guide>
        <p15:guide id="19" pos="5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pos="216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YSSET Guilhem DIF/DASE/SRCE" initials="G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70C0"/>
    <a:srgbClr val="AE1117"/>
    <a:srgbClr val="CC0066"/>
    <a:srgbClr val="71BF44"/>
    <a:srgbClr val="0000CC"/>
    <a:srgbClr val="66CCFF"/>
    <a:srgbClr val="3AB5C6"/>
    <a:srgbClr val="71BF4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435" autoAdjust="0"/>
    <p:restoredTop sz="85325" autoAdjust="0"/>
  </p:normalViewPr>
  <p:slideViewPr>
    <p:cSldViewPr snapToGrid="0" showGuides="1">
      <p:cViewPr varScale="1">
        <p:scale>
          <a:sx n="67" d="100"/>
          <a:sy n="67" d="100"/>
        </p:scale>
        <p:origin x="1436" y="44"/>
      </p:cViewPr>
      <p:guideLst>
        <p:guide orient="horz" pos="1620"/>
        <p:guide pos="2160"/>
        <p:guide orient="horz" pos="3083"/>
        <p:guide pos="232"/>
        <p:guide orient="horz" pos="2074"/>
        <p:guide pos="4151"/>
        <p:guide pos="4082"/>
        <p:guide orient="horz" pos="2160"/>
        <p:guide orient="horz" pos="4111"/>
        <p:guide orient="horz" pos="2765"/>
        <p:guide pos="3120"/>
        <p:guide pos="335"/>
        <p:guide pos="5996"/>
        <p:guide pos="5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5490"/>
    </p:cViewPr>
  </p:sorterViewPr>
  <p:notesViewPr>
    <p:cSldViewPr snapToGrid="0" showGuides="1">
      <p:cViewPr>
        <p:scale>
          <a:sx n="100" d="100"/>
          <a:sy n="100" d="100"/>
        </p:scale>
        <p:origin x="-5160" y="-288"/>
      </p:cViewPr>
      <p:guideLst>
        <p:guide orient="horz" pos="3110"/>
        <p:guide pos="2142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5348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6" y="2"/>
            <a:ext cx="2971799" cy="495348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r">
              <a:defRPr sz="1300"/>
            </a:lvl1pPr>
          </a:lstStyle>
          <a:p>
            <a:fld id="{F481E118-1CEA-43E8-BD51-A8A2CBD62889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7322"/>
            <a:ext cx="2971799" cy="495347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6" y="9377322"/>
            <a:ext cx="2971799" cy="495347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r">
              <a:defRPr sz="1300"/>
            </a:lvl1pPr>
          </a:lstStyle>
          <a:p>
            <a:fld id="{7CB1C5FA-467D-48F3-9F36-205F533C0F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799" cy="495348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799" cy="495348"/>
          </a:xfrm>
          <a:prstGeom prst="rect">
            <a:avLst/>
          </a:prstGeom>
        </p:spPr>
        <p:txBody>
          <a:bodyPr vert="horz" lIns="92901" tIns="46450" rIns="92901" bIns="46450" rtlCol="0"/>
          <a:lstStyle>
            <a:lvl1pPr algn="r">
              <a:defRPr sz="1300"/>
            </a:lvl1pPr>
          </a:lstStyle>
          <a:p>
            <a:fld id="{F0389419-4E28-4B58-9AA2-383238311FDA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1233488"/>
            <a:ext cx="4816475" cy="3335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1" tIns="46450" rIns="92901" bIns="4645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1" y="4751223"/>
            <a:ext cx="5486400" cy="3887360"/>
          </a:xfrm>
          <a:prstGeom prst="rect">
            <a:avLst/>
          </a:prstGeom>
        </p:spPr>
        <p:txBody>
          <a:bodyPr vert="horz" lIns="92901" tIns="46450" rIns="92901" bIns="4645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7322"/>
            <a:ext cx="2971799" cy="495347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6" y="9377322"/>
            <a:ext cx="2971799" cy="495347"/>
          </a:xfrm>
          <a:prstGeom prst="rect">
            <a:avLst/>
          </a:prstGeom>
        </p:spPr>
        <p:txBody>
          <a:bodyPr vert="horz" lIns="92901" tIns="46450" rIns="92901" bIns="46450" rtlCol="0" anchor="b"/>
          <a:lstStyle>
            <a:lvl1pPr algn="r">
              <a:defRPr sz="1300"/>
            </a:lvl1pPr>
          </a:lstStyle>
          <a:p>
            <a:fld id="{39DC57ED-270C-43E3-91AA-48F4CC19381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597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195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792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390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2987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583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180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778" algn="l" defTabSz="12771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910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83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37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5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15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087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52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41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38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8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86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67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59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2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733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24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C57ED-270C-43E3-91AA-48F4CC1938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2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7"/>
            <a:ext cx="7429500" cy="1655763"/>
          </a:xfrm>
        </p:spPr>
        <p:txBody>
          <a:bodyPr/>
          <a:lstStyle>
            <a:lvl1pPr marL="0" indent="0" algn="ctr">
              <a:buNone/>
              <a:defRPr sz="2500"/>
            </a:lvl1pPr>
            <a:lvl2pPr marL="478949" indent="0" algn="ctr">
              <a:buNone/>
              <a:defRPr sz="2100"/>
            </a:lvl2pPr>
            <a:lvl3pPr marL="957896" indent="0" algn="ctr">
              <a:buNone/>
              <a:defRPr sz="2000"/>
            </a:lvl3pPr>
            <a:lvl4pPr marL="1436843" indent="0" algn="ctr">
              <a:buNone/>
              <a:defRPr sz="1700"/>
            </a:lvl4pPr>
            <a:lvl5pPr marL="1915792" indent="0" algn="ctr">
              <a:buNone/>
              <a:defRPr sz="1700"/>
            </a:lvl5pPr>
            <a:lvl6pPr marL="2394740" indent="0" algn="ctr">
              <a:buNone/>
              <a:defRPr sz="1700"/>
            </a:lvl6pPr>
            <a:lvl7pPr marL="2873687" indent="0" algn="ctr">
              <a:buNone/>
              <a:defRPr sz="1700"/>
            </a:lvl7pPr>
            <a:lvl8pPr marL="3352636" indent="0" algn="ctr">
              <a:buNone/>
              <a:defRPr sz="1700"/>
            </a:lvl8pPr>
            <a:lvl9pPr marL="3831583" indent="0" algn="ctr">
              <a:buNone/>
              <a:defRPr sz="17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76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0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7"/>
            <a:ext cx="2135981" cy="581183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7"/>
            <a:ext cx="6284119" cy="581183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47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626" y="3062747"/>
            <a:ext cx="3367851" cy="732508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85000"/>
              </a:lnSpc>
              <a:defRPr sz="28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496303" y="6492876"/>
            <a:ext cx="913396" cy="365125"/>
          </a:xfrm>
          <a:prstGeom prst="rect">
            <a:avLst/>
          </a:prstGeom>
        </p:spPr>
        <p:txBody>
          <a:bodyPr vert="horz" lIns="71842" tIns="35922" rIns="71842" bIns="35922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/>
              <a:t>- </a:t>
            </a:r>
            <a:fld id="{8FFABAB1-90D3-42D2-A556-0F46CF984141}" type="slidenum">
              <a:rPr lang="fr-FR" sz="800" smtClean="0"/>
              <a:pPr/>
              <a:t>‹#›</a:t>
            </a:fld>
            <a:r>
              <a:rPr lang="fr-FR" sz="800"/>
              <a:t> -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180093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265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7" descr="bandeau_texte.png"/>
          <p:cNvPicPr>
            <a:picLocks noChangeAspect="1"/>
          </p:cNvPicPr>
          <p:nvPr userDrawn="1"/>
        </p:nvPicPr>
        <p:blipFill rotWithShape="1">
          <a:blip r:embed="rId2" cstate="print"/>
          <a:srcRect r="2703"/>
          <a:stretch/>
        </p:blipFill>
        <p:spPr bwMode="auto">
          <a:xfrm>
            <a:off x="3" y="-26415"/>
            <a:ext cx="9905999" cy="9820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913" y="6506307"/>
            <a:ext cx="3343275" cy="153888"/>
          </a:xfrm>
        </p:spPr>
        <p:txBody>
          <a:bodyPr lIns="0" tIns="0" rIns="0" bIns="0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2361" y="6506307"/>
            <a:ext cx="280898" cy="153888"/>
          </a:xfrm>
        </p:spPr>
        <p:txBody>
          <a:bodyPr wrap="square" lIns="0" tIns="0" rIns="0" bIns="0">
            <a:sp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FFABAB1-90D3-42D2-A556-0F46CF984141}" type="slidenum">
              <a:rPr lang="fr-FR" smtClean="0"/>
              <a:pPr/>
              <a:t>‹#›</a:t>
            </a:fld>
            <a:r>
              <a:rPr lang="fr-FR"/>
              <a:t> </a:t>
            </a:r>
            <a:endParaRPr lang="fr-FR" dirty="0"/>
          </a:p>
        </p:txBody>
      </p:sp>
      <p:sp>
        <p:nvSpPr>
          <p:cNvPr id="8" name="Organigramme : Procédé 7"/>
          <p:cNvSpPr/>
          <p:nvPr userDrawn="1"/>
        </p:nvSpPr>
        <p:spPr>
          <a:xfrm flipV="1">
            <a:off x="0" y="6762000"/>
            <a:ext cx="9906000" cy="96000"/>
          </a:xfrm>
          <a:prstGeom prst="flowChartProcess">
            <a:avLst/>
          </a:prstGeom>
          <a:gradFill flip="none" rotWithShape="1">
            <a:gsLst>
              <a:gs pos="0">
                <a:srgbClr val="9E0012"/>
              </a:gs>
              <a:gs pos="100000">
                <a:srgbClr val="DC002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endParaRPr lang="fr-FR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338120"/>
            <a:ext cx="7949412" cy="316752"/>
          </a:xfrm>
        </p:spPr>
        <p:txBody>
          <a:bodyPr lIns="0" tIns="0" rIns="0" bIns="0">
            <a:noAutofit/>
          </a:bodyPr>
          <a:lstStyle>
            <a:lvl1pPr>
              <a:lnSpc>
                <a:spcPct val="80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14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" userDrawn="1">
          <p15:clr>
            <a:srgbClr val="FBAE40"/>
          </p15:clr>
        </p15:guide>
        <p15:guide id="2" pos="2235" userDrawn="1">
          <p15:clr>
            <a:srgbClr val="FBAE40"/>
          </p15:clr>
        </p15:guide>
        <p15:guide id="3" orient="horz" pos="31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2"/>
            <a:ext cx="8543925" cy="2852737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5"/>
            <a:ext cx="8543925" cy="1500187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 marL="4789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78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4368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157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947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873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35263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8315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440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59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8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9" indent="0">
              <a:buNone/>
              <a:defRPr sz="2100" b="1"/>
            </a:lvl2pPr>
            <a:lvl3pPr marL="957896" indent="0">
              <a:buNone/>
              <a:defRPr sz="2000" b="1"/>
            </a:lvl3pPr>
            <a:lvl4pPr marL="1436843" indent="0">
              <a:buNone/>
              <a:defRPr sz="1700" b="1"/>
            </a:lvl4pPr>
            <a:lvl5pPr marL="1915792" indent="0">
              <a:buNone/>
              <a:defRPr sz="1700" b="1"/>
            </a:lvl5pPr>
            <a:lvl6pPr marL="2394740" indent="0">
              <a:buNone/>
              <a:defRPr sz="1700" b="1"/>
            </a:lvl6pPr>
            <a:lvl7pPr marL="2873687" indent="0">
              <a:buNone/>
              <a:defRPr sz="1700" b="1"/>
            </a:lvl7pPr>
            <a:lvl8pPr marL="3352636" indent="0">
              <a:buNone/>
              <a:defRPr sz="1700" b="1"/>
            </a:lvl8pPr>
            <a:lvl9pPr marL="3831583" indent="0">
              <a:buNone/>
              <a:defRPr sz="17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49" indent="0">
              <a:buNone/>
              <a:defRPr sz="2100" b="1"/>
            </a:lvl2pPr>
            <a:lvl3pPr marL="957896" indent="0">
              <a:buNone/>
              <a:defRPr sz="2000" b="1"/>
            </a:lvl3pPr>
            <a:lvl4pPr marL="1436843" indent="0">
              <a:buNone/>
              <a:defRPr sz="1700" b="1"/>
            </a:lvl4pPr>
            <a:lvl5pPr marL="1915792" indent="0">
              <a:buNone/>
              <a:defRPr sz="1700" b="1"/>
            </a:lvl5pPr>
            <a:lvl6pPr marL="2394740" indent="0">
              <a:buNone/>
              <a:defRPr sz="1700" b="1"/>
            </a:lvl6pPr>
            <a:lvl7pPr marL="2873687" indent="0">
              <a:buNone/>
              <a:defRPr sz="1700" b="1"/>
            </a:lvl7pPr>
            <a:lvl8pPr marL="3352636" indent="0">
              <a:buNone/>
              <a:defRPr sz="1700" b="1"/>
            </a:lvl8pPr>
            <a:lvl9pPr marL="3831583" indent="0">
              <a:buNone/>
              <a:defRPr sz="17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5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010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96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624272"/>
            <a:ext cx="9906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854652" y="6623527"/>
            <a:ext cx="1051348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fld id="{9AD5747F-01A7-46E0-8124-8A27272852B7}" type="slidenum">
              <a:rPr lang="fr-FR" sz="1100" smtClean="0">
                <a:solidFill>
                  <a:schemeClr val="bg1"/>
                </a:solidFill>
                <a:latin typeface="Calibri" panose="020F0502020204030204" pitchFamily="34" charset="0"/>
              </a:rPr>
              <a:t>‹#›</a:t>
            </a:fld>
            <a:r>
              <a:rPr lang="fr-FR" sz="1100" dirty="0">
                <a:solidFill>
                  <a:schemeClr val="bg1"/>
                </a:solidFill>
                <a:latin typeface="Calibri" panose="020F0502020204030204" pitchFamily="34" charset="0"/>
              </a:rPr>
              <a:t>/20</a:t>
            </a:r>
            <a:endParaRPr lang="en-US" sz="11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04706" y="6601574"/>
            <a:ext cx="6855069" cy="301327"/>
          </a:xfrm>
          <a:prstGeom prst="rect">
            <a:avLst/>
          </a:prstGeom>
        </p:spPr>
        <p:txBody>
          <a:bodyPr wrap="square" lIns="127719" tIns="63860" rIns="127719" bIns="6386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-25707"/>
            <a:ext cx="9905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25706"/>
            <a:ext cx="1051348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Picture 25" descr="cea_logo_typo2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4" y="224967"/>
            <a:ext cx="663367" cy="3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6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9"/>
            <a:ext cx="5014913" cy="487362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2"/>
            <a:ext cx="3194944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49" indent="0">
              <a:buNone/>
              <a:defRPr sz="1500"/>
            </a:lvl2pPr>
            <a:lvl3pPr marL="957896" indent="0">
              <a:buNone/>
              <a:defRPr sz="1300"/>
            </a:lvl3pPr>
            <a:lvl4pPr marL="1436843" indent="0">
              <a:buNone/>
              <a:defRPr sz="1000"/>
            </a:lvl4pPr>
            <a:lvl5pPr marL="1915792" indent="0">
              <a:buNone/>
              <a:defRPr sz="1000"/>
            </a:lvl5pPr>
            <a:lvl6pPr marL="2394740" indent="0">
              <a:buNone/>
              <a:defRPr sz="1000"/>
            </a:lvl6pPr>
            <a:lvl7pPr marL="2873687" indent="0">
              <a:buNone/>
              <a:defRPr sz="1000"/>
            </a:lvl7pPr>
            <a:lvl8pPr marL="3352636" indent="0">
              <a:buNone/>
              <a:defRPr sz="1000"/>
            </a:lvl8pPr>
            <a:lvl9pPr marL="383158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4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9"/>
            <a:ext cx="5014913" cy="4873625"/>
          </a:xfrm>
        </p:spPr>
        <p:txBody>
          <a:bodyPr anchor="t"/>
          <a:lstStyle>
            <a:lvl1pPr marL="0" indent="0">
              <a:buNone/>
              <a:defRPr sz="3400"/>
            </a:lvl1pPr>
            <a:lvl2pPr marL="478949" indent="0">
              <a:buNone/>
              <a:defRPr sz="2900"/>
            </a:lvl2pPr>
            <a:lvl3pPr marL="957896" indent="0">
              <a:buNone/>
              <a:defRPr sz="2500"/>
            </a:lvl3pPr>
            <a:lvl4pPr marL="1436843" indent="0">
              <a:buNone/>
              <a:defRPr sz="2100"/>
            </a:lvl4pPr>
            <a:lvl5pPr marL="1915792" indent="0">
              <a:buNone/>
              <a:defRPr sz="2100"/>
            </a:lvl5pPr>
            <a:lvl6pPr marL="2394740" indent="0">
              <a:buNone/>
              <a:defRPr sz="2100"/>
            </a:lvl6pPr>
            <a:lvl7pPr marL="2873687" indent="0">
              <a:buNone/>
              <a:defRPr sz="2100"/>
            </a:lvl7pPr>
            <a:lvl8pPr marL="3352636" indent="0">
              <a:buNone/>
              <a:defRPr sz="2100"/>
            </a:lvl8pPr>
            <a:lvl9pPr marL="3831583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2"/>
            <a:ext cx="3194944" cy="3811588"/>
          </a:xfrm>
        </p:spPr>
        <p:txBody>
          <a:bodyPr/>
          <a:lstStyle>
            <a:lvl1pPr marL="0" indent="0">
              <a:buNone/>
              <a:defRPr sz="1700"/>
            </a:lvl1pPr>
            <a:lvl2pPr marL="478949" indent="0">
              <a:buNone/>
              <a:defRPr sz="1500"/>
            </a:lvl2pPr>
            <a:lvl3pPr marL="957896" indent="0">
              <a:buNone/>
              <a:defRPr sz="1300"/>
            </a:lvl3pPr>
            <a:lvl4pPr marL="1436843" indent="0">
              <a:buNone/>
              <a:defRPr sz="1000"/>
            </a:lvl4pPr>
            <a:lvl5pPr marL="1915792" indent="0">
              <a:buNone/>
              <a:defRPr sz="1000"/>
            </a:lvl5pPr>
            <a:lvl6pPr marL="2394740" indent="0">
              <a:buNone/>
              <a:defRPr sz="1000"/>
            </a:lvl6pPr>
            <a:lvl7pPr marL="2873687" indent="0">
              <a:buNone/>
              <a:defRPr sz="1000"/>
            </a:lvl7pPr>
            <a:lvl8pPr marL="3352636" indent="0">
              <a:buNone/>
              <a:defRPr sz="1000"/>
            </a:lvl8pPr>
            <a:lvl9pPr marL="383158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ABAB1-90D3-42D2-A556-0F46CF9841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1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8"/>
            <a:ext cx="8543925" cy="1325563"/>
          </a:xfrm>
          <a:prstGeom prst="rect">
            <a:avLst/>
          </a:prstGeom>
        </p:spPr>
        <p:txBody>
          <a:bodyPr vert="horz" lIns="127719" tIns="63860" rIns="127719" bIns="6386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9"/>
          </a:xfrm>
          <a:prstGeom prst="rect">
            <a:avLst/>
          </a:prstGeom>
        </p:spPr>
        <p:txBody>
          <a:bodyPr vert="horz" lIns="127719" tIns="63860" rIns="127719" bIns="6386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127719" tIns="63860" rIns="127719" bIns="6386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2"/>
            <a:ext cx="3343275" cy="365125"/>
          </a:xfrm>
          <a:prstGeom prst="rect">
            <a:avLst/>
          </a:prstGeom>
        </p:spPr>
        <p:txBody>
          <a:bodyPr vert="horz" lIns="127719" tIns="63860" rIns="127719" bIns="6386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127719" tIns="63860" rIns="127719" bIns="6386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065213" y="6589891"/>
            <a:ext cx="680273" cy="268111"/>
          </a:xfrm>
          <a:prstGeom prst="rect">
            <a:avLst/>
          </a:prstGeom>
        </p:spPr>
        <p:txBody>
          <a:bodyPr lIns="127719" tIns="63860" rIns="127719" bIns="6386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FFABAB1-90D3-42D2-A556-0F46CF984141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84" r:id="rId12"/>
  </p:sldLayoutIdLst>
  <p:hf hdr="0" ftr="0" dt="0"/>
  <p:txStyles>
    <p:titleStyle>
      <a:lvl1pPr algn="l" defTabSz="957896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473" indent="-239473" algn="l" defTabSz="957896" rtl="0" eaLnBrk="1" latinLnBrk="0" hangingPunct="1">
        <a:lnSpc>
          <a:spcPct val="90000"/>
        </a:lnSpc>
        <a:spcBef>
          <a:spcPts val="1048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22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70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18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65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14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161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109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057" indent="-239473" algn="l" defTabSz="957896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49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96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43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92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40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87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636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83" algn="l" defTabSz="9578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" y="5961054"/>
            <a:ext cx="9905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Picture 8" descr="fondCE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410"/>
            <a:ext cx="9906000" cy="5998464"/>
          </a:xfrm>
          <a:prstGeom prst="rect">
            <a:avLst/>
          </a:prstGeom>
        </p:spPr>
      </p:pic>
      <p:pic>
        <p:nvPicPr>
          <p:cNvPr id="10" name="Picture 9" descr="cea_logo_smal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9" y="1861045"/>
            <a:ext cx="2104128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7" name="ZoneTexte 15"/>
          <p:cNvSpPr txBox="1"/>
          <p:nvPr/>
        </p:nvSpPr>
        <p:spPr>
          <a:xfrm>
            <a:off x="1167432" y="6130980"/>
            <a:ext cx="8430857" cy="495221"/>
          </a:xfrm>
          <a:prstGeom prst="rect">
            <a:avLst/>
          </a:prstGeom>
          <a:noFill/>
        </p:spPr>
        <p:txBody>
          <a:bodyPr wrap="square" lIns="127719" tIns="63860" rIns="127719" bIns="6386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700" kern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8" name="Titre 3"/>
          <p:cNvSpPr txBox="1">
            <a:spLocks/>
          </p:cNvSpPr>
          <p:nvPr/>
        </p:nvSpPr>
        <p:spPr>
          <a:xfrm>
            <a:off x="1177239" y="3689293"/>
            <a:ext cx="8578379" cy="1614697"/>
          </a:xfrm>
          <a:prstGeom prst="rect">
            <a:avLst/>
          </a:prstGeom>
        </p:spPr>
        <p:txBody>
          <a:bodyPr lIns="127719" tIns="63860" rIns="127719" bIns="63860">
            <a:normAutofit fontScale="2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90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  <a:p>
            <a:endParaRPr lang="fr-FR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fr-FR" sz="89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Simulation of the </a:t>
            </a:r>
            <a:r>
              <a:rPr lang="en-US" sz="72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133</a:t>
            </a:r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 background at the global scale:</a:t>
            </a:r>
            <a:b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NCEP ensemble data to factor in meteorological uncertainties </a:t>
            </a:r>
          </a:p>
          <a:p>
            <a:endParaRPr lang="fr-FR" sz="1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9600" b="1" dirty="0" err="1">
                <a:solidFill>
                  <a:schemeClr val="bg1"/>
                </a:solidFill>
                <a:latin typeface="Calibri"/>
                <a:cs typeface="Calibri"/>
              </a:rPr>
              <a:t>Generoso</a:t>
            </a:r>
            <a:r>
              <a:rPr lang="fr-FR" sz="9600" b="1" dirty="0">
                <a:solidFill>
                  <a:schemeClr val="bg1"/>
                </a:solidFill>
                <a:latin typeface="Calibri"/>
                <a:cs typeface="Calibri"/>
              </a:rPr>
              <a:t> S., Achim P., Morin M., Gross P., </a:t>
            </a:r>
            <a:r>
              <a:rPr lang="fr-FR" sz="9600" b="1" dirty="0" err="1">
                <a:solidFill>
                  <a:schemeClr val="bg1"/>
                </a:solidFill>
                <a:latin typeface="Calibri"/>
                <a:cs typeface="Calibri"/>
              </a:rPr>
              <a:t>Douysset</a:t>
            </a:r>
            <a:r>
              <a:rPr lang="fr-FR" sz="9600" b="1" dirty="0">
                <a:solidFill>
                  <a:schemeClr val="bg1"/>
                </a:solidFill>
                <a:latin typeface="Calibri"/>
                <a:cs typeface="Calibri"/>
              </a:rPr>
              <a:t> G.</a:t>
            </a:r>
          </a:p>
        </p:txBody>
      </p:sp>
    </p:spTree>
    <p:extLst>
      <p:ext uri="{BB962C8B-B14F-4D97-AF65-F5344CB8AC3E}">
        <p14:creationId xmlns:p14="http://schemas.microsoft.com/office/powerpoint/2010/main" val="23051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Taylor diagram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304000" y="864000"/>
            <a:ext cx="5715275" cy="5747819"/>
            <a:chOff x="1980000" y="864000"/>
            <a:chExt cx="5715275" cy="5747819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995" y="864000"/>
              <a:ext cx="4572009" cy="4572009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54" b="3231"/>
            <a:stretch/>
          </p:blipFill>
          <p:spPr>
            <a:xfrm>
              <a:off x="1980000" y="5387930"/>
              <a:ext cx="5715275" cy="1223889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14445" y="3202250"/>
            <a:ext cx="2943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« GEFS Best » :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reconstructed series with, for each detection, the result of the closest perturbed member (not the same all along)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4445" y="4846217"/>
            <a:ext cx="2764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The ensemble carries a valuable information (thanks to the range of the members)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971690" y="894606"/>
            <a:ext cx="85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575236" y="1356271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14445" y="96858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STAX+GEFS performs best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14445" y="1396812"/>
            <a:ext cx="279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Results from the ensemble are close (control, average and median)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14445" y="2291190"/>
            <a:ext cx="279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ensemble performs better than the deterministic run in this case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610775" y="5110932"/>
            <a:ext cx="224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Taylor, K., 2001, Summarizing multiple aspects of model performance in a single diagram, JGR, 106, D7.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610775" y="5710939"/>
            <a:ext cx="2249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Maurer, C. et al., 2021, Evaluating the added value of multi-input atmospheric transport ensemble modeling for applications of the CTBTO, JER, 237, 106649.</a:t>
            </a:r>
          </a:p>
        </p:txBody>
      </p:sp>
    </p:spTree>
    <p:extLst>
      <p:ext uri="{BB962C8B-B14F-4D97-AF65-F5344CB8AC3E}">
        <p14:creationId xmlns:p14="http://schemas.microsoft.com/office/powerpoint/2010/main" val="200084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68789" y="125098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Taylor diagrams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59669" y="136259"/>
            <a:ext cx="85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7" t="7594" r="15612" b="25483"/>
          <a:stretch/>
        </p:blipFill>
        <p:spPr>
          <a:xfrm>
            <a:off x="6329267" y="767202"/>
            <a:ext cx="3353305" cy="305986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645933" y="1133312"/>
            <a:ext cx="90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cap="smal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Jan.21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14986" y="1197739"/>
            <a:ext cx="6207897" cy="3879533"/>
            <a:chOff x="114986" y="1197739"/>
            <a:chExt cx="6207897" cy="3879533"/>
          </a:xfrm>
        </p:grpSpPr>
        <p:grpSp>
          <p:nvGrpSpPr>
            <p:cNvPr id="8" name="Groupe 7"/>
            <p:cNvGrpSpPr/>
            <p:nvPr/>
          </p:nvGrpSpPr>
          <p:grpSpPr>
            <a:xfrm>
              <a:off x="3071682" y="1197739"/>
              <a:ext cx="3251201" cy="3879533"/>
              <a:chOff x="3071682" y="1197739"/>
              <a:chExt cx="3251201" cy="3879533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3657599" y="1197739"/>
                <a:ext cx="24720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cap="small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Nov 20 – June 21</a:t>
                </a:r>
              </a:p>
              <a:p>
                <a:pPr algn="ctr"/>
                <a:r>
                  <a:rPr lang="en-US" sz="2000" cap="small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“Full period”</a:t>
                </a:r>
              </a:p>
            </p:txBody>
          </p:sp>
          <p:pic>
            <p:nvPicPr>
              <p:cNvPr id="2" name="Image 1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50" t="6127" r="16442" b="24481"/>
              <a:stretch/>
            </p:blipFill>
            <p:spPr>
              <a:xfrm>
                <a:off x="3071682" y="1904533"/>
                <a:ext cx="3251201" cy="3172739"/>
              </a:xfrm>
              <a:prstGeom prst="rect">
                <a:avLst/>
              </a:prstGeom>
            </p:spPr>
          </p:pic>
        </p:grpSp>
        <p:sp>
          <p:nvSpPr>
            <p:cNvPr id="17" name="ZoneTexte 16"/>
            <p:cNvSpPr txBox="1"/>
            <p:nvPr/>
          </p:nvSpPr>
          <p:spPr>
            <a:xfrm>
              <a:off x="114986" y="1828861"/>
              <a:ext cx="2950311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180000" algn="just">
                <a:buFont typeface="Wingdings" panose="05000000000000000000" pitchFamily="2" charset="2"/>
                <a:buChar char="§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The deterministic run performs better than the ensemble in June, and over the full period</a:t>
              </a:r>
            </a:p>
            <a:p>
              <a:pPr algn="just"/>
              <a:endParaRPr lang="en-US" sz="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buFont typeface="Wingdings" panose="05000000000000000000" pitchFamily="2" charset="2"/>
                <a:buChar char="è"/>
              </a:pPr>
              <a:r>
                <a:rPr lang="en-US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The cost of the lower resolution of the ensemble members ?</a:t>
              </a:r>
            </a:p>
            <a:p>
              <a:pPr algn="just"/>
              <a:endPara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endParaRPr>
            </a:p>
            <a:p>
              <a:pPr marL="285750" indent="-285750" algn="just">
                <a:buFont typeface="Wingdings" panose="05000000000000000000" pitchFamily="2" charset="2"/>
                <a:buChar char="è"/>
              </a:pPr>
              <a:r>
                <a:rPr lang="en-US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Not yet enough statistics (longer period of comparisons would be needed)</a:t>
              </a:r>
              <a:endPara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14987" y="4710536"/>
            <a:ext cx="295031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However, overall “GEFS best” performs better</a:t>
            </a:r>
          </a:p>
          <a:p>
            <a:pPr algn="just"/>
            <a:endParaRPr lang="en-US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The ensemble carries a valuable information thanks to its spread : one of the member is the closest to </a:t>
            </a:r>
            <a:r>
              <a:rPr lang="en-US" sz="16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the measurements 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445566" y="3555650"/>
            <a:ext cx="3330782" cy="3059867"/>
            <a:chOff x="6445566" y="3555650"/>
            <a:chExt cx="3330782" cy="305986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91" t="7595" r="13561" b="25482"/>
            <a:stretch/>
          </p:blipFill>
          <p:spPr>
            <a:xfrm>
              <a:off x="6445566" y="3555650"/>
              <a:ext cx="3330782" cy="3059867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8544333" y="3863534"/>
              <a:ext cx="1001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cap="small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June</a:t>
              </a:r>
              <a:r>
                <a:rPr lang="en-US" sz="2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21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14987" y="97314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January and June show different patterns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74917" r="7997" b="2250"/>
          <a:stretch/>
        </p:blipFill>
        <p:spPr>
          <a:xfrm>
            <a:off x="3238033" y="5540599"/>
            <a:ext cx="3372731" cy="97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2555"/>
            <a:ext cx="8625841" cy="744524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June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5262" r="1211"/>
          <a:stretch/>
        </p:blipFill>
        <p:spPr>
          <a:xfrm>
            <a:off x="56270" y="793750"/>
            <a:ext cx="6302326" cy="46037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7976" y="5407018"/>
            <a:ext cx="656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In June, the range of the ensemble is covering up to &gt; 100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mBq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67976" y="784225"/>
            <a:ext cx="9269557" cy="5860704"/>
            <a:chOff x="467976" y="808384"/>
            <a:chExt cx="9269557" cy="58607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673" y="808384"/>
              <a:ext cx="3070860" cy="314706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467976" y="5763128"/>
              <a:ext cx="68523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On average, over one year, the mean range / control ~ 2 x control result (-&gt; map)</a:t>
              </a:r>
              <a:endParaRPr lang="en-US" sz="1600" baseline="30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67976" y="6084313"/>
              <a:ext cx="89586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 </a:t>
              </a:r>
              <a:r>
                <a:rPr lang="en-US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range of the ensemble (relatively to e.g. the control run) might carry an indication on a degree of confidence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6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January and June 2021</a:t>
            </a:r>
            <a:endParaRPr lang="en-US" sz="1600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332000"/>
            <a:ext cx="5039574" cy="3779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5039574" cy="377968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28969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668543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June 21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17214" y="5403790"/>
            <a:ext cx="1626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FLEXPART v9.02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GFS / GEFS 0.5° / 6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Output 0.5°x0.5 / 12 </a:t>
            </a:r>
            <a:r>
              <a:rPr lang="en-US" sz="1200" dirty="0" err="1">
                <a:latin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CTL=1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39714" y="5403790"/>
            <a:ext cx="162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24 hour average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06h to 06h as  measurements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2764" y="6311839"/>
            <a:ext cx="209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</p:txBody>
      </p:sp>
    </p:spTree>
    <p:extLst>
      <p:ext uri="{BB962C8B-B14F-4D97-AF65-F5344CB8AC3E}">
        <p14:creationId xmlns:p14="http://schemas.microsoft.com/office/powerpoint/2010/main" val="104115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332000"/>
            <a:ext cx="5039574" cy="37796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January and June 2021</a:t>
            </a:r>
            <a:endParaRPr lang="en-US" sz="1600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5039574" cy="37796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28969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668543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June 21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2764" y="6311839"/>
            <a:ext cx="2092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</p:txBody>
      </p:sp>
    </p:spTree>
    <p:extLst>
      <p:ext uri="{BB962C8B-B14F-4D97-AF65-F5344CB8AC3E}">
        <p14:creationId xmlns:p14="http://schemas.microsoft.com/office/powerpoint/2010/main" val="61854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January and June 2021</a:t>
            </a:r>
            <a:endParaRPr lang="en-US" sz="1600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0" y="1332000"/>
            <a:ext cx="5039418" cy="37795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000"/>
            <a:ext cx="5039418" cy="37795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28969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68543" y="1039890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June 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7283" y="5410195"/>
            <a:ext cx="6564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Extreme outlier ensemble member can carry the best forecast</a:t>
            </a:r>
            <a:endParaRPr lang="en-US" sz="1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2266170" y="508527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014170" y="508527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8902735" y="508527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sp>
        <p:nvSpPr>
          <p:cNvPr id="13" name="ZoneTexte 12"/>
          <p:cNvSpPr txBox="1"/>
          <p:nvPr/>
        </p:nvSpPr>
        <p:spPr>
          <a:xfrm rot="16200000">
            <a:off x="8633104" y="508527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sp>
        <p:nvSpPr>
          <p:cNvPr id="14" name="ZoneTexte 13"/>
          <p:cNvSpPr txBox="1"/>
          <p:nvPr/>
        </p:nvSpPr>
        <p:spPr>
          <a:xfrm rot="16200000">
            <a:off x="5859898" y="5085279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2655894" y="5085278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7281" y="5025955"/>
            <a:ext cx="9678575" cy="1534572"/>
            <a:chOff x="267281" y="5025955"/>
            <a:chExt cx="9678575" cy="1534572"/>
          </a:xfrm>
        </p:grpSpPr>
        <p:sp>
          <p:nvSpPr>
            <p:cNvPr id="20" name="ZoneTexte 19"/>
            <p:cNvSpPr txBox="1"/>
            <p:nvPr/>
          </p:nvSpPr>
          <p:spPr>
            <a:xfrm rot="16200000">
              <a:off x="1747676" y="5085278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67281" y="5975752"/>
              <a:ext cx="9678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detection = No ensemble member and not the deterministic predict a contribution from IRE &gt; MDC =&gt; Backtracking to MIP in Russia </a:t>
              </a:r>
              <a:r>
                <a:rPr lang="en-US" sz="1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rPr>
                <a:t> The simulation correctly plays its part of flagging a detection from another source</a:t>
              </a:r>
              <a:endParaRPr lang="en-US" sz="16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274317" y="5020600"/>
            <a:ext cx="9390186" cy="1003203"/>
            <a:chOff x="274317" y="5020600"/>
            <a:chExt cx="9390186" cy="1003203"/>
          </a:xfrm>
        </p:grpSpPr>
        <p:sp>
          <p:nvSpPr>
            <p:cNvPr id="15" name="ZoneTexte 14"/>
            <p:cNvSpPr txBox="1"/>
            <p:nvPr/>
          </p:nvSpPr>
          <p:spPr>
            <a:xfrm>
              <a:off x="274317" y="5685249"/>
              <a:ext cx="9390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 detection can still be out of the range of the ensemble (but still “not too far” from IRE) </a:t>
              </a:r>
              <a:endPara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 rot="16200000">
              <a:off x="6737409" y="507992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 rot="16200000">
              <a:off x="3744916" y="507992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3912632" y="5079924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 rot="16200000">
              <a:off x="698845" y="507992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 rot="16200000">
              <a:off x="1464170" y="5079923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►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8198605" y="795276"/>
            <a:ext cx="1743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</p:txBody>
      </p:sp>
      <p:sp>
        <p:nvSpPr>
          <p:cNvPr id="28" name="ZoneTexte 27"/>
          <p:cNvSpPr txBox="1"/>
          <p:nvPr/>
        </p:nvSpPr>
        <p:spPr>
          <a:xfrm rot="16200000">
            <a:off x="1603168" y="508329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</a:p>
        </p:txBody>
      </p:sp>
    </p:spTree>
    <p:extLst>
      <p:ext uri="{BB962C8B-B14F-4D97-AF65-F5344CB8AC3E}">
        <p14:creationId xmlns:p14="http://schemas.microsoft.com/office/powerpoint/2010/main" val="280002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68789" y="125098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Taylor diagrams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7830" r="12699" b="24828"/>
          <a:stretch/>
        </p:blipFill>
        <p:spPr>
          <a:xfrm>
            <a:off x="3227027" y="2032399"/>
            <a:ext cx="3400426" cy="30789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600504" y="161736"/>
            <a:ext cx="85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DE33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t="7288" r="15634" b="25681"/>
          <a:stretch/>
        </p:blipFill>
        <p:spPr>
          <a:xfrm>
            <a:off x="6602726" y="3550449"/>
            <a:ext cx="3239543" cy="306466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813696" y="1290122"/>
            <a:ext cx="2315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20 – June 21</a:t>
            </a:r>
          </a:p>
          <a:p>
            <a:pPr algn="ctr"/>
            <a:r>
              <a:rPr lang="en-US" sz="2000" cap="smal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“Full period”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700203" y="3844635"/>
            <a:ext cx="100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cap="smal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en-US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21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74917" r="7997" b="2250"/>
          <a:stretch/>
        </p:blipFill>
        <p:spPr>
          <a:xfrm>
            <a:off x="3450111" y="5552171"/>
            <a:ext cx="3372731" cy="970897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7352" r="16276" b="30755"/>
          <a:stretch/>
        </p:blipFill>
        <p:spPr>
          <a:xfrm>
            <a:off x="6627453" y="777728"/>
            <a:ext cx="3193257" cy="282986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30333" y="1004621"/>
            <a:ext cx="309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Clearly the use of STAX + the GEFS ensemble improves simulations at DE33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0333" y="2284155"/>
            <a:ext cx="3096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control run is quite different than the deterministic run (worse in January and overall, better in June)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30333" y="3809910"/>
            <a:ext cx="2950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ensemble (average and median) partly compensates for the loss of performance of the control compared to the deterministic run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716829" y="1062943"/>
            <a:ext cx="90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cap="small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Jan.21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0333" y="5401570"/>
            <a:ext cx="3096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“GEFS best” performs better than the rest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5945494"/>
            <a:ext cx="3391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The ensemble carries a valuable information thanks to its spread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7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161755" y="166220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Conclusions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615" y="792462"/>
            <a:ext cx="966216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1BF44"/>
              </a:buClr>
              <a:buSzPct val="130000"/>
            </a:pPr>
            <a:r>
              <a:rPr lang="en-US" sz="1800" dirty="0">
                <a:latin typeface="Calibri" panose="020F0502020204030204" pitchFamily="34" charset="0"/>
              </a:rPr>
              <a:t>A few feedbacks from the use of STAX data (from IRE, </a:t>
            </a:r>
            <a:r>
              <a:rPr lang="en-US" sz="1800" dirty="0" err="1">
                <a:latin typeface="Calibri" panose="020F0502020204030204" pitchFamily="34" charset="0"/>
              </a:rPr>
              <a:t>Fleurus</a:t>
            </a:r>
            <a:r>
              <a:rPr lang="en-US" sz="1800" dirty="0">
                <a:latin typeface="Calibri" panose="020F0502020204030204" pitchFamily="34" charset="0"/>
              </a:rPr>
              <a:t>) and NCEP ensemble meteorological data in ATM :</a:t>
            </a: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Clearly the use of STAX + the ensemble improves simulations at Paris and DE33 (250 and 400 km from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Fleurus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At this distance and in these cases, the ensemble (control, average and median) do not always performs better than the deterministic run (e.g., Paris) </a:t>
            </a: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However, overall the ensemble carries the best forecast through at least one of its member</a:t>
            </a:r>
            <a:endParaRPr lang="en-US" sz="1800" u="sng" dirty="0">
              <a:latin typeface="Calibri" panose="020F0502020204030204" pitchFamily="34" charset="0"/>
            </a:endParaRP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Extreme outlier ensemble member can carry the best forecast =&gt; The valuable information lies in the average/median, but also in the spread and minimum/maximum of the members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718" y="3881660"/>
            <a:ext cx="9728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1BF44"/>
              </a:buClr>
              <a:buSzPct val="130000"/>
            </a:pP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 agreement, e.g., with De Meutter et al. [2016], Maurer et al. [2021], De Meutter and </a:t>
            </a:r>
            <a:r>
              <a:rPr lang="en-US" sz="1800" u="sng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Delcloo</a:t>
            </a:r>
            <a:r>
              <a:rPr lang="en-US" sz="18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[2022]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615" y="4489518"/>
            <a:ext cx="96621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1BF44"/>
              </a:buClr>
              <a:buSzPct val="130000"/>
            </a:pPr>
            <a:r>
              <a:rPr lang="en-US" sz="1800" dirty="0">
                <a:latin typeface="Calibri" panose="020F0502020204030204" pitchFamily="34" charset="0"/>
              </a:rPr>
              <a:t>A few other feedbacks from daily operational analysis of simulation versus IMS data :</a:t>
            </a: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The day-to-day variability is not always captured by the simulations (even large peaks), even with the use of STAX and ensemble meteorological data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day-to-day remains a challenge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71BF44"/>
              </a:buClr>
              <a:buSzPct val="130000"/>
            </a:pPr>
            <a:endParaRPr lang="en-US" sz="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Even with uncertainties and many challenges ahead to perfect the results, the simulation already plays its role to pointing to detections from other sources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The analysis is consolidated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as the data useful for interpretation are “piling up” (emissions, ensemble meteorological data)  </a:t>
            </a:r>
          </a:p>
        </p:txBody>
      </p:sp>
    </p:spTree>
    <p:extLst>
      <p:ext uri="{BB962C8B-B14F-4D97-AF65-F5344CB8AC3E}">
        <p14:creationId xmlns:p14="http://schemas.microsoft.com/office/powerpoint/2010/main" val="2253039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" y="5961054"/>
            <a:ext cx="9905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19" tIns="63860" rIns="127719" bIns="6386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" name="Picture 1" descr="fondCEA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4"/>
            <a:ext cx="9906000" cy="5998464"/>
          </a:xfrm>
          <a:prstGeom prst="rect">
            <a:avLst/>
          </a:prstGeom>
        </p:spPr>
      </p:pic>
      <p:sp>
        <p:nvSpPr>
          <p:cNvPr id="13" name="ZoneTexte 15"/>
          <p:cNvSpPr txBox="1"/>
          <p:nvPr/>
        </p:nvSpPr>
        <p:spPr>
          <a:xfrm>
            <a:off x="1167432" y="6130980"/>
            <a:ext cx="8430857" cy="495221"/>
          </a:xfrm>
          <a:prstGeom prst="rect">
            <a:avLst/>
          </a:prstGeom>
          <a:noFill/>
        </p:spPr>
        <p:txBody>
          <a:bodyPr wrap="square" lIns="127719" tIns="63860" rIns="127719" bIns="6386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700" kern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pic>
        <p:nvPicPr>
          <p:cNvPr id="10" name="Picture 9" descr="cea_logo_smal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89" y="1861045"/>
            <a:ext cx="2104128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9065213" y="6589891"/>
            <a:ext cx="680273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mtClean="0">
                <a:ea typeface="Arial" charset="0"/>
                <a:cs typeface="Arial" charset="0"/>
              </a:rPr>
              <a:pPr algn="ctr"/>
              <a:t>18</a:t>
            </a:fld>
            <a:endParaRPr lang="fr-FR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280159" y="126752"/>
            <a:ext cx="8092439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Introduction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24859" y="974038"/>
            <a:ext cx="978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</a:rPr>
              <a:t>Use of STAX data</a:t>
            </a:r>
            <a:r>
              <a:rPr lang="en-US" sz="2400" dirty="0">
                <a:latin typeface="Calibri" panose="020F0502020204030204" pitchFamily="34" charset="0"/>
              </a:rPr>
              <a:t> [WOSMIP 2021]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1360" y="3152292"/>
            <a:ext cx="92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libri" panose="020F0502020204030204" pitchFamily="34" charset="0"/>
              </a:rPr>
              <a:t>Use of STAX data &amp; NCEP GEFS meteorological data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0649" y="1584631"/>
            <a:ext cx="8331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Implementation of STAX data from IRE (</a:t>
            </a:r>
            <a:r>
              <a:rPr lang="en-US" sz="1800" dirty="0" err="1">
                <a:latin typeface="Calibri" panose="020F0502020204030204" pitchFamily="34" charset="0"/>
              </a:rPr>
              <a:t>Fleurus</a:t>
            </a:r>
            <a:r>
              <a:rPr lang="en-US" sz="1800" dirty="0">
                <a:latin typeface="Calibri" panose="020F0502020204030204" pitchFamily="34" charset="0"/>
              </a:rPr>
              <a:t>, Belgium) in our automated simulation of the </a:t>
            </a:r>
            <a:r>
              <a:rPr lang="en-US" sz="1800" dirty="0" err="1">
                <a:latin typeface="Calibri" panose="020F0502020204030204" pitchFamily="34" charset="0"/>
              </a:rPr>
              <a:t>radioxenon</a:t>
            </a:r>
            <a:r>
              <a:rPr lang="en-US" sz="1800" dirty="0">
                <a:latin typeface="Calibri" panose="020F0502020204030204" pitchFamily="34" charset="0"/>
              </a:rPr>
              <a:t> background</a:t>
            </a:r>
          </a:p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</a:endParaRPr>
          </a:p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Summary of lessons learned from analysis of a 1-year simulation dataset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50649" y="5772263"/>
            <a:ext cx="848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Share feedbacks from a National Data Center perspective on using ensemble meteorological data compared to deterministic data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50647" y="3816696"/>
            <a:ext cx="8718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Simulations conducted with a method similar to our automated process,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for a 1 year period (Nov. 2020 – Nov. 2021), and only with IRE emissions (Belgium)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0647" y="5195118"/>
            <a:ext cx="866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0000"/>
              <a:buFont typeface="Wingdings" panose="05000000000000000000" pitchFamily="2" charset="2"/>
              <a:buChar char="Ø"/>
            </a:pPr>
            <a:r>
              <a:rPr lang="en-US" sz="1800" dirty="0">
                <a:latin typeface="Calibri" panose="020F0502020204030204" pitchFamily="34" charset="0"/>
              </a:rPr>
              <a:t>Results compared to measurements at Paris (France) and DE33-Freiburg (Germany)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31852" y="4442824"/>
            <a:ext cx="688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en-US" sz="1800" dirty="0">
                <a:latin typeface="Calibri" panose="020F0502020204030204" pitchFamily="34" charset="0"/>
              </a:rPr>
              <a:t>- with NCEP / GFS data (deterministic)</a:t>
            </a:r>
          </a:p>
          <a:p>
            <a:pPr>
              <a:buSzPct val="130000"/>
            </a:pPr>
            <a:r>
              <a:rPr lang="en-US" sz="1800" dirty="0">
                <a:latin typeface="Calibri" panose="020F0502020204030204" pitchFamily="34" charset="0"/>
              </a:rPr>
              <a:t>- with NCEP / GEFS data (Ensemble) </a:t>
            </a:r>
          </a:p>
        </p:txBody>
      </p:sp>
    </p:spTree>
    <p:extLst>
      <p:ext uri="{BB962C8B-B14F-4D97-AF65-F5344CB8AC3E}">
        <p14:creationId xmlns:p14="http://schemas.microsoft.com/office/powerpoint/2010/main" val="222790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1125412" y="126752"/>
            <a:ext cx="8092439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Use of STAX data (versus a constant a priori) 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[WOSMIP 2021]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99632" y="4312332"/>
            <a:ext cx="6724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Notable differences in simulations &lt; 1 500-2 000 km from </a:t>
            </a:r>
            <a:r>
              <a:rPr lang="en-US" sz="1800" dirty="0" err="1">
                <a:latin typeface="Calibri" panose="020F0502020204030204" pitchFamily="34" charset="0"/>
              </a:rPr>
              <a:t>Fleurus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No detectable differences &gt; 2 000 km</a:t>
            </a: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endParaRPr lang="en-US" sz="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Simulations improved notably with respect to timings of peaks</a:t>
            </a:r>
          </a:p>
          <a:p>
            <a:pPr>
              <a:buClr>
                <a:srgbClr val="71BF44"/>
              </a:buClr>
              <a:buSzPct val="130000"/>
            </a:pPr>
            <a:r>
              <a:rPr lang="en-US" sz="600" dirty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However, STAX data alone are not sufficient to fully reproduce </a:t>
            </a:r>
            <a:br>
              <a:rPr lang="en-US" sz="1800" dirty="0">
                <a:latin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</a:rPr>
              <a:t>the day-to-day variability </a:t>
            </a:r>
            <a:r>
              <a:rPr lang="en-US" sz="18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Calibri" panose="020F0502020204030204" pitchFamily="34" charset="0"/>
              </a:rPr>
              <a:t>other uncertainties in ATM</a:t>
            </a:r>
          </a:p>
          <a:p>
            <a:pPr>
              <a:buClr>
                <a:srgbClr val="71BF44"/>
              </a:buClr>
              <a:buSzPct val="130000"/>
            </a:pPr>
            <a:endParaRPr lang="en-US" sz="600" dirty="0">
              <a:latin typeface="Calibri" panose="020F0502020204030204" pitchFamily="34" charset="0"/>
            </a:endParaRPr>
          </a:p>
          <a:p>
            <a:pPr marL="342900" indent="-342900">
              <a:buClr>
                <a:srgbClr val="71BF44"/>
              </a:buClr>
              <a:buSzPct val="130000"/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</a:rPr>
              <a:t>Results in agreement with other studies and National Data Centers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3" y="821544"/>
            <a:ext cx="3314987" cy="326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1" y="979202"/>
            <a:ext cx="5027538" cy="325069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677969" y="713363"/>
            <a:ext cx="485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Percent of simulation results that differ by a factor of more than 2 (blue) and 5 (red) between the “A PRIORI” and “STAX” simulations. 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561567" y="4293658"/>
            <a:ext cx="1617604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</a:rPr>
              <a:t>STAX data are implemented in CEA automated daily simulations</a:t>
            </a:r>
            <a:endParaRPr lang="fr-FR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5290458"/>
            <a:ext cx="1862069" cy="11072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41603" y="6320998"/>
            <a:ext cx="381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Generoso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</a:t>
            </a:r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JER </a:t>
            </a:r>
            <a:r>
              <a:rPr lang="fr-FR" sz="12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</a:t>
            </a:r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issue, 2021</a:t>
            </a:r>
          </a:p>
        </p:txBody>
      </p:sp>
    </p:spTree>
    <p:extLst>
      <p:ext uri="{BB962C8B-B14F-4D97-AF65-F5344CB8AC3E}">
        <p14:creationId xmlns:p14="http://schemas.microsoft.com/office/powerpoint/2010/main" val="399600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61755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NCEP GFS and GEFS (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Global Ensemble Forecast System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sz="2000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49698" y="3100068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</a:rPr>
              <a:t>c00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50500" y="4156177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</a:rPr>
              <a:t>p01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850500" y="5965981"/>
            <a:ext cx="579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</a:rPr>
              <a:t>p30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66941" y="3100068"/>
            <a:ext cx="85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Flexpart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13204" y="4721236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388334" y="3300123"/>
            <a:ext cx="32841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2388334" y="4356232"/>
            <a:ext cx="32841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388334" y="6166036"/>
            <a:ext cx="32841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666941" y="4156177"/>
            <a:ext cx="85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Flexpart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66941" y="5965981"/>
            <a:ext cx="85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Flexpart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006879" y="4721236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07562" y="3100068"/>
            <a:ext cx="954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Calibri" panose="020F0502020204030204" pitchFamily="34" charset="0"/>
              </a:rPr>
              <a:t>Control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65024" y="5071329"/>
            <a:ext cx="123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>
                <a:latin typeface="Calibri" panose="020F0502020204030204" pitchFamily="34" charset="0"/>
              </a:rPr>
              <a:t>Perturbed</a:t>
            </a:r>
            <a:endParaRPr lang="fr-FR" sz="20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861" y="1586451"/>
            <a:ext cx="580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</a:rPr>
              <a:t>GFS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666941" y="1586451"/>
            <a:ext cx="859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Flexpart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92132" y="1586451"/>
            <a:ext cx="1609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Deterministic</a:t>
            </a:r>
            <a:endParaRPr lang="fr-FR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1260896" y="4480248"/>
            <a:ext cx="3385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</a:rPr>
              <a:t>GEFS </a:t>
            </a:r>
            <a:r>
              <a:rPr lang="fr-FR" sz="2000" dirty="0">
                <a:latin typeface="Calibri" panose="020F0502020204030204" pitchFamily="34" charset="0"/>
              </a:rPr>
              <a:t>(31 </a:t>
            </a:r>
            <a:r>
              <a:rPr lang="fr-FR" sz="20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perturbed</a:t>
            </a:r>
            <a:r>
              <a:rPr lang="fr-FR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2000" dirty="0" err="1">
                <a:latin typeface="Calibri" panose="020F0502020204030204" pitchFamily="34" charset="0"/>
              </a:rPr>
              <a:t>members</a:t>
            </a:r>
            <a:r>
              <a:rPr lang="fr-FR" sz="2000" dirty="0"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1850500" y="4299742"/>
            <a:ext cx="0" cy="1971323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51666" y="3216628"/>
            <a:ext cx="0" cy="2927350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46938" y="1484371"/>
            <a:ext cx="0" cy="604270"/>
          </a:xfrm>
          <a:prstGeom prst="line">
            <a:avLst/>
          </a:prstGeom>
          <a:ln w="19050"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967987" y="4721236"/>
            <a:ext cx="2535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fr-FR" sz="2000" b="1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8" name="Picture 3" descr="U:\cea_homes\workatm\workatm\04_CHAINES_OP\EIDAV1\DOC\DETERMINISTIC_1_0010.ps.pn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6489"/>
          <a:stretch/>
        </p:blipFill>
        <p:spPr bwMode="auto">
          <a:xfrm>
            <a:off x="3554785" y="1339255"/>
            <a:ext cx="1080000" cy="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U:\cea_homes\workatm\workatm\04_CHAINES_OP\EIDAV1\DOC\CONTROL_1_0010.ps.pn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5178"/>
          <a:stretch/>
        </p:blipFill>
        <p:spPr bwMode="auto">
          <a:xfrm>
            <a:off x="3554785" y="2828696"/>
            <a:ext cx="1080000" cy="9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U:\cea_homes\workatm\workatm\04_CHAINES_OP\EIDAV1\DOC\P01_1_10.ps.pn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4" b="5803"/>
          <a:stretch/>
        </p:blipFill>
        <p:spPr bwMode="auto">
          <a:xfrm>
            <a:off x="3554785" y="3892518"/>
            <a:ext cx="1080000" cy="9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U:\cea_homes\workatm\workatm\04_CHAINES_OP\EIDAV1\DOC\P30_1_10.ps.png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3" b="5417"/>
          <a:stretch/>
        </p:blipFill>
        <p:spPr bwMode="auto">
          <a:xfrm>
            <a:off x="3554785" y="5707212"/>
            <a:ext cx="1080000" cy="91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173" y="802418"/>
            <a:ext cx="3054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Concretely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, for the ATM: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5031545" y="782287"/>
            <a:ext cx="4860387" cy="2497038"/>
            <a:chOff x="5031545" y="782287"/>
            <a:chExt cx="4860387" cy="2497038"/>
          </a:xfrm>
        </p:grpSpPr>
        <p:pic>
          <p:nvPicPr>
            <p:cNvPr id="32" name="Picture 3" descr="U:\cea_homes\workatm\workatm\04_CHAINES_OP\EOIDV1\EXEMPLES\determinite_vs_probabiliste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" r="1270"/>
            <a:stretch/>
          </p:blipFill>
          <p:spPr bwMode="auto">
            <a:xfrm>
              <a:off x="5031545" y="982364"/>
              <a:ext cx="4860387" cy="2296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5045614" y="782287"/>
              <a:ext cx="4794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From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NCEP Global Ensemble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System (GEFS) –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Y. Zhu, NCEP/NWS/NOAA, March 2011 </a:t>
              </a:r>
            </a:p>
          </p:txBody>
        </p:sp>
      </p:grpSp>
      <p:cxnSp>
        <p:nvCxnSpPr>
          <p:cNvPr id="36" name="Connecteur droit 35"/>
          <p:cNvCxnSpPr/>
          <p:nvPr/>
        </p:nvCxnSpPr>
        <p:spPr>
          <a:xfrm>
            <a:off x="4726742" y="982364"/>
            <a:ext cx="0" cy="5390807"/>
          </a:xfrm>
          <a:prstGeom prst="line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e 54"/>
          <p:cNvGrpSpPr/>
          <p:nvPr/>
        </p:nvGrpSpPr>
        <p:grpSpPr>
          <a:xfrm>
            <a:off x="4803884" y="3525235"/>
            <a:ext cx="2602753" cy="3040910"/>
            <a:chOff x="4803884" y="3525235"/>
            <a:chExt cx="2602753" cy="3040910"/>
          </a:xfrm>
        </p:grpSpPr>
        <p:sp>
          <p:nvSpPr>
            <p:cNvPr id="37" name="Rectangle 36"/>
            <p:cNvSpPr/>
            <p:nvPr/>
          </p:nvSpPr>
          <p:spPr>
            <a:xfrm>
              <a:off x="4866283" y="5550482"/>
              <a:ext cx="20620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GEFS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</a:rPr>
                <a:t>V12 since Sep. 2020 (interpolated at 0.5°)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 Initial model : 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 ~25km -&gt; 16 days, </a:t>
              </a:r>
              <a:br>
                <a:rPr lang="en-US" sz="1200" dirty="0">
                  <a:latin typeface="Calibri" panose="020F0502020204030204" pitchFamily="34" charset="0"/>
                </a:rPr>
              </a:br>
              <a:r>
                <a:rPr lang="en-US" sz="1200" dirty="0">
                  <a:latin typeface="Calibri" panose="020F0502020204030204" pitchFamily="34" charset="0"/>
                </a:rPr>
                <a:t>64 vertical layers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66283" y="4461524"/>
              <a:ext cx="22801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GFS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1200" dirty="0">
                  <a:latin typeface="Calibri" panose="020F0502020204030204" pitchFamily="34" charset="0"/>
                </a:rPr>
                <a:t>(interpolated at 0.5°)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Initial model :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~13km </a:t>
              </a:r>
              <a:r>
                <a:rPr lang="en-US" sz="1200" dirty="0">
                  <a:latin typeface="Calibri" panose="020F050202020403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1200" dirty="0">
                  <a:latin typeface="Calibri" panose="020F0502020204030204" pitchFamily="34" charset="0"/>
                </a:rPr>
                <a:t> 10 days, 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~34km from 10 to 16 days </a:t>
              </a:r>
            </a:p>
            <a:p>
              <a:pPr marL="180975" indent="-180975" algn="just"/>
              <a:r>
                <a:rPr lang="en-US" sz="1200" dirty="0">
                  <a:latin typeface="Calibri" panose="020F0502020204030204" pitchFamily="34" charset="0"/>
                </a:rPr>
                <a:t>   64 vertical layers 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803884" y="3525235"/>
              <a:ext cx="2602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252000">
                <a:buFont typeface="Wingdings" panose="05000000000000000000" pitchFamily="2" charset="2"/>
                <a:buChar char="q"/>
              </a:pPr>
              <a:r>
                <a:rPr lang="en-US" sz="1600" dirty="0">
                  <a:latin typeface="Calibri" panose="020F0502020204030204" pitchFamily="34" charset="0"/>
                </a:rPr>
                <a:t>GEFS data come at a cost of a lower resolution than the deterministic run</a:t>
              </a:r>
            </a:p>
          </p:txBody>
        </p:sp>
      </p:grpSp>
      <p:cxnSp>
        <p:nvCxnSpPr>
          <p:cNvPr id="40" name="Connecteur droit avec flèche 39"/>
          <p:cNvCxnSpPr/>
          <p:nvPr/>
        </p:nvCxnSpPr>
        <p:spPr>
          <a:xfrm>
            <a:off x="2266800" y="1798167"/>
            <a:ext cx="328411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e 55"/>
          <p:cNvGrpSpPr/>
          <p:nvPr/>
        </p:nvGrpSpPr>
        <p:grpSpPr>
          <a:xfrm>
            <a:off x="7441562" y="3438624"/>
            <a:ext cx="2419895" cy="3173687"/>
            <a:chOff x="7441562" y="3438624"/>
            <a:chExt cx="2419895" cy="3173687"/>
          </a:xfrm>
        </p:grpSpPr>
        <p:sp>
          <p:nvSpPr>
            <p:cNvPr id="41" name="ZoneTexte 40"/>
            <p:cNvSpPr txBox="1"/>
            <p:nvPr/>
          </p:nvSpPr>
          <p:spPr>
            <a:xfrm>
              <a:off x="7610623" y="3525235"/>
              <a:ext cx="22508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0000" indent="-252000">
                <a:buFont typeface="Wingdings" panose="05000000000000000000" pitchFamily="2" charset="2"/>
                <a:buChar char="q"/>
              </a:pPr>
              <a:r>
                <a:rPr lang="en-US" sz="1600" dirty="0">
                  <a:latin typeface="Calibri" panose="020F0502020204030204" pitchFamily="34" charset="0"/>
                </a:rPr>
                <a:t>General Features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505700" y="6058313"/>
              <a:ext cx="22508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Ensemble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Prediction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System, </a:t>
              </a:r>
              <a:b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E. S. Blake and  M. J.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Brennan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b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National Hurricane Center, March 2016 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610623" y="3921093"/>
              <a:ext cx="21459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 “Deterministic runs (e.g., GFS) usually have more skill than any </a:t>
              </a:r>
              <a:r>
                <a:rPr lang="en-US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individual ensemble member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due to superior resolution” 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610623" y="5138070"/>
              <a:ext cx="19815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 “Ensemble mean can be more skillful than a </a:t>
              </a:r>
              <a:r>
                <a:rPr lang="en-US" sz="1200" i="1" dirty="0">
                  <a:latin typeface="Calibri" panose="020F0502020204030204" pitchFamily="34" charset="0"/>
                  <a:cs typeface="Calibri" panose="020F0502020204030204" pitchFamily="34" charset="0"/>
                </a:rPr>
                <a:t>higher-resolution deterministic run</a:t>
              </a:r>
              <a:r>
                <a:rPr lang="en-US" sz="12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especially beyond ~3 days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” </a:t>
              </a: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7441562" y="5553603"/>
              <a:ext cx="180000" cy="0"/>
            </a:xfrm>
            <a:prstGeom prst="line">
              <a:avLst/>
            </a:prstGeom>
            <a:ln w="3810">
              <a:solidFill>
                <a:schemeClr val="tx1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 flipV="1">
              <a:off x="7442983" y="3438624"/>
              <a:ext cx="2" cy="211185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2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7199391" cy="53995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9391" y="900000"/>
            <a:ext cx="1626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FLEXPART v9.02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GFS / GEFS 0.5° / 6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Output 0.5°x0.5 / 12 </a:t>
            </a:r>
            <a:r>
              <a:rPr lang="en-US" sz="1200" dirty="0" err="1">
                <a:latin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CTL=1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24 hour average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17h to 17h as  measurements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  <a:p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7199391" cy="53995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9391" y="900000"/>
            <a:ext cx="1626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FLEXPART v9.02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GFS / GEFS 0.5° / 6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Output 0.5°x0.5 / 12 </a:t>
            </a:r>
            <a:r>
              <a:rPr lang="en-US" sz="1200" dirty="0" err="1">
                <a:latin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CTL=1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24 hour average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17h to 17h as  measurements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  <a:p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0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7199391" cy="53995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9391" y="900000"/>
            <a:ext cx="1626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FLEXPART v9.02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GFS / GEFS 0.5° / 6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Output 0.5°x0.5 / 12 </a:t>
            </a:r>
            <a:r>
              <a:rPr lang="en-US" sz="1200" dirty="0" err="1">
                <a:latin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CTL=1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24 hour average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17h to 17h as  measurements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  <a:p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1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Time series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900000"/>
            <a:ext cx="7199391" cy="53995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9391" y="900000"/>
            <a:ext cx="1626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FLEXPART v9.02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GFS / GEFS 0.5° / 6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</a:rPr>
              <a:t>Output 0.5°x0.5 / 12 </a:t>
            </a:r>
            <a:r>
              <a:rPr lang="en-US" sz="1200" dirty="0" err="1">
                <a:latin typeface="Calibri" panose="020F0502020204030204" pitchFamily="34" charset="0"/>
              </a:rPr>
              <a:t>hr</a:t>
            </a: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CTL=1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24 hour average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from 17h to 17h as  measurements 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Only emissions from IRE</a:t>
            </a:r>
          </a:p>
          <a:p>
            <a:endParaRPr lang="en-US" sz="1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7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189890" y="139166"/>
            <a:ext cx="8625841" cy="498303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Taylor diagram at station location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– Zoom in </a:t>
            </a:r>
            <a:r>
              <a:rPr lang="en-US" sz="16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January 2021</a:t>
            </a:r>
            <a:endParaRPr lang="en-US" sz="1600" u="sng" cap="small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304000" y="864000"/>
            <a:ext cx="5715275" cy="5550869"/>
            <a:chOff x="1980000" y="864000"/>
            <a:chExt cx="5715275" cy="555086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995" y="864000"/>
              <a:ext cx="4572009" cy="457200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54" b="6677"/>
            <a:stretch/>
          </p:blipFill>
          <p:spPr>
            <a:xfrm>
              <a:off x="1980000" y="5387931"/>
              <a:ext cx="5715275" cy="1026938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7971690" y="894606"/>
            <a:ext cx="85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575236" y="1356271"/>
            <a:ext cx="1530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January 21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1480" y="96858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STAX+GEFS performs best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14446" y="1396812"/>
            <a:ext cx="2790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Results from the ensemble are close (control, average and median)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4445" y="2291190"/>
            <a:ext cx="279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The ensemble performs better than the deterministic run in this case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610775" y="5110932"/>
            <a:ext cx="2249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Taylor, K., 2001, Summarizing multiple aspects of model performance in a single diagram, JGR, 106, D7.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610775" y="5710939"/>
            <a:ext cx="2249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Maurer, C. et al., 2021, Evaluating the added value of multi-input atmospheric transport ensemble modeling for applications of the CTBTO, JER, 237, 106649.</a:t>
            </a:r>
          </a:p>
        </p:txBody>
      </p:sp>
    </p:spTree>
    <p:extLst>
      <p:ext uri="{BB962C8B-B14F-4D97-AF65-F5344CB8AC3E}">
        <p14:creationId xmlns:p14="http://schemas.microsoft.com/office/powerpoint/2010/main" val="1546067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asques CEA">
      <a:dk1>
        <a:sysClr val="windowText" lastClr="000000"/>
      </a:dk1>
      <a:lt1>
        <a:sysClr val="window" lastClr="FFFFFF"/>
      </a:lt1>
      <a:dk2>
        <a:srgbClr val="231F20"/>
      </a:dk2>
      <a:lt2>
        <a:srgbClr val="B9B0AD"/>
      </a:lt2>
      <a:accent1>
        <a:srgbClr val="ED1C24"/>
      </a:accent1>
      <a:accent2>
        <a:srgbClr val="948884"/>
      </a:accent2>
      <a:accent3>
        <a:srgbClr val="8CC63F"/>
      </a:accent3>
      <a:accent4>
        <a:srgbClr val="F15A40"/>
      </a:accent4>
      <a:accent5>
        <a:srgbClr val="157738"/>
      </a:accent5>
      <a:accent6>
        <a:srgbClr val="948884"/>
      </a:accent6>
      <a:hlink>
        <a:srgbClr val="231F20"/>
      </a:hlink>
      <a:folHlink>
        <a:srgbClr val="B9B0AD"/>
      </a:folHlink>
    </a:clrScheme>
    <a:fontScheme name="Masque CEA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abComments xmlns="91130d52-d7c5-4e9c-ae1e-8e8e5c28245c" xsi:nil="true"/>
    <CollabTypeDocument xmlns="98091354-8d82-4ad1-b5dd-6b09eb5ff196">Formulaire</CollabTypeDocument>
    <CollabDate xmlns="91130d52-d7c5-4e9c-ae1e-8e8e5c28245c">2019-05-13T22:00:00+00:00</CollabDate>
    <CollabObjetResume xmlns="98091354-8d82-4ad1-b5dd-6b09eb5ff196" xsi:nil="true"/>
    <g65f1e9585ce45a29a8379f50f13cd0c xmlns="98091354-8d82-4ad1-b5dd-6b09eb5ff19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DCOM</TermName>
          <TermId xmlns="http://schemas.microsoft.com/office/infopath/2007/PartnerControls">5d454b4e-7aaa-470d-be17-032317e26456</TermId>
        </TermInfo>
      </Terms>
    </g65f1e9585ce45a29a8379f50f13cd0c>
    <TaxCatchAll xmlns="98091354-8d82-4ad1-b5dd-6b09eb5ff196">
      <Value>16</Value>
    </TaxCatchAll>
    <CollabExternalReferences xmlns="91130d52-d7c5-4e9c-ae1e-8e8e5c28245c">Modèle-15</CollabExternalReferences>
    <CollabEnVigueur xmlns="98091354-8d82-4ad1-b5dd-6b09eb5ff196">true</CollabEnVigueu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référentiel" ma:contentTypeID="0x010100108A61D7BE634F76874FDC084DD0BD15009E39C29C26594BAC90AC8ED3FDFD77E000BCE28098BA0F0B45BA4517838BD1AEEF" ma:contentTypeVersion="33" ma:contentTypeDescription="" ma:contentTypeScope="" ma:versionID="e437404e5e49302a8f4718778f8279be">
  <xsd:schema xmlns:xsd="http://www.w3.org/2001/XMLSchema" xmlns:xs="http://www.w3.org/2001/XMLSchema" xmlns:p="http://schemas.microsoft.com/office/2006/metadata/properties" xmlns:ns1="98091354-8d82-4ad1-b5dd-6b09eb5ff196" xmlns:ns3="91130d52-d7c5-4e9c-ae1e-8e8e5c28245c" targetNamespace="http://schemas.microsoft.com/office/2006/metadata/properties" ma:root="true" ma:fieldsID="9d761b92b0b5223b31fc76924a3dfcb7" ns1:_="" ns3:_="">
    <xsd:import namespace="98091354-8d82-4ad1-b5dd-6b09eb5ff196"/>
    <xsd:import namespace="91130d52-d7c5-4e9c-ae1e-8e8e5c28245c"/>
    <xsd:element name="properties">
      <xsd:complexType>
        <xsd:sequence>
          <xsd:element name="documentManagement">
            <xsd:complexType>
              <xsd:all>
                <xsd:element ref="ns1:CollabTypeDocument"/>
                <xsd:element ref="ns1:CollabObjetResume" minOccurs="0"/>
                <xsd:element ref="ns3:CollabExternalReferences"/>
                <xsd:element ref="ns3:CollabDate"/>
                <xsd:element ref="ns3:CollabComments" minOccurs="0"/>
                <xsd:element ref="ns1:CollabEnVigueur" minOccurs="0"/>
                <xsd:element ref="ns1:g65f1e9585ce45a29a8379f50f13cd0c" minOccurs="0"/>
                <xsd:element ref="ns1:TaxCatchAll" minOccurs="0"/>
                <xsd:element ref="ns1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91354-8d82-4ad1-b5dd-6b09eb5ff196" elementFormDefault="qualified">
    <xsd:import namespace="http://schemas.microsoft.com/office/2006/documentManagement/types"/>
    <xsd:import namespace="http://schemas.microsoft.com/office/infopath/2007/PartnerControls"/>
    <xsd:element name="CollabTypeDocument" ma:index="0" ma:displayName="Type de document" ma:format="Dropdown" ma:internalName="CollabTypeDocument">
      <xsd:simpleType>
        <xsd:restriction base="dms:Choice">
          <xsd:enumeration value="Accord"/>
          <xsd:enumeration value="Circulaire"/>
          <xsd:enumeration value="Contrat objectifs"/>
          <xsd:enumeration value="Convention"/>
          <xsd:enumeration value="Fiche processus"/>
          <xsd:enumeration value="Formulaire"/>
          <xsd:enumeration value="Guide"/>
          <xsd:enumeration value="Lettre de mission"/>
          <xsd:enumeration value="Logo"/>
          <xsd:enumeration value="Manuel opérateur"/>
          <xsd:enumeration value="Note Instruction Générale (NIG)"/>
          <xsd:enumeration value="Note Instruction Générale CEA (NIGCEA)"/>
          <xsd:enumeration value="Note Instruction Générale groupe (NIGG)"/>
          <xsd:enumeration value="Note Instruction Particulière (NIP)"/>
          <xsd:enumeration value="Note"/>
          <xsd:enumeration value="Note Administrateur Général (Note AG)"/>
          <xsd:enumeration value="Note application"/>
          <xsd:enumeration value="Note nomination"/>
          <xsd:enumeration value="Note organisation"/>
          <xsd:enumeration value="Organigramme"/>
          <xsd:enumeration value="Rapport"/>
          <xsd:enumeration value="Procédure"/>
          <xsd:enumeration value="Tableau de gestion"/>
        </xsd:restriction>
      </xsd:simpleType>
    </xsd:element>
    <xsd:element name="CollabObjetResume" ma:index="3" nillable="true" ma:displayName="Objet - Résumé" ma:internalName="CollabObjetResume" ma:readOnly="false">
      <xsd:simpleType>
        <xsd:restriction base="dms:Note"/>
      </xsd:simpleType>
    </xsd:element>
    <xsd:element name="CollabEnVigueur" ma:index="8" nillable="true" ma:displayName="En vigueur" ma:default="1" ma:internalName="CollabEnVigueur" ma:readOnly="false">
      <xsd:simpleType>
        <xsd:restriction base="dms:Boolean"/>
      </xsd:simpleType>
    </xsd:element>
    <xsd:element name="g65f1e9585ce45a29a8379f50f13cd0c" ma:index="14" ma:taxonomy="true" ma:internalName="g65f1e9585ce45a29a8379f50f13cd0c" ma:taxonomyFieldName="CollabEmetteur" ma:displayName="Emetteur" ma:readOnly="false" ma:default="" ma:fieldId="{065f1e95-85ce-45a2-9a83-79f50f13cd0c}" ma:taxonomyMulti="true" ma:sspId="ea6c1742-5521-40b5-9022-00c35f6f2763" ma:termSetId="b0eb54bb-5d02-4f03-af81-45912abcbe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2fcd52ac-d771-4543-96ea-276209a03e87}" ma:internalName="TaxCatchAll" ma:showField="CatchAllData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2fcd52ac-d771-4543-96ea-276209a03e87}" ma:internalName="TaxCatchAllLabel" ma:readOnly="true" ma:showField="CatchAllDataLabel" ma:web="98091354-8d82-4ad1-b5dd-6b09eb5ff1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30d52-d7c5-4e9c-ae1e-8e8e5c28245c" elementFormDefault="qualified">
    <xsd:import namespace="http://schemas.microsoft.com/office/2006/documentManagement/types"/>
    <xsd:import namespace="http://schemas.microsoft.com/office/infopath/2007/PartnerControls"/>
    <xsd:element name="CollabExternalReferences" ma:index="4" ma:displayName="Référence" ma:internalName="CollabExternalReferences" ma:readOnly="false">
      <xsd:simpleType>
        <xsd:restriction base="dms:Text">
          <xsd:maxLength value="255"/>
        </xsd:restriction>
      </xsd:simpleType>
    </xsd:element>
    <xsd:element name="CollabDate" ma:index="5" ma:displayName="Date édition" ma:format="DateOnly" ma:LCID="1036" ma:internalName="CollabDate" ma:readOnly="false">
      <xsd:simpleType>
        <xsd:restriction base="dms:DateTime"/>
      </xsd:simpleType>
    </xsd:element>
    <xsd:element name="CollabComments" ma:index="7" nillable="true" ma:displayName="Observation(s)" ma:internalName="CollabComment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axOccurs="1" ma:index="2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EF25D7-37F8-4729-B0CF-535932B48EC7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1130d52-d7c5-4e9c-ae1e-8e8e5c28245c"/>
    <ds:schemaRef ds:uri="http://schemas.microsoft.com/office/2006/metadata/properties"/>
    <ds:schemaRef ds:uri="http://schemas.microsoft.com/office/2006/documentManagement/types"/>
    <ds:schemaRef ds:uri="98091354-8d82-4ad1-b5dd-6b09eb5ff196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D938B6-BB1C-46B4-AEE3-54E1A0F475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F3E28-4A4F-403D-B93C-C262E84B8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091354-8d82-4ad1-b5dd-6b09eb5ff196"/>
    <ds:schemaRef ds:uri="91130d52-d7c5-4e9c-ae1e-8e8e5c282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36806</TotalTime>
  <Words>1653</Words>
  <Application>Microsoft Office PowerPoint</Application>
  <PresentationFormat>A4 Paper (210x297 mm)</PresentationFormat>
  <Paragraphs>222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CEA 2019 (4-3)</dc:title>
  <dc:creator>CreativeCorpMaster</dc:creator>
  <cp:lastModifiedBy>Clark, Cassandra L</cp:lastModifiedBy>
  <cp:revision>1280</cp:revision>
  <cp:lastPrinted>2020-01-24T17:09:30Z</cp:lastPrinted>
  <dcterms:created xsi:type="dcterms:W3CDTF">2016-07-12T15:30:01Z</dcterms:created>
  <dcterms:modified xsi:type="dcterms:W3CDTF">2022-06-22T13:25:54Z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0x010100108A61D7BE634F76874FDC084DD0BD15009E39C29C26594BAC90AC8ED3FDFD77E000BCE28098BA0F0B45BA4517838BD1AEEF</vt:lpwstr>
  </property>
  <property fmtid="{D5CDD505-2E9C-101B-9397-08002B2CF9AE}" pid="3" name="CollabXmlContent">
    <vt:lpwstr>&lt;CollabItems&gt;_x000d_
  &lt;CollabItem&gt;_x000d_
    &lt;FileLeafRef&gt;2019-Presentation_CEA (4-3).pptx&lt;/FileLeafRef&gt;_x000d_
    &lt;Title&gt;Présentation CEA 2019 (4-3)&lt;/Title&gt;_x000d_
    &lt;CollabTypeDocument&gt;Formulaire&lt;/CollabTypeDocument&gt;_x000d_
    &lt;CollabObjetResume /&gt;_x000d_
    &lt;CollabExternalReferenc</vt:lpwstr>
  </property>
  <property fmtid="{D5CDD505-2E9C-101B-9397-08002B2CF9AE}" pid="4" name="IsCollabDocument">
    <vt:bool>true</vt:bool>
  </property>
  <property fmtid="{D5CDD505-2E9C-101B-9397-08002B2CF9AE}" pid="5" name="CollabEmetteur">
    <vt:lpwstr>16;#DCOM|5d454b4e-7aaa-470d-be17-032317e26456</vt:lpwstr>
  </property>
  <property fmtid="{D5CDD505-2E9C-101B-9397-08002B2CF9AE}" pid="6" name="I2ICODE">
    <vt:lpwstr>COLLAB</vt:lpwstr>
  </property>
  <property fmtid="{D5CDD505-2E9C-101B-9397-08002B2CF9AE}" pid="7" name="WebApplicationID">
    <vt:lpwstr>73534cc4-ee22-43b2-b54b-f2f1355af1a3</vt:lpwstr>
  </property>
  <property fmtid="{D5CDD505-2E9C-101B-9397-08002B2CF9AE}" pid="8" name="I2ISITECODE">
    <vt:lpwstr/>
  </property>
</Properties>
</file>