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4" r:id="rId2"/>
    <p:sldId id="327" r:id="rId3"/>
    <p:sldId id="333" r:id="rId4"/>
    <p:sldId id="328" r:id="rId5"/>
    <p:sldId id="329" r:id="rId6"/>
    <p:sldId id="330" r:id="rId7"/>
    <p:sldId id="331" r:id="rId8"/>
    <p:sldId id="334" r:id="rId9"/>
    <p:sldId id="340" r:id="rId10"/>
    <p:sldId id="335" r:id="rId11"/>
    <p:sldId id="337" r:id="rId12"/>
    <p:sldId id="338" r:id="rId13"/>
    <p:sldId id="339" r:id="rId14"/>
    <p:sldId id="325" r:id="rId15"/>
    <p:sldId id="332" r:id="rId16"/>
    <p:sldId id="341" r:id="rId1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MARINI Stefano (JRC-ISPRA)" initials="GS(" lastIdx="6" clrIdx="0">
    <p:extLst>
      <p:ext uri="{19B8F6BF-5375-455C-9EA6-DF929625EA0E}">
        <p15:presenceInfo xmlns:p15="http://schemas.microsoft.com/office/powerpoint/2012/main" userId="S-1-5-21-1606980848-2025429265-839522115-254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72563" autoAdjust="0"/>
  </p:normalViewPr>
  <p:slideViewPr>
    <p:cSldViewPr>
      <p:cViewPr varScale="1">
        <p:scale>
          <a:sx n="67" d="100"/>
          <a:sy n="67" d="100"/>
        </p:scale>
        <p:origin x="740"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46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D6AC6F9-BBFD-42D6-A26F-BAC7ECB34896}" type="datetimeFigureOut">
              <a:rPr lang="en-US" smtClean="0"/>
              <a:t>6/22/2022</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73B53C3-A843-4B6F-929C-2E3716AB6BA8}" type="slidenum">
              <a:rPr lang="en-US" smtClean="0"/>
              <a:t>‹#›</a:t>
            </a:fld>
            <a:endParaRPr lang="en-US"/>
          </a:p>
        </p:txBody>
      </p:sp>
    </p:spTree>
    <p:extLst>
      <p:ext uri="{BB962C8B-B14F-4D97-AF65-F5344CB8AC3E}">
        <p14:creationId xmlns:p14="http://schemas.microsoft.com/office/powerpoint/2010/main" val="156375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dirty="0"/>
              <a:t>This</a:t>
            </a:r>
            <a:r>
              <a:rPr lang="en-US" baseline="0" dirty="0"/>
              <a:t> presentation shall demonstrate </a:t>
            </a:r>
            <a:r>
              <a:rPr lang="en-US" dirty="0"/>
              <a:t>the </a:t>
            </a:r>
            <a:r>
              <a:rPr lang="en-US" b="1" dirty="0"/>
              <a:t>effects of a single nuclear explosion on a military target outside of Austria.</a:t>
            </a:r>
          </a:p>
          <a:p>
            <a:pPr marL="171450" indent="-171450">
              <a:buFont typeface="Arial" panose="020B0604020202020204" pitchFamily="34" charset="0"/>
              <a:buChar char="•"/>
            </a:pPr>
            <a:r>
              <a:rPr lang="en-US" dirty="0"/>
              <a:t>I believe it helps to </a:t>
            </a:r>
            <a:r>
              <a:rPr lang="en-US" b="1" dirty="0"/>
              <a:t>make the effects of nuclear weapons </a:t>
            </a:r>
            <a:r>
              <a:rPr lang="en-US" dirty="0"/>
              <a:t>and nuclear conflict </a:t>
            </a:r>
            <a:r>
              <a:rPr lang="en-US" b="1" dirty="0"/>
              <a:t>feel more real and present</a:t>
            </a:r>
            <a:r>
              <a:rPr lang="en-US" dirty="0"/>
              <a:t>. </a:t>
            </a:r>
          </a:p>
          <a:p>
            <a:pPr marL="171450" indent="-171450">
              <a:buFont typeface="Arial" panose="020B0604020202020204" pitchFamily="34" charset="0"/>
              <a:buChar char="•"/>
            </a:pPr>
            <a:r>
              <a:rPr lang="en-US" dirty="0"/>
              <a:t>The presentation will </a:t>
            </a:r>
            <a:r>
              <a:rPr lang="en-US" b="1" dirty="0"/>
              <a:t>explore trans-boundary impacts of a nuclear explosion.</a:t>
            </a:r>
          </a:p>
          <a:p>
            <a:pPr marL="171450" indent="-171450">
              <a:buFont typeface="Arial" panose="020B0604020202020204" pitchFamily="34" charset="0"/>
              <a:buChar char="•"/>
            </a:pPr>
            <a:r>
              <a:rPr lang="en-US" dirty="0"/>
              <a:t>Th</a:t>
            </a:r>
            <a:r>
              <a:rPr lang="en-US" baseline="0" dirty="0"/>
              <a:t>e presented work is the result from a </a:t>
            </a:r>
            <a:r>
              <a:rPr lang="en-US" b="1" baseline="0" dirty="0"/>
              <a:t>collaboration with NRDC.</a:t>
            </a:r>
            <a:endParaRPr lang="en-US" b="1" dirty="0"/>
          </a:p>
        </p:txBody>
      </p:sp>
      <p:sp>
        <p:nvSpPr>
          <p:cNvPr id="4" name="Foliennummernplatzhalter 3"/>
          <p:cNvSpPr>
            <a:spLocks noGrp="1"/>
          </p:cNvSpPr>
          <p:nvPr>
            <p:ph type="sldNum" sz="quarter" idx="10"/>
          </p:nvPr>
        </p:nvSpPr>
        <p:spPr/>
        <p:txBody>
          <a:bodyPr/>
          <a:lstStyle/>
          <a:p>
            <a:fld id="{273B53C3-A843-4B6F-929C-2E3716AB6BA8}" type="slidenum">
              <a:rPr lang="en-US" smtClean="0"/>
              <a:t>1</a:t>
            </a:fld>
            <a:endParaRPr lang="en-US"/>
          </a:p>
        </p:txBody>
      </p:sp>
    </p:spTree>
    <p:extLst>
      <p:ext uri="{BB962C8B-B14F-4D97-AF65-F5344CB8AC3E}">
        <p14:creationId xmlns:p14="http://schemas.microsoft.com/office/powerpoint/2010/main" val="112314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FB0739-29F0-46D5-BA68-D49422D1CA43}"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195635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B0739-29F0-46D5-BA68-D49422D1CA43}"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395779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B0739-29F0-46D5-BA68-D49422D1CA43}"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273098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31200" y="2548800"/>
            <a:ext cx="8875200" cy="522000"/>
          </a:xfrm>
        </p:spPr>
        <p:txBody>
          <a:bodyPr>
            <a:noAutofit/>
          </a:bodyPr>
          <a:lstStyle>
            <a:lvl1pPr>
              <a:defRPr sz="2800" baseline="0"/>
            </a:lvl1pPr>
          </a:lstStyle>
          <a:p>
            <a:r>
              <a:rPr lang="de-DE" dirty="0"/>
              <a:t>Titel durch Klicken hinzufügen</a:t>
            </a:r>
          </a:p>
        </p:txBody>
      </p:sp>
      <p:sp>
        <p:nvSpPr>
          <p:cNvPr id="8" name="Textplatzhalter 7"/>
          <p:cNvSpPr>
            <a:spLocks noGrp="1"/>
          </p:cNvSpPr>
          <p:nvPr>
            <p:ph type="body" sz="quarter" idx="10" hasCustomPrompt="1"/>
          </p:nvPr>
        </p:nvSpPr>
        <p:spPr>
          <a:xfrm>
            <a:off x="331200" y="3362400"/>
            <a:ext cx="8875200" cy="460800"/>
          </a:xfrm>
        </p:spPr>
        <p:txBody>
          <a:bodyPr>
            <a:normAutofit/>
          </a:bodyPr>
          <a:lstStyle>
            <a:lvl1pPr marL="0" indent="0">
              <a:buNone/>
              <a:defRPr sz="2400" i="1"/>
            </a:lvl1pPr>
          </a:lstStyle>
          <a:p>
            <a:pPr lvl="0"/>
            <a:r>
              <a:rPr lang="de-DE" dirty="0"/>
              <a:t>Untertitel durch Klicken hinzufügen</a:t>
            </a:r>
          </a:p>
        </p:txBody>
      </p:sp>
    </p:spTree>
    <p:extLst>
      <p:ext uri="{BB962C8B-B14F-4D97-AF65-F5344CB8AC3E}">
        <p14:creationId xmlns:p14="http://schemas.microsoft.com/office/powerpoint/2010/main" val="3831268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Titel durch Klicken hinzufügen</a:t>
            </a:r>
          </a:p>
        </p:txBody>
      </p:sp>
      <p:sp>
        <p:nvSpPr>
          <p:cNvPr id="4" name="Datumsplatzhalter 3"/>
          <p:cNvSpPr>
            <a:spLocks noGrp="1"/>
          </p:cNvSpPr>
          <p:nvPr>
            <p:ph type="dt" sz="half" idx="10"/>
          </p:nvPr>
        </p:nvSpPr>
        <p:spPr>
          <a:xfrm>
            <a:off x="9888000" y="1268760"/>
            <a:ext cx="2016000" cy="237600"/>
          </a:xfrm>
        </p:spPr>
        <p:txBody>
          <a:bodyPr/>
          <a:lstStyle>
            <a:lvl1pPr>
              <a:defRPr>
                <a:latin typeface="Unit Offc Light" pitchFamily="34" charset="0"/>
                <a:ea typeface="Unit Offc Light" pitchFamily="34" charset="0"/>
                <a:cs typeface="Unit Offc Light" pitchFamily="34" charset="0"/>
              </a:defRPr>
            </a:lvl1pPr>
          </a:lstStyle>
          <a:p>
            <a:r>
              <a:rPr lang="de-DE"/>
              <a:t>27.03.2014</a:t>
            </a:r>
            <a:endParaRPr lang="de-DE" dirty="0"/>
          </a:p>
        </p:txBody>
      </p:sp>
      <p:sp>
        <p:nvSpPr>
          <p:cNvPr id="5" name="Fußzeilenplatzhalter 4"/>
          <p:cNvSpPr>
            <a:spLocks noGrp="1"/>
          </p:cNvSpPr>
          <p:nvPr>
            <p:ph type="ftr" sz="quarter" idx="11"/>
          </p:nvPr>
        </p:nvSpPr>
        <p:spPr/>
        <p:txBody>
          <a:bodyPr/>
          <a:lstStyle>
            <a:lvl1pPr>
              <a:defRPr>
                <a:latin typeface="Unit Offc Light" pitchFamily="34" charset="0"/>
                <a:ea typeface="Unit Offc Light" pitchFamily="34" charset="0"/>
                <a:cs typeface="Unit Offc Light" pitchFamily="34" charset="0"/>
              </a:defRPr>
            </a:lvl1pPr>
          </a:lstStyle>
          <a:p>
            <a:r>
              <a:rPr lang="de-DE"/>
              <a:t>Marcus Hirtl</a:t>
            </a:r>
            <a:endParaRPr lang="de-DE" dirty="0"/>
          </a:p>
        </p:txBody>
      </p:sp>
      <p:sp>
        <p:nvSpPr>
          <p:cNvPr id="6" name="Foliennummernplatzhalter 5"/>
          <p:cNvSpPr>
            <a:spLocks noGrp="1"/>
          </p:cNvSpPr>
          <p:nvPr>
            <p:ph type="sldNum" sz="quarter" idx="12"/>
          </p:nvPr>
        </p:nvSpPr>
        <p:spPr>
          <a:xfrm>
            <a:off x="9888000" y="1412776"/>
            <a:ext cx="2016000" cy="237600"/>
          </a:xfrm>
        </p:spPr>
        <p:txBody>
          <a:bodyPr/>
          <a:lstStyle>
            <a:lvl1pPr>
              <a:defRPr>
                <a:latin typeface="Unit Offc Light" pitchFamily="34" charset="0"/>
                <a:ea typeface="Unit Offc Light" pitchFamily="34" charset="0"/>
                <a:cs typeface="Unit Offc Light" pitchFamily="34" charset="0"/>
              </a:defRPr>
            </a:lvl1pPr>
          </a:lstStyle>
          <a:p>
            <a:r>
              <a:rPr lang="de-DE" dirty="0"/>
              <a:t>Folie </a:t>
            </a:r>
            <a:fld id="{926B1129-68A9-45EB-A8FC-F0EB4D55ADFA}" type="slidenum">
              <a:rPr lang="de-DE" smtClean="0"/>
              <a:pPr/>
              <a:t>‹#›</a:t>
            </a:fld>
            <a:endParaRPr lang="de-DE" dirty="0"/>
          </a:p>
        </p:txBody>
      </p:sp>
      <p:sp>
        <p:nvSpPr>
          <p:cNvPr id="8" name="Inhaltsplatzhalter 7"/>
          <p:cNvSpPr>
            <a:spLocks noGrp="1"/>
          </p:cNvSpPr>
          <p:nvPr>
            <p:ph sz="quarter" idx="13"/>
          </p:nvPr>
        </p:nvSpPr>
        <p:spPr>
          <a:xfrm>
            <a:off x="254400" y="1191600"/>
            <a:ext cx="10363200" cy="4525200"/>
          </a:xfrm>
        </p:spPr>
        <p:txBody>
          <a:bodyPr/>
          <a:lstStyle>
            <a:lvl1pPr marL="285750" indent="-285750">
              <a:buFont typeface="Arial" pitchFamily="34" charset="0"/>
              <a:buChar char="•"/>
              <a:defRPr>
                <a:solidFill>
                  <a:srgbClr val="3C3C3C"/>
                </a:solidFill>
              </a:defRPr>
            </a:lvl1pPr>
            <a:lvl2pPr>
              <a:defRPr sz="1700">
                <a:solidFill>
                  <a:srgbClr val="3C3C3C"/>
                </a:solidFill>
              </a:defRPr>
            </a:lvl2pPr>
            <a:lvl3pPr>
              <a:defRPr sz="1600">
                <a:solidFill>
                  <a:srgbClr val="3C3C3C"/>
                </a:solidFill>
              </a:defRPr>
            </a:lvl3pPr>
            <a:lvl4pPr>
              <a:defRPr sz="1500">
                <a:solidFill>
                  <a:srgbClr val="3C3C3C"/>
                </a:solidFill>
              </a:defRPr>
            </a:lvl4pPr>
            <a:lvl5pPr>
              <a:defRPr sz="1400">
                <a:solidFill>
                  <a:srgbClr val="3C3C3C"/>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745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B0739-29F0-46D5-BA68-D49422D1CA43}"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157009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B0739-29F0-46D5-BA68-D49422D1CA43}"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40450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B0739-29F0-46D5-BA68-D49422D1CA43}"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49837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B0739-29F0-46D5-BA68-D49422D1CA43}"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423141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B0739-29F0-46D5-BA68-D49422D1CA43}"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238726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B0739-29F0-46D5-BA68-D49422D1CA43}"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8254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B0739-29F0-46D5-BA68-D49422D1CA43}"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282182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B0739-29F0-46D5-BA68-D49422D1CA43}"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41D31-EA0D-40CA-B22D-95BCEE39853B}" type="slidenum">
              <a:rPr lang="en-US" smtClean="0"/>
              <a:t>‹#›</a:t>
            </a:fld>
            <a:endParaRPr lang="en-US"/>
          </a:p>
        </p:txBody>
      </p:sp>
    </p:spTree>
    <p:extLst>
      <p:ext uri="{BB962C8B-B14F-4D97-AF65-F5344CB8AC3E}">
        <p14:creationId xmlns:p14="http://schemas.microsoft.com/office/powerpoint/2010/main" val="30775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B0739-29F0-46D5-BA68-D49422D1CA43}" type="datetimeFigureOut">
              <a:rPr lang="en-US" smtClean="0"/>
              <a:t>6/22/2022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41D31-EA0D-40CA-B22D-95BCEE39853B}" type="slidenum">
              <a:rPr lang="en-US" smtClean="0"/>
              <a:t>‹#›</a:t>
            </a:fld>
            <a:endParaRPr lang="en-US"/>
          </a:p>
        </p:txBody>
      </p:sp>
    </p:spTree>
    <p:extLst>
      <p:ext uri="{BB962C8B-B14F-4D97-AF65-F5344CB8AC3E}">
        <p14:creationId xmlns:p14="http://schemas.microsoft.com/office/powerpoint/2010/main" val="3864534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gmd.copernicus.org/articles/11/4469/2018/gmd-11-4469-2018-assets.html"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ctbto.org/specials/vdec/"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76200" y="3200400"/>
            <a:ext cx="9575800" cy="922784"/>
          </a:xfrm>
        </p:spPr>
        <p:txBody>
          <a:bodyPr>
            <a:noAutofit/>
          </a:bodyPr>
          <a:lstStyle/>
          <a:p>
            <a:r>
              <a:rPr lang="de-DE" sz="1600" dirty="0"/>
              <a:t>Christian Maurer</a:t>
            </a:r>
            <a:r>
              <a:rPr lang="de-DE" sz="1600" baseline="30000" dirty="0"/>
              <a:t>1</a:t>
            </a:r>
            <a:r>
              <a:rPr lang="de-DE" sz="1600" dirty="0"/>
              <a:t>, Paul Skomorowski</a:t>
            </a:r>
            <a:r>
              <a:rPr lang="de-DE" sz="1600" baseline="30000" dirty="0"/>
              <a:t>1</a:t>
            </a:r>
            <a:r>
              <a:rPr lang="de-DE" sz="1600" dirty="0"/>
              <a:t>, Ramesh S. Sarathi</a:t>
            </a:r>
            <a:r>
              <a:rPr lang="de-DE" sz="1600" baseline="30000" dirty="0"/>
              <a:t>2</a:t>
            </a:r>
            <a:r>
              <a:rPr lang="de-DE" sz="1600" dirty="0"/>
              <a:t>, Alexander Hieden</a:t>
            </a:r>
            <a:r>
              <a:rPr lang="de-DE" sz="1600" baseline="30000" dirty="0"/>
              <a:t>1</a:t>
            </a:r>
            <a:r>
              <a:rPr lang="de-DE" sz="1600" dirty="0"/>
              <a:t>, Jerome </a:t>
            </a:r>
            <a:r>
              <a:rPr lang="de-DE" sz="1600" dirty="0" err="1"/>
              <a:t>Brioude</a:t>
            </a:r>
            <a:r>
              <a:rPr lang="en-US" sz="1600" baseline="30000" dirty="0"/>
              <a:t>3</a:t>
            </a:r>
            <a:r>
              <a:rPr lang="de-DE" sz="1600" dirty="0"/>
              <a:t>, </a:t>
            </a:r>
            <a:r>
              <a:rPr lang="de-DE" sz="1600" dirty="0" err="1"/>
              <a:t>Boxue</a:t>
            </a:r>
            <a:r>
              <a:rPr lang="de-DE" sz="1600" dirty="0"/>
              <a:t> Liu</a:t>
            </a:r>
            <a:r>
              <a:rPr lang="de-DE" sz="1600" baseline="30000" dirty="0"/>
              <a:t>4</a:t>
            </a:r>
            <a:r>
              <a:rPr lang="de-DE" sz="1600" dirty="0"/>
              <a:t>, Jonathan Baré</a:t>
            </a:r>
            <a:r>
              <a:rPr lang="de-DE" sz="1600" baseline="30000" dirty="0"/>
              <a:t>4</a:t>
            </a:r>
            <a:r>
              <a:rPr lang="de-DE" sz="1600" dirty="0"/>
              <a:t>, Delia Arnold Arias</a:t>
            </a:r>
            <a:r>
              <a:rPr lang="de-DE" sz="1600" baseline="30000" dirty="0"/>
              <a:t>1</a:t>
            </a:r>
            <a:r>
              <a:rPr lang="de-DE" sz="1600" dirty="0"/>
              <a:t>, </a:t>
            </a:r>
            <a:r>
              <a:rPr lang="de-DE" sz="1600" dirty="0" err="1"/>
              <a:t>Yuichi</a:t>
            </a:r>
            <a:r>
              <a:rPr lang="de-DE" sz="1600" dirty="0"/>
              <a:t> Kijima</a:t>
            </a:r>
            <a:r>
              <a:rPr lang="de-DE" sz="1600" baseline="30000" dirty="0"/>
              <a:t>4</a:t>
            </a:r>
            <a:r>
              <a:rPr lang="de-DE" sz="1600" dirty="0"/>
              <a:t>, Brian T. Schrom</a:t>
            </a:r>
            <a:r>
              <a:rPr lang="de-DE" sz="1600" baseline="30000" dirty="0"/>
              <a:t>2</a:t>
            </a:r>
            <a:r>
              <a:rPr lang="de-DE" sz="1600" dirty="0"/>
              <a:t>, Jennifer M. Mendez</a:t>
            </a:r>
            <a:r>
              <a:rPr lang="de-DE" sz="1600" baseline="30000" dirty="0"/>
              <a:t>2</a:t>
            </a:r>
            <a:r>
              <a:rPr lang="de-DE" sz="1600" dirty="0"/>
              <a:t>, Anne Tipka</a:t>
            </a:r>
            <a:r>
              <a:rPr lang="de-DE" sz="1600" baseline="30000" dirty="0"/>
              <a:t>4</a:t>
            </a:r>
            <a:r>
              <a:rPr lang="de-DE" sz="1600" dirty="0"/>
              <a:t>, Jolanta Kusmierczyk-Michulec</a:t>
            </a:r>
            <a:r>
              <a:rPr lang="de-DE" sz="1600" baseline="30000" dirty="0"/>
              <a:t>4</a:t>
            </a:r>
            <a:r>
              <a:rPr lang="de-DE" sz="1600" dirty="0"/>
              <a:t>, Martin Kalinowski</a:t>
            </a:r>
            <a:r>
              <a:rPr lang="de-DE" sz="1600" baseline="30000" dirty="0"/>
              <a:t>4</a:t>
            </a:r>
            <a:r>
              <a:rPr lang="de-DE" sz="1600" dirty="0"/>
              <a:t>, </a:t>
            </a:r>
            <a:r>
              <a:rPr lang="de-DE" sz="1600" dirty="0" err="1"/>
              <a:t>and</a:t>
            </a:r>
            <a:r>
              <a:rPr lang="de-DE" sz="1600" dirty="0"/>
              <a:t> Robin Schoemaker</a:t>
            </a:r>
            <a:r>
              <a:rPr lang="de-DE" sz="1600" baseline="30000" dirty="0"/>
              <a:t>4</a:t>
            </a:r>
          </a:p>
          <a:p>
            <a:endParaRPr lang="de-DE" sz="1600" dirty="0"/>
          </a:p>
          <a:p>
            <a:endParaRPr lang="de-DE" sz="1600" baseline="30000" dirty="0"/>
          </a:p>
        </p:txBody>
      </p:sp>
      <p:sp>
        <p:nvSpPr>
          <p:cNvPr id="4" name="Titel 3"/>
          <p:cNvSpPr>
            <a:spLocks noGrp="1"/>
          </p:cNvSpPr>
          <p:nvPr>
            <p:ph type="ctrTitle"/>
          </p:nvPr>
        </p:nvSpPr>
        <p:spPr>
          <a:xfrm>
            <a:off x="-76200" y="2667000"/>
            <a:ext cx="10668000" cy="228600"/>
          </a:xfrm>
        </p:spPr>
        <p:txBody>
          <a:bodyPr/>
          <a:lstStyle/>
          <a:p>
            <a:pPr algn="l"/>
            <a:r>
              <a:rPr lang="en-US" sz="2700" b="1" dirty="0">
                <a:solidFill>
                  <a:schemeClr val="bg1"/>
                </a:solidFill>
                <a:ea typeface="Unit Offc Light" panose="020B0504030101020102" pitchFamily="34" charset="0"/>
                <a:cs typeface="Unit Offc Light" panose="020B0504030101020102" pitchFamily="34" charset="0"/>
              </a:rPr>
              <a:t>1</a:t>
            </a:r>
            <a:r>
              <a:rPr lang="en-US" sz="2700" b="1" baseline="30000" dirty="0">
                <a:solidFill>
                  <a:schemeClr val="bg1"/>
                </a:solidFill>
                <a:ea typeface="Unit Offc Light" panose="020B0504030101020102" pitchFamily="34" charset="0"/>
                <a:cs typeface="Unit Offc Light" panose="020B0504030101020102" pitchFamily="34" charset="0"/>
              </a:rPr>
              <a:t>st</a:t>
            </a:r>
            <a:r>
              <a:rPr lang="en-US" sz="2700" b="1" dirty="0">
                <a:solidFill>
                  <a:schemeClr val="bg1"/>
                </a:solidFill>
                <a:ea typeface="Unit Offc Light" panose="020B0504030101020102" pitchFamily="34" charset="0"/>
                <a:cs typeface="Unit Offc Light" panose="020B0504030101020102" pitchFamily="34" charset="0"/>
              </a:rPr>
              <a:t> Nuclear Explosion Signal Screening Open Inter-Comparison </a:t>
            </a:r>
            <a:br>
              <a:rPr lang="en-US" sz="2700" b="1" dirty="0">
                <a:solidFill>
                  <a:schemeClr val="bg1"/>
                </a:solidFill>
                <a:ea typeface="Unit Offc Light" panose="020B0504030101020102" pitchFamily="34" charset="0"/>
                <a:cs typeface="Unit Offc Light" panose="020B0504030101020102" pitchFamily="34" charset="0"/>
              </a:rPr>
            </a:br>
            <a:r>
              <a:rPr lang="en-US" sz="2700" b="1" dirty="0">
                <a:solidFill>
                  <a:schemeClr val="bg1"/>
                </a:solidFill>
                <a:ea typeface="Unit Offc Light" panose="020B0504030101020102" pitchFamily="34" charset="0"/>
                <a:cs typeface="Unit Offc Light" panose="020B0504030101020102" pitchFamily="34" charset="0"/>
              </a:rPr>
              <a:t>Exercise 2021</a:t>
            </a:r>
            <a:endParaRPr lang="de-DE" sz="2700" b="1" dirty="0">
              <a:solidFill>
                <a:schemeClr val="bg1"/>
              </a:solidFill>
              <a:ea typeface="Unit Offc Light" panose="020B0504030101020102" pitchFamily="34" charset="0"/>
              <a:cs typeface="Unit Offc Light" panose="020B0504030101020102" pitchFamily="34" charset="0"/>
            </a:endParaRPr>
          </a:p>
        </p:txBody>
      </p:sp>
      <p:sp>
        <p:nvSpPr>
          <p:cNvPr id="2" name="Textfeld 1"/>
          <p:cNvSpPr txBox="1"/>
          <p:nvPr/>
        </p:nvSpPr>
        <p:spPr>
          <a:xfrm>
            <a:off x="-14976" y="4343400"/>
            <a:ext cx="8534400" cy="1569660"/>
          </a:xfrm>
          <a:prstGeom prst="rect">
            <a:avLst/>
          </a:prstGeom>
          <a:noFill/>
        </p:spPr>
        <p:txBody>
          <a:bodyPr wrap="square" rtlCol="0">
            <a:spAutoFit/>
          </a:bodyPr>
          <a:lstStyle/>
          <a:p>
            <a:r>
              <a:rPr lang="en-US" sz="1600" i="1" baseline="30000" dirty="0"/>
              <a:t>1</a:t>
            </a:r>
            <a:r>
              <a:rPr lang="en-US" sz="1600" i="1" dirty="0"/>
              <a:t>Zentralanstalt </a:t>
            </a:r>
            <a:r>
              <a:rPr lang="en-US" sz="1600" i="1" dirty="0" err="1"/>
              <a:t>fuer</a:t>
            </a:r>
            <a:r>
              <a:rPr lang="en-US" sz="1600" i="1" dirty="0"/>
              <a:t> </a:t>
            </a:r>
            <a:r>
              <a:rPr lang="en-US" sz="1600" i="1" dirty="0" err="1"/>
              <a:t>Meteorologie</a:t>
            </a:r>
            <a:r>
              <a:rPr lang="en-US" sz="1600" i="1" dirty="0"/>
              <a:t> und </a:t>
            </a:r>
            <a:r>
              <a:rPr lang="en-US" sz="1600" i="1" dirty="0" err="1"/>
              <a:t>Geodynamik</a:t>
            </a:r>
            <a:r>
              <a:rPr lang="en-US" sz="1600" i="1" dirty="0"/>
              <a:t> (ZAMG)</a:t>
            </a:r>
          </a:p>
          <a:p>
            <a:r>
              <a:rPr lang="en-US" sz="1600" i="1" baseline="30000" dirty="0"/>
              <a:t>2</a:t>
            </a:r>
            <a:r>
              <a:rPr lang="en-US" sz="1600" i="1" dirty="0"/>
              <a:t>Pacific Northwest National Laboratory (PNNL)</a:t>
            </a:r>
          </a:p>
          <a:p>
            <a:r>
              <a:rPr lang="en-US" sz="1600" i="1" baseline="30000" dirty="0"/>
              <a:t>3</a:t>
            </a:r>
            <a:r>
              <a:rPr lang="fr-FR" sz="1600" dirty="0"/>
              <a:t>Laboratoire de l'Atmosphère et des Cyclones</a:t>
            </a:r>
            <a:r>
              <a:rPr lang="en-US" sz="1600" i="1" dirty="0"/>
              <a:t> (</a:t>
            </a:r>
            <a:r>
              <a:rPr lang="en-US" sz="1600" i="1" dirty="0" err="1"/>
              <a:t>LACy</a:t>
            </a:r>
            <a:r>
              <a:rPr lang="en-US" sz="1600" i="1" dirty="0"/>
              <a:t>)</a:t>
            </a:r>
          </a:p>
          <a:p>
            <a:r>
              <a:rPr lang="en-US" sz="1600" i="1" baseline="30000" dirty="0"/>
              <a:t>4</a:t>
            </a:r>
            <a:r>
              <a:rPr lang="en-US" sz="1600" i="1" dirty="0"/>
              <a:t>Comprehensive Nuclear-Test-Ban Treaty Organization/International Data Center (CTBTO/IDC)</a:t>
            </a:r>
          </a:p>
          <a:p>
            <a:endParaRPr lang="en-US" sz="1600" i="1" dirty="0"/>
          </a:p>
          <a:p>
            <a:endParaRPr lang="en-US" sz="1600" i="1" dirty="0"/>
          </a:p>
        </p:txBody>
      </p:sp>
      <p:pic>
        <p:nvPicPr>
          <p:cNvPr id="9" name="Grafik 8"/>
          <p:cNvPicPr>
            <a:picLocks noChangeAspect="1"/>
          </p:cNvPicPr>
          <p:nvPr/>
        </p:nvPicPr>
        <p:blipFill>
          <a:blip r:embed="rId3"/>
          <a:stretch>
            <a:fillRect/>
          </a:stretch>
        </p:blipFill>
        <p:spPr>
          <a:xfrm>
            <a:off x="152401" y="152400"/>
            <a:ext cx="2057400" cy="932259"/>
          </a:xfrm>
          <a:prstGeom prst="rect">
            <a:avLst/>
          </a:prstGeom>
        </p:spPr>
      </p:pic>
    </p:spTree>
    <p:extLst>
      <p:ext uri="{BB962C8B-B14F-4D97-AF65-F5344CB8AC3E}">
        <p14:creationId xmlns:p14="http://schemas.microsoft.com/office/powerpoint/2010/main" val="91279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2"/>
          <a:stretch>
            <a:fillRect/>
          </a:stretch>
        </p:blipFill>
        <p:spPr>
          <a:xfrm>
            <a:off x="609600" y="1140735"/>
            <a:ext cx="7263839" cy="5509405"/>
          </a:xfrm>
          <a:prstGeom prst="rect">
            <a:avLst/>
          </a:prstGeom>
        </p:spPr>
      </p:pic>
      <p:sp>
        <p:nvSpPr>
          <p:cNvPr id="2" name="Titel 1"/>
          <p:cNvSpPr>
            <a:spLocks noGrp="1"/>
          </p:cNvSpPr>
          <p:nvPr>
            <p:ph type="title"/>
          </p:nvPr>
        </p:nvSpPr>
        <p:spPr>
          <a:xfrm>
            <a:off x="-1752600" y="0"/>
            <a:ext cx="13335000" cy="1417638"/>
          </a:xfrm>
        </p:spPr>
        <p:txBody>
          <a:bodyPr>
            <a:normAutofit/>
          </a:bodyPr>
          <a:lstStyle/>
          <a:p>
            <a:r>
              <a:rPr lang="de-DE" sz="3200" b="1" dirty="0">
                <a:solidFill>
                  <a:schemeClr val="bg1"/>
                </a:solidFill>
              </a:rPr>
              <a:t>4c. Screening &amp; </a:t>
            </a:r>
            <a:r>
              <a:rPr lang="de-DE" sz="3200" b="1" dirty="0" err="1">
                <a:solidFill>
                  <a:schemeClr val="bg1"/>
                </a:solidFill>
              </a:rPr>
              <a:t>timing</a:t>
            </a:r>
            <a:r>
              <a:rPr lang="de-DE" sz="3200" b="1" dirty="0">
                <a:solidFill>
                  <a:schemeClr val="bg1"/>
                </a:solidFill>
              </a:rPr>
              <a:t> power </a:t>
            </a:r>
            <a:r>
              <a:rPr lang="de-DE" sz="3200" b="1" dirty="0" err="1">
                <a:solidFill>
                  <a:schemeClr val="bg1"/>
                </a:solidFill>
              </a:rPr>
              <a:t>with</a:t>
            </a:r>
            <a:r>
              <a:rPr lang="de-DE" sz="3200" b="1" dirty="0">
                <a:solidFill>
                  <a:schemeClr val="bg1"/>
                </a:solidFill>
              </a:rPr>
              <a:t>/</a:t>
            </a:r>
            <a:r>
              <a:rPr lang="de-DE" sz="3200" b="1" dirty="0" err="1">
                <a:solidFill>
                  <a:schemeClr val="bg1"/>
                </a:solidFill>
              </a:rPr>
              <a:t>without</a:t>
            </a:r>
            <a:r>
              <a:rPr lang="de-DE" sz="3200" b="1" dirty="0">
                <a:solidFill>
                  <a:schemeClr val="bg1"/>
                </a:solidFill>
              </a:rPr>
              <a:t> ATM </a:t>
            </a:r>
            <a:r>
              <a:rPr lang="de-DE" sz="3200" b="1" dirty="0" err="1">
                <a:solidFill>
                  <a:schemeClr val="bg1"/>
                </a:solidFill>
              </a:rPr>
              <a:t>support</a:t>
            </a:r>
            <a:endParaRPr lang="en-US" sz="3200" b="1" dirty="0">
              <a:solidFill>
                <a:schemeClr val="bg1"/>
              </a:solidFill>
            </a:endParaRPr>
          </a:p>
        </p:txBody>
      </p:sp>
      <p:sp>
        <p:nvSpPr>
          <p:cNvPr id="4" name="Textfeld 3"/>
          <p:cNvSpPr txBox="1"/>
          <p:nvPr/>
        </p:nvSpPr>
        <p:spPr>
          <a:xfrm>
            <a:off x="8263666" y="2018881"/>
            <a:ext cx="3352800" cy="3477875"/>
          </a:xfrm>
          <a:prstGeom prst="rect">
            <a:avLst/>
          </a:prstGeom>
          <a:noFill/>
        </p:spPr>
        <p:txBody>
          <a:bodyPr wrap="square" rtlCol="0">
            <a:spAutoFit/>
          </a:bodyPr>
          <a:lstStyle/>
          <a:p>
            <a:pPr marL="285750" indent="-285750">
              <a:buFont typeface="Arial" panose="020B0604020202020204" pitchFamily="34" charset="0"/>
              <a:buChar char="•"/>
            </a:pPr>
            <a:r>
              <a:rPr lang="de-DE" sz="2000" b="1" dirty="0" err="1"/>
              <a:t>Use</a:t>
            </a:r>
            <a:r>
              <a:rPr lang="de-DE" sz="2000" b="1" dirty="0"/>
              <a:t> </a:t>
            </a:r>
            <a:r>
              <a:rPr lang="de-DE" sz="2000" b="1" dirty="0" err="1"/>
              <a:t>of</a:t>
            </a:r>
            <a:r>
              <a:rPr lang="de-DE" sz="2000" b="1" dirty="0"/>
              <a:t> ATM </a:t>
            </a:r>
            <a:r>
              <a:rPr lang="de-DE" sz="2000" b="1" dirty="0" err="1"/>
              <a:t>enhances</a:t>
            </a:r>
            <a:r>
              <a:rPr lang="de-DE" sz="2000" b="1" dirty="0"/>
              <a:t> </a:t>
            </a:r>
            <a:r>
              <a:rPr lang="de-DE" sz="2000" b="1" dirty="0" err="1"/>
              <a:t>screening</a:t>
            </a:r>
            <a:r>
              <a:rPr lang="de-DE" sz="2000" b="1" dirty="0"/>
              <a:t> </a:t>
            </a:r>
            <a:r>
              <a:rPr lang="de-DE" sz="2000" b="1" dirty="0" err="1"/>
              <a:t>and</a:t>
            </a:r>
            <a:r>
              <a:rPr lang="de-DE" sz="2000" b="1" dirty="0"/>
              <a:t> </a:t>
            </a:r>
            <a:r>
              <a:rPr lang="de-DE" sz="2000" b="1" dirty="0" err="1"/>
              <a:t>timing</a:t>
            </a:r>
            <a:r>
              <a:rPr lang="de-DE" sz="2000" b="1" dirty="0"/>
              <a:t> power </a:t>
            </a:r>
            <a:r>
              <a:rPr lang="de-DE" sz="2000" b="1" dirty="0" err="1"/>
              <a:t>results</a:t>
            </a:r>
            <a:r>
              <a:rPr lang="de-DE" sz="2000" dirty="0"/>
              <a:t> </a:t>
            </a:r>
            <a:r>
              <a:rPr lang="de-DE" sz="2000" dirty="0" err="1"/>
              <a:t>to</a:t>
            </a:r>
            <a:r>
              <a:rPr lang="de-DE" sz="2000" dirty="0"/>
              <a:t> different </a:t>
            </a:r>
            <a:r>
              <a:rPr lang="de-DE" sz="2000" dirty="0" err="1"/>
              <a:t>extents</a:t>
            </a:r>
            <a:r>
              <a:rPr lang="de-DE" sz="2000" dirty="0"/>
              <a:t>. </a:t>
            </a:r>
            <a:r>
              <a:rPr lang="de-DE" sz="2000" dirty="0" err="1"/>
              <a:t>Largest</a:t>
            </a:r>
            <a:r>
              <a:rPr lang="de-DE" sz="2000" dirty="0"/>
              <a:t> </a:t>
            </a:r>
            <a:r>
              <a:rPr lang="de-DE" sz="2000" dirty="0" err="1"/>
              <a:t>improvements</a:t>
            </a:r>
            <a:r>
              <a:rPr lang="de-DE" sz="2000" dirty="0"/>
              <a:t> </a:t>
            </a:r>
            <a:r>
              <a:rPr lang="de-DE" sz="2000" dirty="0" err="1"/>
              <a:t>are</a:t>
            </a:r>
            <a:r>
              <a:rPr lang="de-DE" sz="2000" dirty="0"/>
              <a:t> </a:t>
            </a:r>
            <a:r>
              <a:rPr lang="de-DE" sz="2000" dirty="0" err="1"/>
              <a:t>seen</a:t>
            </a:r>
            <a:r>
              <a:rPr lang="de-DE" sz="2000" dirty="0"/>
              <a:t> </a:t>
            </a:r>
            <a:r>
              <a:rPr lang="de-DE" sz="2000" dirty="0" err="1"/>
              <a:t>for</a:t>
            </a:r>
            <a:r>
              <a:rPr lang="de-DE" sz="2000" dirty="0"/>
              <a:t> 2-isotope </a:t>
            </a:r>
            <a:r>
              <a:rPr lang="de-DE" sz="2000" dirty="0" err="1"/>
              <a:t>screening</a:t>
            </a:r>
            <a:r>
              <a:rPr lang="de-DE" sz="2000" dirty="0"/>
              <a:t> </a:t>
            </a:r>
            <a:r>
              <a:rPr lang="de-DE" sz="2000" dirty="0" err="1"/>
              <a:t>and</a:t>
            </a:r>
            <a:r>
              <a:rPr lang="de-DE" sz="2000" dirty="0"/>
              <a:t> subsequent </a:t>
            </a:r>
            <a:r>
              <a:rPr lang="de-DE" sz="2000" dirty="0" err="1"/>
              <a:t>timing</a:t>
            </a:r>
            <a:r>
              <a:rPr lang="de-DE" sz="2000" dirty="0"/>
              <a:t>.</a:t>
            </a:r>
          </a:p>
          <a:p>
            <a:pPr marL="285750" indent="-285750">
              <a:buFont typeface="Arial" panose="020B0604020202020204" pitchFamily="34" charset="0"/>
              <a:buChar char="•"/>
            </a:pPr>
            <a:r>
              <a:rPr lang="de-DE" sz="2000" dirty="0" err="1"/>
              <a:t>Only</a:t>
            </a:r>
            <a:r>
              <a:rPr lang="de-DE" sz="2000" dirty="0"/>
              <a:t> </a:t>
            </a:r>
            <a:r>
              <a:rPr lang="de-DE" sz="2000" b="1" dirty="0" err="1"/>
              <a:t>combination</a:t>
            </a:r>
            <a:r>
              <a:rPr lang="de-DE" sz="2000" b="1" dirty="0"/>
              <a:t> </a:t>
            </a:r>
            <a:r>
              <a:rPr lang="de-DE" sz="2000" b="1" dirty="0" err="1"/>
              <a:t>of</a:t>
            </a:r>
            <a:r>
              <a:rPr lang="de-DE" sz="2000" b="1" dirty="0"/>
              <a:t> ATM + 4 isotope </a:t>
            </a:r>
            <a:r>
              <a:rPr lang="de-DE" sz="2000" b="1" dirty="0" err="1"/>
              <a:t>ratio</a:t>
            </a:r>
            <a:r>
              <a:rPr lang="de-DE" sz="2000" b="1" dirty="0"/>
              <a:t> </a:t>
            </a:r>
            <a:r>
              <a:rPr lang="de-DE" sz="2000" b="1" dirty="0" err="1"/>
              <a:t>screening</a:t>
            </a:r>
            <a:r>
              <a:rPr lang="de-DE" sz="2000" b="1" dirty="0"/>
              <a:t> </a:t>
            </a:r>
            <a:r>
              <a:rPr lang="de-DE" sz="2000" b="1" dirty="0" err="1"/>
              <a:t>enables</a:t>
            </a:r>
            <a:r>
              <a:rPr lang="de-DE" sz="2000" b="1" dirty="0"/>
              <a:t> a </a:t>
            </a:r>
            <a:r>
              <a:rPr lang="de-DE" sz="2000" b="1" dirty="0" err="1"/>
              <a:t>more</a:t>
            </a:r>
            <a:r>
              <a:rPr lang="de-DE" sz="2000" b="1" dirty="0"/>
              <a:t> save </a:t>
            </a:r>
            <a:r>
              <a:rPr lang="de-DE" sz="2000" b="1" dirty="0" err="1"/>
              <a:t>claim</a:t>
            </a:r>
            <a:r>
              <a:rPr lang="de-DE" sz="2000" b="1" dirty="0"/>
              <a:t> </a:t>
            </a:r>
            <a:r>
              <a:rPr lang="de-DE" sz="2000" b="1" dirty="0" err="1"/>
              <a:t>of</a:t>
            </a:r>
            <a:r>
              <a:rPr lang="de-DE" sz="2000" b="1" dirty="0"/>
              <a:t> a </a:t>
            </a:r>
            <a:r>
              <a:rPr lang="de-DE" sz="2000" b="1" dirty="0" err="1"/>
              <a:t>nuclear</a:t>
            </a:r>
            <a:r>
              <a:rPr lang="de-DE" sz="2000" b="1" dirty="0"/>
              <a:t> </a:t>
            </a:r>
            <a:r>
              <a:rPr lang="de-DE" sz="2000" b="1" dirty="0" err="1"/>
              <a:t>test</a:t>
            </a:r>
            <a:r>
              <a:rPr lang="de-DE" sz="2000" dirty="0"/>
              <a:t> (J &gt; 0.7)</a:t>
            </a:r>
            <a:endParaRPr lang="en-US" sz="2000" dirty="0"/>
          </a:p>
        </p:txBody>
      </p:sp>
      <p:sp>
        <p:nvSpPr>
          <p:cNvPr id="7" name="Ellipse 6"/>
          <p:cNvSpPr/>
          <p:nvPr/>
        </p:nvSpPr>
        <p:spPr>
          <a:xfrm>
            <a:off x="2362200" y="2403018"/>
            <a:ext cx="1028700" cy="94978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6019800" y="2438400"/>
            <a:ext cx="685800" cy="29113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2362200" y="5679618"/>
            <a:ext cx="1066800" cy="94978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74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8600"/>
            <a:ext cx="12344400" cy="975700"/>
          </a:xfrm>
        </p:spPr>
        <p:txBody>
          <a:bodyPr>
            <a:normAutofit/>
          </a:bodyPr>
          <a:lstStyle/>
          <a:p>
            <a:pPr algn="l"/>
            <a:r>
              <a:rPr lang="de-DE" sz="3200" b="1" dirty="0">
                <a:solidFill>
                  <a:schemeClr val="bg1"/>
                </a:solidFill>
              </a:rPr>
              <a:t>4d. Location </a:t>
            </a:r>
            <a:r>
              <a:rPr lang="de-DE" sz="3200" b="1" dirty="0" err="1">
                <a:solidFill>
                  <a:schemeClr val="bg1"/>
                </a:solidFill>
              </a:rPr>
              <a:t>and</a:t>
            </a:r>
            <a:r>
              <a:rPr lang="de-DE" sz="3200" b="1" dirty="0">
                <a:solidFill>
                  <a:schemeClr val="bg1"/>
                </a:solidFill>
              </a:rPr>
              <a:t> </a:t>
            </a:r>
            <a:r>
              <a:rPr lang="de-DE" sz="3200" b="1" dirty="0" err="1">
                <a:solidFill>
                  <a:schemeClr val="bg1"/>
                </a:solidFill>
              </a:rPr>
              <a:t>magnitude</a:t>
            </a:r>
            <a:r>
              <a:rPr lang="de-DE" sz="3200" b="1" dirty="0">
                <a:solidFill>
                  <a:schemeClr val="bg1"/>
                </a:solidFill>
              </a:rPr>
              <a:t> power </a:t>
            </a:r>
            <a:r>
              <a:rPr lang="de-DE" sz="3200" b="1" dirty="0" err="1">
                <a:solidFill>
                  <a:schemeClr val="bg1"/>
                </a:solidFill>
              </a:rPr>
              <a:t>counting</a:t>
            </a:r>
            <a:r>
              <a:rPr lang="de-DE" sz="3200" b="1" dirty="0">
                <a:solidFill>
                  <a:schemeClr val="bg1"/>
                </a:solidFill>
              </a:rPr>
              <a:t> </a:t>
            </a:r>
            <a:r>
              <a:rPr lang="de-DE" sz="3200" b="1" dirty="0" err="1">
                <a:solidFill>
                  <a:schemeClr val="bg1"/>
                </a:solidFill>
              </a:rPr>
              <a:t>statistics</a:t>
            </a:r>
            <a:endParaRPr lang="en-US" sz="3200" b="1" dirty="0">
              <a:solidFill>
                <a:schemeClr val="bg1"/>
              </a:solidFill>
            </a:endParaRPr>
          </a:p>
        </p:txBody>
      </p:sp>
      <p:pic>
        <p:nvPicPr>
          <p:cNvPr id="4" name="Grafik 3"/>
          <p:cNvPicPr>
            <a:picLocks noChangeAspect="1"/>
          </p:cNvPicPr>
          <p:nvPr/>
        </p:nvPicPr>
        <p:blipFill>
          <a:blip r:embed="rId2"/>
          <a:stretch>
            <a:fillRect/>
          </a:stretch>
        </p:blipFill>
        <p:spPr>
          <a:xfrm>
            <a:off x="-15963900" y="-3695700"/>
            <a:ext cx="11029950" cy="3562350"/>
          </a:xfrm>
          <a:prstGeom prst="rect">
            <a:avLst/>
          </a:prstGeom>
        </p:spPr>
      </p:pic>
      <p:pic>
        <p:nvPicPr>
          <p:cNvPr id="5" name="Grafik 4"/>
          <p:cNvPicPr>
            <a:picLocks noChangeAspect="1"/>
          </p:cNvPicPr>
          <p:nvPr/>
        </p:nvPicPr>
        <p:blipFill>
          <a:blip r:embed="rId3"/>
          <a:stretch>
            <a:fillRect/>
          </a:stretch>
        </p:blipFill>
        <p:spPr>
          <a:xfrm>
            <a:off x="2057400" y="2286000"/>
            <a:ext cx="7879189" cy="2544747"/>
          </a:xfrm>
          <a:prstGeom prst="rect">
            <a:avLst/>
          </a:prstGeom>
        </p:spPr>
      </p:pic>
    </p:spTree>
    <p:extLst>
      <p:ext uri="{BB962C8B-B14F-4D97-AF65-F5344CB8AC3E}">
        <p14:creationId xmlns:p14="http://schemas.microsoft.com/office/powerpoint/2010/main" val="357759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200"/>
            <a:ext cx="7010400" cy="1341438"/>
          </a:xfrm>
        </p:spPr>
        <p:txBody>
          <a:bodyPr>
            <a:normAutofit/>
          </a:bodyPr>
          <a:lstStyle/>
          <a:p>
            <a:pPr algn="l"/>
            <a:r>
              <a:rPr lang="de-DE" sz="3200" b="1" dirty="0">
                <a:solidFill>
                  <a:schemeClr val="bg1"/>
                </a:solidFill>
              </a:rPr>
              <a:t>5. The </a:t>
            </a:r>
            <a:r>
              <a:rPr lang="de-DE" sz="3200" b="1" dirty="0" err="1">
                <a:solidFill>
                  <a:schemeClr val="bg1"/>
                </a:solidFill>
              </a:rPr>
              <a:t>problem</a:t>
            </a:r>
            <a:r>
              <a:rPr lang="de-DE" sz="3200" b="1" dirty="0">
                <a:solidFill>
                  <a:schemeClr val="bg1"/>
                </a:solidFill>
              </a:rPr>
              <a:t> </a:t>
            </a:r>
            <a:r>
              <a:rPr lang="de-DE" sz="3200" b="1" dirty="0" err="1">
                <a:solidFill>
                  <a:schemeClr val="bg1"/>
                </a:solidFill>
              </a:rPr>
              <a:t>of</a:t>
            </a:r>
            <a:r>
              <a:rPr lang="de-DE" sz="3200" b="1" dirty="0">
                <a:solidFill>
                  <a:schemeClr val="bg1"/>
                </a:solidFill>
              </a:rPr>
              <a:t> </a:t>
            </a:r>
            <a:r>
              <a:rPr lang="de-DE" sz="3200" b="1" dirty="0" err="1">
                <a:solidFill>
                  <a:schemeClr val="bg1"/>
                </a:solidFill>
              </a:rPr>
              <a:t>false</a:t>
            </a:r>
            <a:r>
              <a:rPr lang="de-DE" sz="3200" b="1" dirty="0">
                <a:solidFill>
                  <a:schemeClr val="bg1"/>
                </a:solidFill>
              </a:rPr>
              <a:t> positives</a:t>
            </a:r>
            <a:endParaRPr lang="en-US" sz="3200" b="1" dirty="0">
              <a:solidFill>
                <a:schemeClr val="bg1"/>
              </a:solidFill>
            </a:endParaRPr>
          </a:p>
        </p:txBody>
      </p:sp>
      <p:sp>
        <p:nvSpPr>
          <p:cNvPr id="5" name="Textfeld 4"/>
          <p:cNvSpPr txBox="1"/>
          <p:nvPr/>
        </p:nvSpPr>
        <p:spPr>
          <a:xfrm>
            <a:off x="7848600" y="2209800"/>
            <a:ext cx="2971800" cy="4031873"/>
          </a:xfrm>
          <a:prstGeom prst="rect">
            <a:avLst/>
          </a:prstGeom>
          <a:noFill/>
        </p:spPr>
        <p:txBody>
          <a:bodyPr wrap="square" rtlCol="0">
            <a:spAutoFit/>
          </a:bodyPr>
          <a:lstStyle/>
          <a:p>
            <a:endParaRPr lang="de-DE" dirty="0"/>
          </a:p>
          <a:p>
            <a:r>
              <a:rPr lang="de-DE" sz="2000" dirty="0" err="1"/>
              <a:t>We</a:t>
            </a:r>
            <a:r>
              <a:rPr lang="de-DE" sz="2000" dirty="0"/>
              <a:t> </a:t>
            </a:r>
            <a:r>
              <a:rPr lang="de-DE" sz="2000" b="1" dirty="0" err="1"/>
              <a:t>could</a:t>
            </a:r>
            <a:r>
              <a:rPr lang="de-DE" sz="2000" b="1" dirty="0"/>
              <a:t> </a:t>
            </a:r>
            <a:r>
              <a:rPr lang="de-DE" sz="2000" b="1" dirty="0" err="1"/>
              <a:t>detect</a:t>
            </a:r>
            <a:r>
              <a:rPr lang="de-DE" sz="2000" b="1" dirty="0"/>
              <a:t> half </a:t>
            </a:r>
            <a:r>
              <a:rPr lang="de-DE" sz="2000" b="1" dirty="0" err="1"/>
              <a:t>of</a:t>
            </a:r>
            <a:r>
              <a:rPr lang="de-DE" sz="2000" b="1" dirty="0"/>
              <a:t> </a:t>
            </a:r>
            <a:r>
              <a:rPr lang="de-DE" sz="2000" b="1" dirty="0" err="1"/>
              <a:t>the</a:t>
            </a:r>
            <a:r>
              <a:rPr lang="de-DE" sz="2000" b="1" dirty="0"/>
              <a:t> </a:t>
            </a:r>
            <a:r>
              <a:rPr lang="de-DE" sz="2000" b="1" dirty="0" err="1"/>
              <a:t>tests</a:t>
            </a:r>
            <a:r>
              <a:rPr lang="de-DE" sz="2000" b="1" dirty="0"/>
              <a:t> </a:t>
            </a:r>
            <a:r>
              <a:rPr lang="de-DE" sz="2000" b="1" dirty="0" err="1"/>
              <a:t>based</a:t>
            </a:r>
            <a:r>
              <a:rPr lang="de-DE" sz="2000" b="1" dirty="0"/>
              <a:t> on Xe-133, 23 IMS </a:t>
            </a:r>
            <a:r>
              <a:rPr lang="de-DE" sz="2000" b="1" dirty="0" err="1"/>
              <a:t>stations</a:t>
            </a:r>
            <a:r>
              <a:rPr lang="de-DE" sz="2000" b="1" dirty="0"/>
              <a:t> </a:t>
            </a:r>
            <a:r>
              <a:rPr lang="de-DE" sz="2000" b="1" dirty="0" err="1"/>
              <a:t>and</a:t>
            </a:r>
            <a:r>
              <a:rPr lang="de-DE" sz="2000" b="1" dirty="0"/>
              <a:t> </a:t>
            </a:r>
            <a:r>
              <a:rPr lang="de-DE" sz="2000" b="1" dirty="0" err="1"/>
              <a:t>radioxenon</a:t>
            </a:r>
            <a:r>
              <a:rPr lang="de-DE" sz="2000" b="1" dirty="0"/>
              <a:t> </a:t>
            </a:r>
            <a:r>
              <a:rPr lang="de-DE" sz="2000" b="1" dirty="0" err="1"/>
              <a:t>systems</a:t>
            </a:r>
            <a:r>
              <a:rPr lang="de-DE" sz="2000" b="1" dirty="0"/>
              <a:t> </a:t>
            </a:r>
            <a:r>
              <a:rPr lang="de-DE" sz="2000" b="1" dirty="0" err="1"/>
              <a:t>as</a:t>
            </a:r>
            <a:r>
              <a:rPr lang="de-DE" sz="2000" b="1" dirty="0"/>
              <a:t> </a:t>
            </a:r>
            <a:r>
              <a:rPr lang="de-DE" sz="2000" b="1" dirty="0" err="1"/>
              <a:t>of</a:t>
            </a:r>
            <a:r>
              <a:rPr lang="de-DE" sz="2000" b="1" dirty="0"/>
              <a:t> 2014</a:t>
            </a:r>
            <a:r>
              <a:rPr lang="de-DE" sz="2000" dirty="0"/>
              <a:t>. But </a:t>
            </a:r>
            <a:r>
              <a:rPr lang="de-DE" sz="2000" b="1" dirty="0" err="1"/>
              <a:t>accompanied</a:t>
            </a:r>
            <a:r>
              <a:rPr lang="de-DE" sz="2000" b="1" dirty="0"/>
              <a:t> </a:t>
            </a:r>
            <a:r>
              <a:rPr lang="de-DE" sz="2000" b="1" dirty="0" err="1"/>
              <a:t>by</a:t>
            </a:r>
            <a:r>
              <a:rPr lang="de-DE" sz="2000" b="1" dirty="0"/>
              <a:t> a </a:t>
            </a:r>
            <a:r>
              <a:rPr lang="de-DE" sz="2000" b="1" dirty="0" err="1"/>
              <a:t>very</a:t>
            </a:r>
            <a:r>
              <a:rPr lang="de-DE" sz="2000" b="1" dirty="0"/>
              <a:t> high </a:t>
            </a:r>
            <a:r>
              <a:rPr lang="de-DE" sz="2000" b="1" dirty="0" err="1"/>
              <a:t>average</a:t>
            </a:r>
            <a:r>
              <a:rPr lang="de-DE" sz="2000" b="1" dirty="0"/>
              <a:t> </a:t>
            </a:r>
            <a:r>
              <a:rPr lang="de-DE" sz="2000" b="1" dirty="0" err="1"/>
              <a:t>false</a:t>
            </a:r>
            <a:r>
              <a:rPr lang="de-DE" sz="2000" b="1" dirty="0"/>
              <a:t> positive rate </a:t>
            </a:r>
            <a:r>
              <a:rPr lang="de-DE" sz="2000" dirty="0"/>
              <a:t>per </a:t>
            </a:r>
            <a:r>
              <a:rPr lang="de-DE" sz="2000" dirty="0" err="1"/>
              <a:t>test</a:t>
            </a:r>
            <a:r>
              <a:rPr lang="de-DE" sz="2000" dirty="0"/>
              <a:t>!  </a:t>
            </a:r>
          </a:p>
          <a:p>
            <a:endParaRPr lang="de-DE" sz="2000" dirty="0"/>
          </a:p>
          <a:p>
            <a:r>
              <a:rPr lang="en-US" sz="2000" dirty="0"/>
              <a:t>J above 0.7 is only reached for one test, for Xe-133 and two participants!</a:t>
            </a:r>
          </a:p>
          <a:p>
            <a:endParaRPr lang="en-US" dirty="0"/>
          </a:p>
        </p:txBody>
      </p:sp>
      <p:pic>
        <p:nvPicPr>
          <p:cNvPr id="6" name="Grafik 5"/>
          <p:cNvPicPr>
            <a:picLocks noChangeAspect="1"/>
          </p:cNvPicPr>
          <p:nvPr/>
        </p:nvPicPr>
        <p:blipFill>
          <a:blip r:embed="rId2"/>
          <a:stretch>
            <a:fillRect/>
          </a:stretch>
        </p:blipFill>
        <p:spPr>
          <a:xfrm>
            <a:off x="-13716000" y="-10477500"/>
            <a:ext cx="9906000" cy="6953250"/>
          </a:xfrm>
          <a:prstGeom prst="rect">
            <a:avLst/>
          </a:prstGeom>
        </p:spPr>
      </p:pic>
      <p:pic>
        <p:nvPicPr>
          <p:cNvPr id="3" name="Grafik 2"/>
          <p:cNvPicPr>
            <a:picLocks noChangeAspect="1"/>
          </p:cNvPicPr>
          <p:nvPr/>
        </p:nvPicPr>
        <p:blipFill>
          <a:blip r:embed="rId3"/>
          <a:stretch>
            <a:fillRect/>
          </a:stretch>
        </p:blipFill>
        <p:spPr>
          <a:xfrm>
            <a:off x="381000" y="1295400"/>
            <a:ext cx="7352345" cy="5105400"/>
          </a:xfrm>
          <a:prstGeom prst="rect">
            <a:avLst/>
          </a:prstGeom>
        </p:spPr>
      </p:pic>
    </p:spTree>
    <p:extLst>
      <p:ext uri="{BB962C8B-B14F-4D97-AF65-F5344CB8AC3E}">
        <p14:creationId xmlns:p14="http://schemas.microsoft.com/office/powerpoint/2010/main" val="425624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200"/>
            <a:ext cx="11582400" cy="1341438"/>
          </a:xfrm>
        </p:spPr>
        <p:txBody>
          <a:bodyPr>
            <a:normAutofit/>
          </a:bodyPr>
          <a:lstStyle/>
          <a:p>
            <a:pPr algn="l"/>
            <a:r>
              <a:rPr lang="de-DE" sz="3200" b="1" dirty="0">
                <a:solidFill>
                  <a:schemeClr val="bg1"/>
                </a:solidFill>
              </a:rPr>
              <a:t>6. </a:t>
            </a:r>
            <a:r>
              <a:rPr lang="de-DE" sz="3200" b="1" dirty="0" err="1">
                <a:solidFill>
                  <a:schemeClr val="bg1"/>
                </a:solidFill>
              </a:rPr>
              <a:t>Preliminary</a:t>
            </a:r>
            <a:r>
              <a:rPr lang="de-DE" sz="3200" b="1" dirty="0">
                <a:solidFill>
                  <a:schemeClr val="bg1"/>
                </a:solidFill>
              </a:rPr>
              <a:t> </a:t>
            </a:r>
            <a:r>
              <a:rPr lang="de-DE" sz="3200" b="1" dirty="0" err="1">
                <a:solidFill>
                  <a:schemeClr val="bg1"/>
                </a:solidFill>
              </a:rPr>
              <a:t>conclusions</a:t>
            </a:r>
            <a:endParaRPr lang="en-US" sz="3200" b="1" dirty="0">
              <a:solidFill>
                <a:schemeClr val="bg1"/>
              </a:solidFill>
            </a:endParaRPr>
          </a:p>
        </p:txBody>
      </p:sp>
      <p:sp>
        <p:nvSpPr>
          <p:cNvPr id="3" name="Inhaltsplatzhalter 2"/>
          <p:cNvSpPr>
            <a:spLocks noGrp="1"/>
          </p:cNvSpPr>
          <p:nvPr>
            <p:ph sz="quarter" idx="13"/>
          </p:nvPr>
        </p:nvSpPr>
        <p:spPr>
          <a:xfrm>
            <a:off x="0" y="1143000"/>
            <a:ext cx="12192000" cy="4525200"/>
          </a:xfrm>
        </p:spPr>
        <p:txBody>
          <a:bodyPr>
            <a:noAutofit/>
          </a:bodyPr>
          <a:lstStyle/>
          <a:p>
            <a:r>
              <a:rPr lang="de-DE" sz="2300" dirty="0"/>
              <a:t>Overall</a:t>
            </a:r>
            <a:r>
              <a:rPr lang="de-DE" sz="2300" b="1" dirty="0"/>
              <a:t> </a:t>
            </a:r>
            <a:r>
              <a:rPr lang="de-DE" sz="2300" b="1" dirty="0" err="1"/>
              <a:t>detection</a:t>
            </a:r>
            <a:r>
              <a:rPr lang="de-DE" sz="2300" b="1" dirty="0"/>
              <a:t> power </a:t>
            </a:r>
            <a:r>
              <a:rPr lang="de-DE" sz="2300" b="1" dirty="0" err="1"/>
              <a:t>based</a:t>
            </a:r>
            <a:r>
              <a:rPr lang="de-DE" sz="2300" b="1" dirty="0"/>
              <a:t> on different ATM </a:t>
            </a:r>
            <a:r>
              <a:rPr lang="de-DE" sz="2300" b="1" dirty="0" err="1"/>
              <a:t>runs</a:t>
            </a:r>
            <a:r>
              <a:rPr lang="de-DE" sz="2300" b="1" dirty="0"/>
              <a:t> </a:t>
            </a:r>
            <a:r>
              <a:rPr lang="de-DE" sz="2300" b="1" dirty="0" err="1"/>
              <a:t>is</a:t>
            </a:r>
            <a:r>
              <a:rPr lang="de-DE" sz="2300" b="1" dirty="0"/>
              <a:t> </a:t>
            </a:r>
            <a:r>
              <a:rPr lang="de-DE" sz="2300" b="1" dirty="0" err="1"/>
              <a:t>similar</a:t>
            </a:r>
            <a:r>
              <a:rPr lang="de-DE" sz="2300" b="1" dirty="0"/>
              <a:t>.</a:t>
            </a:r>
          </a:p>
          <a:p>
            <a:r>
              <a:rPr lang="de-DE" sz="2300" b="1" dirty="0" err="1"/>
              <a:t>Detection</a:t>
            </a:r>
            <a:r>
              <a:rPr lang="de-DE" sz="2300" b="1" dirty="0"/>
              <a:t> power per isotope </a:t>
            </a:r>
            <a:r>
              <a:rPr lang="de-DE" sz="2300" dirty="0" err="1"/>
              <a:t>based</a:t>
            </a:r>
            <a:r>
              <a:rPr lang="de-DE" sz="2300" dirty="0"/>
              <a:t> on ATM </a:t>
            </a:r>
            <a:r>
              <a:rPr lang="de-DE" sz="2300" b="1" dirty="0" err="1"/>
              <a:t>depends</a:t>
            </a:r>
            <a:r>
              <a:rPr lang="de-DE" sz="2300" b="1" dirty="0"/>
              <a:t> on </a:t>
            </a:r>
            <a:r>
              <a:rPr lang="de-DE" sz="2300" dirty="0" err="1"/>
              <a:t>the</a:t>
            </a:r>
            <a:r>
              <a:rPr lang="de-DE" sz="2300" dirty="0"/>
              <a:t> </a:t>
            </a:r>
            <a:r>
              <a:rPr lang="de-DE" sz="2300" dirty="0" err="1"/>
              <a:t>combined</a:t>
            </a:r>
            <a:r>
              <a:rPr lang="de-DE" sz="2300" dirty="0"/>
              <a:t> </a:t>
            </a:r>
            <a:r>
              <a:rPr lang="de-DE" sz="2300" b="1" dirty="0" err="1"/>
              <a:t>effects</a:t>
            </a:r>
            <a:r>
              <a:rPr lang="de-DE" sz="2300" b="1" dirty="0"/>
              <a:t> </a:t>
            </a:r>
            <a:r>
              <a:rPr lang="de-DE" sz="2300" b="1" dirty="0" err="1"/>
              <a:t>of</a:t>
            </a:r>
            <a:r>
              <a:rPr lang="de-DE" sz="2300" b="1" dirty="0"/>
              <a:t> </a:t>
            </a:r>
            <a:r>
              <a:rPr lang="de-DE" sz="2300" b="1" dirty="0" err="1"/>
              <a:t>explosion</a:t>
            </a:r>
            <a:r>
              <a:rPr lang="de-DE" sz="2300" b="1" dirty="0"/>
              <a:t> </a:t>
            </a:r>
            <a:r>
              <a:rPr lang="de-DE" sz="2300" b="1" dirty="0" err="1"/>
              <a:t>source</a:t>
            </a:r>
            <a:r>
              <a:rPr lang="de-DE" sz="2300" b="1" dirty="0"/>
              <a:t> </a:t>
            </a:r>
            <a:r>
              <a:rPr lang="de-DE" sz="2300" b="1" dirty="0" err="1"/>
              <a:t>term</a:t>
            </a:r>
            <a:r>
              <a:rPr lang="de-DE" sz="2300" b="1" dirty="0"/>
              <a:t> </a:t>
            </a:r>
            <a:r>
              <a:rPr lang="de-DE" sz="2300" b="1" dirty="0" err="1"/>
              <a:t>magnitude</a:t>
            </a:r>
            <a:r>
              <a:rPr lang="de-DE" sz="2300" b="1" dirty="0"/>
              <a:t>, </a:t>
            </a:r>
            <a:r>
              <a:rPr lang="de-DE" sz="2300" b="1" dirty="0" err="1"/>
              <a:t>decay</a:t>
            </a:r>
            <a:r>
              <a:rPr lang="de-DE" sz="2300" b="1" dirty="0"/>
              <a:t> </a:t>
            </a:r>
            <a:r>
              <a:rPr lang="de-DE" sz="2300" b="1" dirty="0" err="1"/>
              <a:t>and</a:t>
            </a:r>
            <a:r>
              <a:rPr lang="de-DE" sz="2300" b="1" dirty="0"/>
              <a:t> </a:t>
            </a:r>
            <a:r>
              <a:rPr lang="de-DE" sz="2300" b="1" dirty="0" err="1"/>
              <a:t>magnitude</a:t>
            </a:r>
            <a:r>
              <a:rPr lang="de-DE" sz="2300" b="1" dirty="0"/>
              <a:t> </a:t>
            </a:r>
            <a:r>
              <a:rPr lang="de-DE" sz="2300" b="1" dirty="0" err="1"/>
              <a:t>of</a:t>
            </a:r>
            <a:r>
              <a:rPr lang="de-DE" sz="2300" b="1" dirty="0"/>
              <a:t> </a:t>
            </a:r>
            <a:r>
              <a:rPr lang="de-DE" sz="2300" b="1" dirty="0" err="1"/>
              <a:t>average</a:t>
            </a:r>
            <a:r>
              <a:rPr lang="de-DE" sz="2300" b="1" dirty="0"/>
              <a:t> </a:t>
            </a:r>
            <a:r>
              <a:rPr lang="de-DE" sz="2300" b="1" dirty="0" err="1"/>
              <a:t>civil</a:t>
            </a:r>
            <a:r>
              <a:rPr lang="de-DE" sz="2300" b="1" dirty="0"/>
              <a:t> </a:t>
            </a:r>
            <a:r>
              <a:rPr lang="de-DE" sz="2300" b="1" dirty="0" err="1"/>
              <a:t>background</a:t>
            </a:r>
            <a:r>
              <a:rPr lang="de-DE" sz="2300" b="1" dirty="0"/>
              <a:t> </a:t>
            </a:r>
            <a:r>
              <a:rPr lang="de-DE" sz="2300" dirty="0"/>
              <a:t>(</a:t>
            </a:r>
            <a:r>
              <a:rPr lang="de-DE" sz="2300" dirty="0" err="1"/>
              <a:t>as</a:t>
            </a:r>
            <a:r>
              <a:rPr lang="de-DE" sz="2300" dirty="0"/>
              <a:t> </a:t>
            </a:r>
            <a:r>
              <a:rPr lang="de-DE" sz="2300" dirty="0" err="1"/>
              <a:t>well</a:t>
            </a:r>
            <a:r>
              <a:rPr lang="de-DE" sz="2300" dirty="0"/>
              <a:t> </a:t>
            </a:r>
            <a:r>
              <a:rPr lang="de-DE" sz="2300" dirty="0" err="1"/>
              <a:t>background</a:t>
            </a:r>
            <a:r>
              <a:rPr lang="de-DE" sz="2300" dirty="0"/>
              <a:t> </a:t>
            </a:r>
            <a:r>
              <a:rPr lang="de-DE" sz="2300" dirty="0" err="1"/>
              <a:t>representation</a:t>
            </a:r>
            <a:r>
              <a:rPr lang="de-DE" sz="2300" dirty="0"/>
              <a:t> </a:t>
            </a:r>
            <a:r>
              <a:rPr lang="de-DE" sz="2300" dirty="0" err="1"/>
              <a:t>by</a:t>
            </a:r>
            <a:r>
              <a:rPr lang="de-DE" sz="2300" dirty="0"/>
              <a:t> ATM). </a:t>
            </a:r>
          </a:p>
          <a:p>
            <a:r>
              <a:rPr lang="de-DE" sz="2300" b="1" dirty="0"/>
              <a:t>ATM </a:t>
            </a:r>
            <a:r>
              <a:rPr lang="de-DE" sz="2300" b="1" dirty="0" err="1"/>
              <a:t>results</a:t>
            </a:r>
            <a:r>
              <a:rPr lang="de-DE" sz="2300" b="1" dirty="0"/>
              <a:t> </a:t>
            </a:r>
            <a:r>
              <a:rPr lang="de-DE" sz="2300" b="1" dirty="0" err="1"/>
              <a:t>need</a:t>
            </a:r>
            <a:r>
              <a:rPr lang="de-DE" sz="2300" b="1" dirty="0"/>
              <a:t> </a:t>
            </a:r>
            <a:r>
              <a:rPr lang="de-DE" sz="2300" b="1" dirty="0" err="1"/>
              <a:t>to</a:t>
            </a:r>
            <a:r>
              <a:rPr lang="de-DE" sz="2300" b="1" dirty="0"/>
              <a:t> </a:t>
            </a:r>
            <a:r>
              <a:rPr lang="de-DE" sz="2300" b="1" dirty="0" err="1"/>
              <a:t>be</a:t>
            </a:r>
            <a:r>
              <a:rPr lang="de-DE" sz="2300" b="1" dirty="0"/>
              <a:t> </a:t>
            </a:r>
            <a:r>
              <a:rPr lang="de-DE" sz="2300" b="1" dirty="0" err="1"/>
              <a:t>checked</a:t>
            </a:r>
            <a:r>
              <a:rPr lang="de-DE" sz="2300" b="1" dirty="0"/>
              <a:t>. Source </a:t>
            </a:r>
            <a:r>
              <a:rPr lang="de-DE" sz="2300" b="1" dirty="0" err="1"/>
              <a:t>terms</a:t>
            </a:r>
            <a:r>
              <a:rPr lang="de-DE" sz="2300" b="1" dirty="0"/>
              <a:t> </a:t>
            </a:r>
            <a:r>
              <a:rPr lang="de-DE" sz="2300" dirty="0"/>
              <a:t>(</a:t>
            </a:r>
            <a:r>
              <a:rPr lang="de-DE" sz="2300" dirty="0" err="1"/>
              <a:t>especially</a:t>
            </a:r>
            <a:r>
              <a:rPr lang="de-DE" sz="2300" dirty="0"/>
              <a:t> </a:t>
            </a:r>
            <a:r>
              <a:rPr lang="de-DE" sz="2300" dirty="0" err="1"/>
              <a:t>for</a:t>
            </a:r>
            <a:r>
              <a:rPr lang="de-DE" sz="2300" dirty="0"/>
              <a:t> Xe-135) </a:t>
            </a:r>
            <a:r>
              <a:rPr lang="de-DE" sz="2300" b="1" dirty="0"/>
              <a:t>&amp; </a:t>
            </a:r>
            <a:r>
              <a:rPr lang="de-DE" sz="2300" b="1" dirty="0" err="1"/>
              <a:t>metastable</a:t>
            </a:r>
            <a:r>
              <a:rPr lang="de-DE" sz="2300" b="1" dirty="0"/>
              <a:t> </a:t>
            </a:r>
            <a:r>
              <a:rPr lang="de-DE" sz="2300" b="1" dirty="0" err="1"/>
              <a:t>detections</a:t>
            </a:r>
            <a:r>
              <a:rPr lang="de-DE" sz="2300" b="1" dirty="0"/>
              <a:t> </a:t>
            </a:r>
            <a:r>
              <a:rPr lang="de-DE" sz="2300" dirty="0"/>
              <a:t>(</a:t>
            </a:r>
            <a:r>
              <a:rPr lang="de-DE" sz="2300" dirty="0" err="1"/>
              <a:t>for</a:t>
            </a:r>
            <a:r>
              <a:rPr lang="de-DE" sz="2300" dirty="0"/>
              <a:t> 2014)</a:t>
            </a:r>
            <a:r>
              <a:rPr lang="de-DE" sz="2300" b="1" dirty="0"/>
              <a:t> </a:t>
            </a:r>
            <a:r>
              <a:rPr lang="de-DE" sz="2300" dirty="0" err="1"/>
              <a:t>of</a:t>
            </a:r>
            <a:r>
              <a:rPr lang="de-DE" sz="2300" dirty="0"/>
              <a:t> </a:t>
            </a:r>
            <a:r>
              <a:rPr lang="de-DE" sz="2300" dirty="0" err="1"/>
              <a:t>the</a:t>
            </a:r>
            <a:r>
              <a:rPr lang="de-DE" sz="2300" dirty="0"/>
              <a:t> IMS </a:t>
            </a:r>
            <a:r>
              <a:rPr lang="de-DE" sz="2300" b="1" dirty="0" err="1"/>
              <a:t>might</a:t>
            </a:r>
            <a:r>
              <a:rPr lang="de-DE" sz="2300" b="1" dirty="0"/>
              <a:t> </a:t>
            </a:r>
            <a:r>
              <a:rPr lang="de-DE" sz="2300" b="1" dirty="0" err="1"/>
              <a:t>need</a:t>
            </a:r>
            <a:r>
              <a:rPr lang="de-DE" sz="2300" b="1" dirty="0"/>
              <a:t> </a:t>
            </a:r>
            <a:r>
              <a:rPr lang="de-DE" sz="2300" b="1" dirty="0" err="1"/>
              <a:t>to</a:t>
            </a:r>
            <a:r>
              <a:rPr lang="de-DE" sz="2300" b="1" dirty="0"/>
              <a:t> </a:t>
            </a:r>
            <a:r>
              <a:rPr lang="de-DE" sz="2300" b="1" dirty="0" err="1"/>
              <a:t>be</a:t>
            </a:r>
            <a:r>
              <a:rPr lang="de-DE" sz="2300" b="1" dirty="0"/>
              <a:t> </a:t>
            </a:r>
            <a:r>
              <a:rPr lang="de-DE" sz="2300" b="1" dirty="0" err="1"/>
              <a:t>reconsidered</a:t>
            </a:r>
            <a:r>
              <a:rPr lang="de-DE" sz="2300" b="1" dirty="0"/>
              <a:t> </a:t>
            </a:r>
            <a:r>
              <a:rPr lang="de-DE" sz="2300" dirty="0" err="1"/>
              <a:t>for</a:t>
            </a:r>
            <a:r>
              <a:rPr lang="de-DE" sz="2300" dirty="0"/>
              <a:t> </a:t>
            </a:r>
            <a:r>
              <a:rPr lang="de-DE" sz="2300" dirty="0" err="1"/>
              <a:t>future</a:t>
            </a:r>
            <a:r>
              <a:rPr lang="de-DE" sz="2300" dirty="0"/>
              <a:t> </a:t>
            </a:r>
            <a:r>
              <a:rPr lang="de-DE" sz="2300" dirty="0" err="1"/>
              <a:t>applications</a:t>
            </a:r>
            <a:r>
              <a:rPr lang="de-DE" sz="2300" dirty="0"/>
              <a:t>.</a:t>
            </a:r>
          </a:p>
          <a:p>
            <a:r>
              <a:rPr lang="de-DE" sz="2300" dirty="0" err="1"/>
              <a:t>There</a:t>
            </a:r>
            <a:r>
              <a:rPr lang="de-DE" sz="2300" dirty="0"/>
              <a:t> </a:t>
            </a:r>
            <a:r>
              <a:rPr lang="de-DE" sz="2300" dirty="0" err="1"/>
              <a:t>is</a:t>
            </a:r>
            <a:r>
              <a:rPr lang="de-DE" sz="2300" dirty="0"/>
              <a:t> a </a:t>
            </a:r>
            <a:r>
              <a:rPr lang="de-DE" sz="2300" b="1" dirty="0" err="1"/>
              <a:t>slight</a:t>
            </a:r>
            <a:r>
              <a:rPr lang="de-DE" sz="2300" b="1" dirty="0"/>
              <a:t> </a:t>
            </a:r>
            <a:r>
              <a:rPr lang="de-DE" sz="2300" b="1" dirty="0" err="1"/>
              <a:t>overall</a:t>
            </a:r>
            <a:r>
              <a:rPr lang="de-DE" sz="2300" b="1" dirty="0"/>
              <a:t> positive </a:t>
            </a:r>
            <a:r>
              <a:rPr lang="de-DE" sz="2300" b="1" dirty="0" err="1"/>
              <a:t>impact</a:t>
            </a:r>
            <a:r>
              <a:rPr lang="de-DE" sz="2300" b="1" dirty="0"/>
              <a:t> on </a:t>
            </a:r>
            <a:r>
              <a:rPr lang="de-DE" sz="2300" b="1" dirty="0" err="1"/>
              <a:t>detection</a:t>
            </a:r>
            <a:r>
              <a:rPr lang="de-DE" sz="2300" b="1" dirty="0"/>
              <a:t> power </a:t>
            </a:r>
            <a:r>
              <a:rPr lang="de-DE" sz="2300" b="1" dirty="0" err="1"/>
              <a:t>for</a:t>
            </a:r>
            <a:r>
              <a:rPr lang="de-DE" sz="2300" b="1" dirty="0"/>
              <a:t> Xe-133 </a:t>
            </a:r>
            <a:r>
              <a:rPr lang="de-DE" sz="2300" dirty="0"/>
              <a:t>(J </a:t>
            </a:r>
            <a:r>
              <a:rPr lang="de-DE" sz="2300" dirty="0" err="1"/>
              <a:t>ranges</a:t>
            </a:r>
            <a:r>
              <a:rPr lang="de-DE" sz="2300" dirty="0"/>
              <a:t> </a:t>
            </a:r>
            <a:r>
              <a:rPr lang="de-DE" sz="2300" dirty="0" err="1"/>
              <a:t>from</a:t>
            </a:r>
            <a:r>
              <a:rPr lang="de-DE" sz="2300" dirty="0"/>
              <a:t> 0.16 </a:t>
            </a:r>
            <a:r>
              <a:rPr lang="de-DE" sz="2300" dirty="0" err="1"/>
              <a:t>to</a:t>
            </a:r>
            <a:r>
              <a:rPr lang="de-DE" sz="2300" dirty="0"/>
              <a:t> 0.22) </a:t>
            </a:r>
            <a:r>
              <a:rPr lang="de-DE" sz="2300" b="1" dirty="0" err="1"/>
              <a:t>and</a:t>
            </a:r>
            <a:r>
              <a:rPr lang="de-DE" sz="2300" b="1" dirty="0"/>
              <a:t> </a:t>
            </a:r>
            <a:r>
              <a:rPr lang="de-DE" sz="2300" b="1" dirty="0" err="1"/>
              <a:t>for</a:t>
            </a:r>
            <a:r>
              <a:rPr lang="de-DE" sz="2300" b="1" dirty="0"/>
              <a:t> Xe-133m </a:t>
            </a:r>
            <a:r>
              <a:rPr lang="de-DE" sz="2300" dirty="0"/>
              <a:t>(J </a:t>
            </a:r>
            <a:r>
              <a:rPr lang="de-DE" sz="2300" dirty="0" err="1"/>
              <a:t>ranges</a:t>
            </a:r>
            <a:r>
              <a:rPr lang="de-DE" sz="2300" dirty="0"/>
              <a:t> </a:t>
            </a:r>
            <a:r>
              <a:rPr lang="de-DE" sz="2300" dirty="0" err="1"/>
              <a:t>from</a:t>
            </a:r>
            <a:r>
              <a:rPr lang="de-DE" sz="2300" dirty="0"/>
              <a:t> 0.20 </a:t>
            </a:r>
            <a:r>
              <a:rPr lang="de-DE" sz="2300" dirty="0" err="1"/>
              <a:t>to</a:t>
            </a:r>
            <a:r>
              <a:rPr lang="de-DE" sz="2300" dirty="0"/>
              <a:t> 0.24). This </a:t>
            </a:r>
            <a:r>
              <a:rPr lang="de-DE" sz="2300" dirty="0" err="1"/>
              <a:t>is</a:t>
            </a:r>
            <a:r>
              <a:rPr lang="de-DE" sz="2300" dirty="0"/>
              <a:t> </a:t>
            </a:r>
            <a:r>
              <a:rPr lang="de-DE" sz="2300" dirty="0" err="1"/>
              <a:t>likely</a:t>
            </a:r>
            <a:r>
              <a:rPr lang="de-DE" sz="2300" dirty="0"/>
              <a:t> </a:t>
            </a:r>
            <a:r>
              <a:rPr lang="de-DE" sz="2300" dirty="0" err="1"/>
              <a:t>related</a:t>
            </a:r>
            <a:r>
              <a:rPr lang="de-DE" sz="2300" dirty="0"/>
              <a:t> </a:t>
            </a:r>
            <a:r>
              <a:rPr lang="de-DE" sz="2300" dirty="0" err="1"/>
              <a:t>to</a:t>
            </a:r>
            <a:r>
              <a:rPr lang="de-DE" sz="2300" dirty="0"/>
              <a:t> high </a:t>
            </a:r>
            <a:r>
              <a:rPr lang="de-DE" sz="2300" dirty="0" err="1"/>
              <a:t>fission</a:t>
            </a:r>
            <a:r>
              <a:rPr lang="de-DE" sz="2300" dirty="0"/>
              <a:t> </a:t>
            </a:r>
            <a:r>
              <a:rPr lang="de-DE" sz="2300" dirty="0" err="1"/>
              <a:t>yields</a:t>
            </a:r>
            <a:r>
              <a:rPr lang="de-DE" sz="2300" dirty="0"/>
              <a:t> in </a:t>
            </a:r>
            <a:r>
              <a:rPr lang="de-DE" sz="2300" dirty="0" err="1"/>
              <a:t>combination</a:t>
            </a:r>
            <a:r>
              <a:rPr lang="de-DE" sz="2300" dirty="0"/>
              <a:t> </a:t>
            </a:r>
            <a:r>
              <a:rPr lang="de-DE" sz="2300" dirty="0" err="1"/>
              <a:t>with</a:t>
            </a:r>
            <a:r>
              <a:rPr lang="de-DE" sz="2300" dirty="0"/>
              <a:t> </a:t>
            </a:r>
            <a:r>
              <a:rPr lang="de-DE" sz="2300" dirty="0" err="1"/>
              <a:t>long</a:t>
            </a:r>
            <a:r>
              <a:rPr lang="de-DE" sz="2300" dirty="0"/>
              <a:t> half-</a:t>
            </a:r>
            <a:r>
              <a:rPr lang="de-DE" sz="2300" dirty="0" err="1"/>
              <a:t>lifes</a:t>
            </a:r>
            <a:r>
              <a:rPr lang="de-DE" sz="2300" dirty="0"/>
              <a:t> </a:t>
            </a:r>
            <a:r>
              <a:rPr lang="de-DE" sz="2300" dirty="0" err="1"/>
              <a:t>of</a:t>
            </a:r>
            <a:r>
              <a:rPr lang="de-DE" sz="2300" dirty="0"/>
              <a:t> </a:t>
            </a:r>
            <a:r>
              <a:rPr lang="de-DE" sz="2300" dirty="0" err="1"/>
              <a:t>these</a:t>
            </a:r>
            <a:r>
              <a:rPr lang="de-DE" sz="2300" dirty="0"/>
              <a:t> </a:t>
            </a:r>
            <a:r>
              <a:rPr lang="de-DE" sz="2300" dirty="0" err="1"/>
              <a:t>radioxenon</a:t>
            </a:r>
            <a:r>
              <a:rPr lang="de-DE" sz="2300" dirty="0"/>
              <a:t> isotopes. </a:t>
            </a:r>
          </a:p>
          <a:p>
            <a:r>
              <a:rPr lang="de-DE" sz="2300" dirty="0" err="1"/>
              <a:t>There</a:t>
            </a:r>
            <a:r>
              <a:rPr lang="de-DE" sz="2300" dirty="0"/>
              <a:t> </a:t>
            </a:r>
            <a:r>
              <a:rPr lang="de-DE" sz="2300" dirty="0" err="1"/>
              <a:t>is</a:t>
            </a:r>
            <a:r>
              <a:rPr lang="de-DE" sz="2300" dirty="0"/>
              <a:t> a</a:t>
            </a:r>
            <a:r>
              <a:rPr lang="de-DE" sz="2300" b="1" dirty="0"/>
              <a:t> </a:t>
            </a:r>
            <a:r>
              <a:rPr lang="de-DE" sz="2300" b="1" dirty="0" err="1"/>
              <a:t>measurable</a:t>
            </a:r>
            <a:r>
              <a:rPr lang="de-DE" sz="2300" b="1" dirty="0"/>
              <a:t> positive </a:t>
            </a:r>
            <a:r>
              <a:rPr lang="de-DE" sz="2300" b="1" dirty="0" err="1"/>
              <a:t>impact</a:t>
            </a:r>
            <a:r>
              <a:rPr lang="de-DE" sz="2300" b="1" dirty="0"/>
              <a:t> on </a:t>
            </a:r>
            <a:r>
              <a:rPr lang="de-DE" sz="2300" b="1" dirty="0" err="1"/>
              <a:t>screening</a:t>
            </a:r>
            <a:r>
              <a:rPr lang="de-DE" sz="2300" b="1" dirty="0"/>
              <a:t> </a:t>
            </a:r>
            <a:r>
              <a:rPr lang="de-DE" sz="2300" b="1" dirty="0" err="1"/>
              <a:t>and</a:t>
            </a:r>
            <a:r>
              <a:rPr lang="de-DE" sz="2300" b="1" dirty="0"/>
              <a:t> </a:t>
            </a:r>
            <a:r>
              <a:rPr lang="de-DE" sz="2300" b="1" dirty="0" err="1"/>
              <a:t>timing</a:t>
            </a:r>
            <a:r>
              <a:rPr lang="de-DE" sz="2300" b="1" dirty="0"/>
              <a:t> power </a:t>
            </a:r>
            <a:r>
              <a:rPr lang="de-DE" sz="2300" b="1" dirty="0" err="1"/>
              <a:t>results</a:t>
            </a:r>
            <a:r>
              <a:rPr lang="de-DE" sz="2300" b="1" dirty="0"/>
              <a:t> </a:t>
            </a:r>
            <a:r>
              <a:rPr lang="de-DE" sz="2300" b="1" dirty="0" err="1"/>
              <a:t>from</a:t>
            </a:r>
            <a:r>
              <a:rPr lang="de-DE" sz="2300" b="1" dirty="0"/>
              <a:t> </a:t>
            </a:r>
            <a:r>
              <a:rPr lang="de-DE" sz="2300" b="1" dirty="0" err="1"/>
              <a:t>detection</a:t>
            </a:r>
            <a:r>
              <a:rPr lang="de-DE" sz="2300" b="1" dirty="0"/>
              <a:t> power </a:t>
            </a:r>
            <a:r>
              <a:rPr lang="de-DE" sz="2300" b="1" dirty="0" err="1"/>
              <a:t>analysis</a:t>
            </a:r>
            <a:r>
              <a:rPr lang="de-DE" sz="2300" b="1" dirty="0"/>
              <a:t> </a:t>
            </a:r>
            <a:r>
              <a:rPr lang="de-DE" sz="2300" dirty="0" err="1"/>
              <a:t>based</a:t>
            </a:r>
            <a:r>
              <a:rPr lang="de-DE" sz="2300" dirty="0"/>
              <a:t> on ATM.  </a:t>
            </a:r>
          </a:p>
          <a:p>
            <a:r>
              <a:rPr lang="de-DE" sz="2300" b="1" dirty="0" err="1"/>
              <a:t>Civil</a:t>
            </a:r>
            <a:r>
              <a:rPr lang="de-DE" sz="2300" b="1" dirty="0"/>
              <a:t> </a:t>
            </a:r>
            <a:r>
              <a:rPr lang="de-DE" sz="2300" b="1" dirty="0" err="1"/>
              <a:t>background</a:t>
            </a:r>
            <a:r>
              <a:rPr lang="de-DE" sz="2300" b="1" dirty="0"/>
              <a:t> </a:t>
            </a:r>
            <a:r>
              <a:rPr lang="de-DE" sz="2300" b="1" dirty="0" err="1"/>
              <a:t>calculated</a:t>
            </a:r>
            <a:r>
              <a:rPr lang="de-DE" sz="2300" b="1" dirty="0"/>
              <a:t> via ATM </a:t>
            </a:r>
            <a:r>
              <a:rPr lang="de-DE" sz="2300" b="1" dirty="0" err="1"/>
              <a:t>needs</a:t>
            </a:r>
            <a:r>
              <a:rPr lang="de-DE" sz="2300" b="1" dirty="0"/>
              <a:t> </a:t>
            </a:r>
            <a:r>
              <a:rPr lang="de-DE" sz="2300" b="1" dirty="0" err="1"/>
              <a:t>to</a:t>
            </a:r>
            <a:r>
              <a:rPr lang="de-DE" sz="2300" b="1" dirty="0"/>
              <a:t> </a:t>
            </a:r>
            <a:r>
              <a:rPr lang="de-DE" sz="2300" b="1" dirty="0" err="1"/>
              <a:t>be</a:t>
            </a:r>
            <a:r>
              <a:rPr lang="de-DE" sz="2300" b="1" dirty="0"/>
              <a:t> </a:t>
            </a:r>
            <a:r>
              <a:rPr lang="de-DE" sz="2300" b="1" dirty="0" err="1"/>
              <a:t>clearly</a:t>
            </a:r>
            <a:r>
              <a:rPr lang="de-DE" sz="2300" b="1" dirty="0"/>
              <a:t> </a:t>
            </a:r>
            <a:r>
              <a:rPr lang="de-DE" sz="2300" b="1" dirty="0" err="1"/>
              <a:t>improved</a:t>
            </a:r>
            <a:r>
              <a:rPr lang="de-DE" sz="2300" b="1" dirty="0"/>
              <a:t>. Approach </a:t>
            </a:r>
            <a:r>
              <a:rPr lang="de-DE" sz="2300" b="1" dirty="0" err="1"/>
              <a:t>of</a:t>
            </a:r>
            <a:r>
              <a:rPr lang="de-DE" sz="2300" b="1" dirty="0"/>
              <a:t> </a:t>
            </a:r>
            <a:r>
              <a:rPr lang="de-DE" sz="2300" b="1" dirty="0" err="1"/>
              <a:t>nudging</a:t>
            </a:r>
            <a:r>
              <a:rPr lang="de-DE" sz="2300" b="1" dirty="0"/>
              <a:t> ATM </a:t>
            </a:r>
            <a:r>
              <a:rPr lang="de-DE" sz="2300" b="1" dirty="0" err="1"/>
              <a:t>simulations</a:t>
            </a:r>
            <a:r>
              <a:rPr lang="de-DE" sz="2300" b="1" dirty="0"/>
              <a:t> </a:t>
            </a:r>
            <a:r>
              <a:rPr lang="de-DE" sz="2300" b="1" dirty="0" err="1"/>
              <a:t>towards</a:t>
            </a:r>
            <a:r>
              <a:rPr lang="de-DE" sz="2300" b="1" dirty="0"/>
              <a:t> (IMS) </a:t>
            </a:r>
            <a:r>
              <a:rPr lang="de-DE" sz="2300" b="1" dirty="0" err="1"/>
              <a:t>observations</a:t>
            </a:r>
            <a:r>
              <a:rPr lang="de-DE" sz="2300" b="1" dirty="0"/>
              <a:t> </a:t>
            </a:r>
            <a:r>
              <a:rPr lang="de-DE" sz="2300" dirty="0" err="1"/>
              <a:t>as</a:t>
            </a:r>
            <a:r>
              <a:rPr lang="de-DE" sz="2300" dirty="0"/>
              <a:t> </a:t>
            </a:r>
            <a:r>
              <a:rPr lang="de-DE" sz="2300" dirty="0" err="1"/>
              <a:t>outlined</a:t>
            </a:r>
            <a:r>
              <a:rPr lang="de-DE" sz="2300" dirty="0"/>
              <a:t> in </a:t>
            </a:r>
            <a:r>
              <a:rPr lang="de-DE" sz="2300" i="1" dirty="0" err="1"/>
              <a:t>Zwaaftink</a:t>
            </a:r>
            <a:r>
              <a:rPr lang="de-DE" sz="2300" i="1" dirty="0"/>
              <a:t> et al. (2018, </a:t>
            </a:r>
            <a:r>
              <a:rPr lang="de-DE" sz="2300" dirty="0">
                <a:hlinkClick r:id="rId2"/>
              </a:rPr>
              <a:t>https://gmd.copernicus.org/articles/11/4469/2018/gmd-11-4469-2018-assets.html</a:t>
            </a:r>
            <a:r>
              <a:rPr lang="de-DE" sz="2300" dirty="0"/>
              <a:t>)                       </a:t>
            </a:r>
            <a:r>
              <a:rPr lang="de-DE" sz="2300" b="1" dirty="0" err="1"/>
              <a:t>to</a:t>
            </a:r>
            <a:r>
              <a:rPr lang="de-DE" sz="2300" b="1" dirty="0"/>
              <a:t> </a:t>
            </a:r>
            <a:r>
              <a:rPr lang="de-DE" sz="2300" b="1" dirty="0" err="1"/>
              <a:t>overcome</a:t>
            </a:r>
            <a:r>
              <a:rPr lang="de-DE" sz="2300" b="1" dirty="0"/>
              <a:t> </a:t>
            </a:r>
            <a:r>
              <a:rPr lang="de-DE" sz="2300" b="1" dirty="0" err="1"/>
              <a:t>effects</a:t>
            </a:r>
            <a:r>
              <a:rPr lang="de-DE" sz="2300" b="1" dirty="0"/>
              <a:t> </a:t>
            </a:r>
            <a:r>
              <a:rPr lang="de-DE" sz="2300" b="1" dirty="0" err="1"/>
              <a:t>of</a:t>
            </a:r>
            <a:r>
              <a:rPr lang="de-DE" sz="2300" b="1" dirty="0"/>
              <a:t> </a:t>
            </a:r>
            <a:r>
              <a:rPr lang="de-DE" sz="2300" b="1" dirty="0" err="1"/>
              <a:t>source</a:t>
            </a:r>
            <a:r>
              <a:rPr lang="de-DE" sz="2300" b="1" dirty="0"/>
              <a:t> </a:t>
            </a:r>
            <a:r>
              <a:rPr lang="de-DE" sz="2300" b="1" dirty="0" err="1"/>
              <a:t>term</a:t>
            </a:r>
            <a:r>
              <a:rPr lang="de-DE" sz="2300" b="1" dirty="0"/>
              <a:t> </a:t>
            </a:r>
            <a:r>
              <a:rPr lang="de-DE" sz="2300" b="1" dirty="0" err="1"/>
              <a:t>and</a:t>
            </a:r>
            <a:r>
              <a:rPr lang="de-DE" sz="2300" b="1" dirty="0"/>
              <a:t> </a:t>
            </a:r>
            <a:r>
              <a:rPr lang="de-DE" sz="2300" b="1" dirty="0" err="1"/>
              <a:t>transport</a:t>
            </a:r>
            <a:r>
              <a:rPr lang="de-DE" sz="2300" b="1" dirty="0"/>
              <a:t> </a:t>
            </a:r>
            <a:r>
              <a:rPr lang="de-DE" sz="2300" b="1" dirty="0" err="1"/>
              <a:t>errors</a:t>
            </a:r>
            <a:r>
              <a:rPr lang="de-DE" sz="2300" b="1" dirty="0"/>
              <a:t>.</a:t>
            </a:r>
            <a:endParaRPr lang="en-US" sz="2300" b="1" dirty="0"/>
          </a:p>
        </p:txBody>
      </p:sp>
    </p:spTree>
    <p:extLst>
      <p:ext uri="{BB962C8B-B14F-4D97-AF65-F5344CB8AC3E}">
        <p14:creationId xmlns:p14="http://schemas.microsoft.com/office/powerpoint/2010/main" val="84996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200"/>
            <a:ext cx="11582400" cy="1341438"/>
          </a:xfrm>
        </p:spPr>
        <p:txBody>
          <a:bodyPr>
            <a:normAutofit/>
          </a:bodyPr>
          <a:lstStyle/>
          <a:p>
            <a:pPr algn="l"/>
            <a:r>
              <a:rPr lang="de-DE" sz="3200" b="1" dirty="0">
                <a:solidFill>
                  <a:schemeClr val="bg1"/>
                </a:solidFill>
              </a:rPr>
              <a:t>7. </a:t>
            </a:r>
            <a:r>
              <a:rPr lang="de-DE" sz="3200" b="1" dirty="0" err="1">
                <a:solidFill>
                  <a:schemeClr val="bg1"/>
                </a:solidFill>
              </a:rPr>
              <a:t>Remarks</a:t>
            </a:r>
            <a:r>
              <a:rPr lang="de-DE" sz="3200" b="1" dirty="0">
                <a:solidFill>
                  <a:schemeClr val="bg1"/>
                </a:solidFill>
              </a:rPr>
              <a:t> </a:t>
            </a:r>
            <a:r>
              <a:rPr lang="de-DE" sz="3200" b="1" dirty="0" err="1">
                <a:solidFill>
                  <a:schemeClr val="bg1"/>
                </a:solidFill>
              </a:rPr>
              <a:t>and</a:t>
            </a:r>
            <a:r>
              <a:rPr lang="de-DE" sz="3200" b="1" dirty="0">
                <a:solidFill>
                  <a:schemeClr val="bg1"/>
                </a:solidFill>
              </a:rPr>
              <a:t> </a:t>
            </a:r>
            <a:r>
              <a:rPr lang="de-DE" sz="3200" b="1" dirty="0" err="1">
                <a:solidFill>
                  <a:schemeClr val="bg1"/>
                </a:solidFill>
              </a:rPr>
              <a:t>references</a:t>
            </a:r>
            <a:endParaRPr lang="en-US" sz="3200" b="1" dirty="0">
              <a:solidFill>
                <a:schemeClr val="bg1"/>
              </a:solidFill>
            </a:endParaRPr>
          </a:p>
        </p:txBody>
      </p:sp>
      <p:sp>
        <p:nvSpPr>
          <p:cNvPr id="3" name="Inhaltsplatzhalter 2"/>
          <p:cNvSpPr>
            <a:spLocks noGrp="1"/>
          </p:cNvSpPr>
          <p:nvPr>
            <p:ph sz="quarter" idx="13"/>
          </p:nvPr>
        </p:nvSpPr>
        <p:spPr>
          <a:xfrm>
            <a:off x="254400" y="1219200"/>
            <a:ext cx="11785200" cy="5410200"/>
          </a:xfrm>
        </p:spPr>
        <p:txBody>
          <a:bodyPr>
            <a:normAutofit fontScale="92500" lnSpcReduction="20000"/>
          </a:bodyPr>
          <a:lstStyle/>
          <a:p>
            <a:r>
              <a:rPr lang="de-DE" sz="2400" b="1" dirty="0" err="1">
                <a:solidFill>
                  <a:schemeClr val="tx1"/>
                </a:solidFill>
                <a:ea typeface="Unit Offc Light" panose="020B0504030101020102" pitchFamily="34" charset="0"/>
                <a:cs typeface="Unit Offc Light" panose="020B0504030101020102" pitchFamily="34" charset="0"/>
              </a:rPr>
              <a:t>Please</a:t>
            </a:r>
            <a:r>
              <a:rPr lang="de-DE" sz="2400" b="1" dirty="0">
                <a:solidFill>
                  <a:schemeClr val="tx1"/>
                </a:solidFill>
                <a:ea typeface="Unit Offc Light" panose="020B0504030101020102" pitchFamily="34" charset="0"/>
                <a:cs typeface="Unit Offc Light" panose="020B0504030101020102" pitchFamily="34" charset="0"/>
              </a:rPr>
              <a:t> </a:t>
            </a:r>
            <a:r>
              <a:rPr lang="de-DE" sz="2400" b="1" dirty="0" err="1">
                <a:solidFill>
                  <a:schemeClr val="tx1"/>
                </a:solidFill>
                <a:ea typeface="Unit Offc Light" panose="020B0504030101020102" pitchFamily="34" charset="0"/>
                <a:cs typeface="Unit Offc Light" panose="020B0504030101020102" pitchFamily="34" charset="0"/>
              </a:rPr>
              <a:t>mind</a:t>
            </a:r>
            <a:r>
              <a:rPr lang="de-DE" sz="2400" b="1" dirty="0">
                <a:solidFill>
                  <a:schemeClr val="tx1"/>
                </a:solidFill>
                <a:ea typeface="Unit Offc Light" panose="020B0504030101020102" pitchFamily="34" charset="0"/>
                <a:cs typeface="Unit Offc Light" panose="020B0504030101020102" pitchFamily="34" charset="0"/>
              </a:rPr>
              <a:t> </a:t>
            </a:r>
            <a:r>
              <a:rPr lang="de-DE" sz="2400" b="1" dirty="0" err="1">
                <a:solidFill>
                  <a:schemeClr val="tx1"/>
                </a:solidFill>
                <a:ea typeface="Unit Offc Light" panose="020B0504030101020102" pitchFamily="34" charset="0"/>
                <a:cs typeface="Unit Offc Light" panose="020B0504030101020102" pitchFamily="34" charset="0"/>
              </a:rPr>
              <a:t>the</a:t>
            </a:r>
            <a:r>
              <a:rPr lang="de-DE" sz="2400" b="1" dirty="0">
                <a:solidFill>
                  <a:schemeClr val="tx1"/>
                </a:solidFill>
                <a:ea typeface="Unit Offc Light" panose="020B0504030101020102" pitchFamily="34" charset="0"/>
                <a:cs typeface="Unit Offc Light" panose="020B0504030101020102" pitchFamily="34" charset="0"/>
              </a:rPr>
              <a:t> </a:t>
            </a:r>
            <a:r>
              <a:rPr lang="de-DE" sz="2400" b="1" u="sng" dirty="0" err="1">
                <a:solidFill>
                  <a:schemeClr val="tx1"/>
                </a:solidFill>
                <a:ea typeface="Unit Offc Light" panose="020B0504030101020102" pitchFamily="34" charset="0"/>
                <a:cs typeface="Unit Offc Light" panose="020B0504030101020102" pitchFamily="34" charset="0"/>
              </a:rPr>
              <a:t>exercise</a:t>
            </a:r>
            <a:r>
              <a:rPr lang="de-DE" sz="2400" b="1" u="sng" dirty="0">
                <a:solidFill>
                  <a:schemeClr val="tx1"/>
                </a:solidFill>
                <a:ea typeface="Unit Offc Light" panose="020B0504030101020102" pitchFamily="34" charset="0"/>
                <a:cs typeface="Unit Offc Light" panose="020B0504030101020102" pitchFamily="34" charset="0"/>
              </a:rPr>
              <a:t> </a:t>
            </a:r>
            <a:r>
              <a:rPr lang="de-DE" sz="2400" b="1" u="sng" dirty="0" err="1">
                <a:solidFill>
                  <a:schemeClr val="tx1"/>
                </a:solidFill>
                <a:ea typeface="Unit Offc Light" panose="020B0504030101020102" pitchFamily="34" charset="0"/>
                <a:cs typeface="Unit Offc Light" panose="020B0504030101020102" pitchFamily="34" charset="0"/>
              </a:rPr>
              <a:t>deadline</a:t>
            </a:r>
            <a:r>
              <a:rPr lang="de-DE" sz="2400" b="1" u="sng" dirty="0">
                <a:solidFill>
                  <a:schemeClr val="tx1"/>
                </a:solidFill>
                <a:ea typeface="Unit Offc Light" panose="020B0504030101020102" pitchFamily="34" charset="0"/>
                <a:cs typeface="Unit Offc Light" panose="020B0504030101020102" pitchFamily="34" charset="0"/>
              </a:rPr>
              <a:t> </a:t>
            </a:r>
            <a:r>
              <a:rPr lang="de-DE" sz="2400" b="1" u="sng" dirty="0" err="1">
                <a:solidFill>
                  <a:schemeClr val="tx1"/>
                </a:solidFill>
                <a:ea typeface="Unit Offc Light" panose="020B0504030101020102" pitchFamily="34" charset="0"/>
                <a:cs typeface="Unit Offc Light" panose="020B0504030101020102" pitchFamily="34" charset="0"/>
              </a:rPr>
              <a:t>of</a:t>
            </a:r>
            <a:r>
              <a:rPr lang="de-DE" sz="2400" b="1" u="sng" dirty="0">
                <a:solidFill>
                  <a:schemeClr val="tx1"/>
                </a:solidFill>
                <a:ea typeface="Unit Offc Light" panose="020B0504030101020102" pitchFamily="34" charset="0"/>
                <a:cs typeface="Unit Offc Light" panose="020B0504030101020102" pitchFamily="34" charset="0"/>
              </a:rPr>
              <a:t> June, 30th, </a:t>
            </a:r>
            <a:r>
              <a:rPr lang="de-DE" sz="2400" b="1" dirty="0" err="1">
                <a:solidFill>
                  <a:schemeClr val="tx1"/>
                </a:solidFill>
                <a:ea typeface="Unit Offc Light" panose="020B0504030101020102" pitchFamily="34" charset="0"/>
                <a:cs typeface="Unit Offc Light" panose="020B0504030101020102" pitchFamily="34" charset="0"/>
              </a:rPr>
              <a:t>as</a:t>
            </a:r>
            <a:r>
              <a:rPr lang="de-DE" sz="2400" b="1" dirty="0">
                <a:solidFill>
                  <a:schemeClr val="tx1"/>
                </a:solidFill>
                <a:ea typeface="Unit Offc Light" panose="020B0504030101020102" pitchFamily="34" charset="0"/>
                <a:cs typeface="Unit Offc Light" panose="020B0504030101020102" pitchFamily="34" charset="0"/>
              </a:rPr>
              <a:t> </a:t>
            </a:r>
            <a:r>
              <a:rPr lang="de-DE" sz="2400" b="1" dirty="0" err="1">
                <a:solidFill>
                  <a:schemeClr val="tx1"/>
                </a:solidFill>
                <a:ea typeface="Unit Offc Light" panose="020B0504030101020102" pitchFamily="34" charset="0"/>
                <a:cs typeface="Unit Offc Light" panose="020B0504030101020102" pitchFamily="34" charset="0"/>
              </a:rPr>
              <a:t>well</a:t>
            </a:r>
            <a:r>
              <a:rPr lang="de-DE" sz="2400" b="1" dirty="0">
                <a:solidFill>
                  <a:schemeClr val="tx1"/>
                </a:solidFill>
                <a:ea typeface="Unit Offc Light" panose="020B0504030101020102" pitchFamily="34" charset="0"/>
                <a:cs typeface="Unit Offc Light" panose="020B0504030101020102" pitchFamily="34" charset="0"/>
              </a:rPr>
              <a:t> </a:t>
            </a:r>
            <a:r>
              <a:rPr lang="de-DE" sz="2400" b="1" dirty="0" err="1">
                <a:solidFill>
                  <a:schemeClr val="tx1"/>
                </a:solidFill>
                <a:ea typeface="Unit Offc Light" panose="020B0504030101020102" pitchFamily="34" charset="0"/>
                <a:cs typeface="Unit Offc Light" panose="020B0504030101020102" pitchFamily="34" charset="0"/>
              </a:rPr>
              <a:t>as</a:t>
            </a:r>
            <a:r>
              <a:rPr lang="de-DE" sz="2400" b="1" dirty="0">
                <a:solidFill>
                  <a:schemeClr val="tx1"/>
                </a:solidFill>
                <a:ea typeface="Unit Offc Light" panose="020B0504030101020102" pitchFamily="34" charset="0"/>
                <a:cs typeface="Unit Offc Light" panose="020B0504030101020102" pitchFamily="34" charset="0"/>
              </a:rPr>
              <a:t> </a:t>
            </a:r>
            <a:r>
              <a:rPr lang="de-DE" sz="2400" b="1" u="sng" dirty="0" err="1">
                <a:solidFill>
                  <a:schemeClr val="tx1"/>
                </a:solidFill>
                <a:ea typeface="Unit Offc Light" panose="020B0504030101020102" pitchFamily="34" charset="0"/>
                <a:cs typeface="Unit Offc Light" panose="020B0504030101020102" pitchFamily="34" charset="0"/>
              </a:rPr>
              <a:t>templates</a:t>
            </a:r>
            <a:r>
              <a:rPr lang="de-DE" sz="2400" b="1" u="sng" dirty="0">
                <a:solidFill>
                  <a:schemeClr val="tx1"/>
                </a:solidFill>
                <a:ea typeface="Unit Offc Light" panose="020B0504030101020102" pitchFamily="34" charset="0"/>
                <a:cs typeface="Unit Offc Light" panose="020B0504030101020102" pitchFamily="34" charset="0"/>
              </a:rPr>
              <a:t> </a:t>
            </a:r>
            <a:r>
              <a:rPr lang="de-DE" sz="2400" b="1" u="sng" dirty="0" err="1">
                <a:solidFill>
                  <a:schemeClr val="tx1"/>
                </a:solidFill>
                <a:ea typeface="Unit Offc Light" panose="020B0504030101020102" pitchFamily="34" charset="0"/>
                <a:cs typeface="Unit Offc Light" panose="020B0504030101020102" pitchFamily="34" charset="0"/>
              </a:rPr>
              <a:t>for</a:t>
            </a:r>
            <a:r>
              <a:rPr lang="de-DE" sz="2400" b="1" u="sng" dirty="0">
                <a:solidFill>
                  <a:schemeClr val="tx1"/>
                </a:solidFill>
                <a:ea typeface="Unit Offc Light" panose="020B0504030101020102" pitchFamily="34" charset="0"/>
                <a:cs typeface="Unit Offc Light" panose="020B0504030101020102" pitchFamily="34" charset="0"/>
              </a:rPr>
              <a:t> </a:t>
            </a:r>
            <a:r>
              <a:rPr lang="de-DE" sz="2400" b="1" u="sng" dirty="0" err="1">
                <a:solidFill>
                  <a:schemeClr val="tx1"/>
                </a:solidFill>
                <a:ea typeface="Unit Offc Light" panose="020B0504030101020102" pitchFamily="34" charset="0"/>
                <a:cs typeface="Unit Offc Light" panose="020B0504030101020102" pitchFamily="34" charset="0"/>
              </a:rPr>
              <a:t>submitting</a:t>
            </a:r>
            <a:r>
              <a:rPr lang="de-DE" sz="2400" b="1" u="sng" dirty="0">
                <a:solidFill>
                  <a:schemeClr val="tx1"/>
                </a:solidFill>
                <a:ea typeface="Unit Offc Light" panose="020B0504030101020102" pitchFamily="34" charset="0"/>
                <a:cs typeface="Unit Offc Light" panose="020B0504030101020102" pitchFamily="34" charset="0"/>
              </a:rPr>
              <a:t> </a:t>
            </a:r>
            <a:r>
              <a:rPr lang="de-DE" sz="2400" b="1" u="sng" dirty="0" err="1">
                <a:solidFill>
                  <a:schemeClr val="tx1"/>
                </a:solidFill>
                <a:ea typeface="Unit Offc Light" panose="020B0504030101020102" pitchFamily="34" charset="0"/>
                <a:cs typeface="Unit Offc Light" panose="020B0504030101020102" pitchFamily="34" charset="0"/>
              </a:rPr>
              <a:t>results</a:t>
            </a:r>
            <a:r>
              <a:rPr lang="de-DE" sz="2400" b="1" dirty="0">
                <a:solidFill>
                  <a:schemeClr val="tx1"/>
                </a:solidFill>
                <a:ea typeface="Unit Offc Light" panose="020B0504030101020102" pitchFamily="34" charset="0"/>
                <a:cs typeface="Unit Offc Light" panose="020B0504030101020102" pitchFamily="34" charset="0"/>
              </a:rPr>
              <a:t> (Level 1 </a:t>
            </a:r>
            <a:r>
              <a:rPr lang="de-DE" sz="2400" b="1" dirty="0" err="1">
                <a:solidFill>
                  <a:schemeClr val="tx1"/>
                </a:solidFill>
                <a:ea typeface="Unit Offc Light" panose="020B0504030101020102" pitchFamily="34" charset="0"/>
                <a:cs typeface="Unit Offc Light" panose="020B0504030101020102" pitchFamily="34" charset="0"/>
              </a:rPr>
              <a:t>and</a:t>
            </a:r>
            <a:r>
              <a:rPr lang="de-DE" sz="2400" b="1" dirty="0">
                <a:solidFill>
                  <a:schemeClr val="tx1"/>
                </a:solidFill>
                <a:ea typeface="Unit Offc Light" panose="020B0504030101020102" pitchFamily="34" charset="0"/>
                <a:cs typeface="Unit Offc Light" panose="020B0504030101020102" pitchFamily="34" charset="0"/>
              </a:rPr>
              <a:t> Level 2+3) !</a:t>
            </a:r>
            <a:endParaRPr lang="en-US" sz="2400" b="1" dirty="0">
              <a:solidFill>
                <a:schemeClr val="tx1"/>
              </a:solidFill>
              <a:ea typeface="Unit Offc Light" panose="020B0504030101020102" pitchFamily="34" charset="0"/>
              <a:cs typeface="Unit Offc Light" panose="020B0504030101020102" pitchFamily="34" charset="0"/>
            </a:endParaRPr>
          </a:p>
          <a:p>
            <a:r>
              <a:rPr lang="de-DE" sz="2400" dirty="0" err="1">
                <a:solidFill>
                  <a:schemeClr val="tx1"/>
                </a:solidFill>
                <a:ea typeface="Unit Offc Light" panose="020B0504030101020102" pitchFamily="34" charset="0"/>
                <a:cs typeface="Unit Offc Light" panose="020B0504030101020102" pitchFamily="34" charset="0"/>
              </a:rPr>
              <a:t>Publication</a:t>
            </a:r>
            <a:r>
              <a:rPr lang="de-DE" sz="2400" dirty="0">
                <a:solidFill>
                  <a:schemeClr val="tx1"/>
                </a:solidFill>
                <a:ea typeface="Unit Offc Light" panose="020B0504030101020102" pitchFamily="34" charset="0"/>
                <a:cs typeface="Unit Offc Light" panose="020B0504030101020102" pitchFamily="34" charset="0"/>
              </a:rPr>
              <a:t> „</a:t>
            </a:r>
            <a:r>
              <a:rPr lang="en-US" sz="2400" i="1" dirty="0">
                <a:solidFill>
                  <a:schemeClr val="tx1"/>
                </a:solidFill>
                <a:ea typeface="Unit Offc Light" panose="020B0504030101020102" pitchFamily="34" charset="0"/>
                <a:cs typeface="Unit Offc Light" panose="020B0504030101020102" pitchFamily="34" charset="0"/>
              </a:rPr>
              <a:t>Third international challenge to model the medium- to long-range transport of </a:t>
            </a:r>
            <a:r>
              <a:rPr lang="en-US" sz="2400" i="1" dirty="0" err="1">
                <a:solidFill>
                  <a:schemeClr val="tx1"/>
                </a:solidFill>
                <a:ea typeface="Unit Offc Light" panose="020B0504030101020102" pitchFamily="34" charset="0"/>
                <a:cs typeface="Unit Offc Light" panose="020B0504030101020102" pitchFamily="34" charset="0"/>
              </a:rPr>
              <a:t>radioxenon</a:t>
            </a:r>
            <a:r>
              <a:rPr lang="en-US" sz="2400" i="1" dirty="0">
                <a:solidFill>
                  <a:schemeClr val="tx1"/>
                </a:solidFill>
                <a:ea typeface="Unit Offc Light" panose="020B0504030101020102" pitchFamily="34" charset="0"/>
                <a:cs typeface="Unit Offc Light" panose="020B0504030101020102" pitchFamily="34" charset="0"/>
              </a:rPr>
              <a:t> to four Comprehensive Nuclear-Test-Ban Treaty monitoring stations” </a:t>
            </a:r>
            <a:r>
              <a:rPr lang="en-US" sz="2400" dirty="0">
                <a:solidFill>
                  <a:schemeClr val="tx1"/>
                </a:solidFill>
                <a:ea typeface="Unit Offc Light" panose="020B0504030101020102" pitchFamily="34" charset="0"/>
                <a:cs typeface="Unit Offc Light" panose="020B0504030101020102" pitchFamily="34" charset="0"/>
              </a:rPr>
              <a:t>has just been resubmitted after minor revision to the </a:t>
            </a:r>
            <a:r>
              <a:rPr lang="en-US" sz="2400" i="1" dirty="0">
                <a:solidFill>
                  <a:schemeClr val="tx1"/>
                </a:solidFill>
                <a:ea typeface="Unit Offc Light" panose="020B0504030101020102" pitchFamily="34" charset="0"/>
                <a:cs typeface="Unit Offc Light" panose="020B0504030101020102" pitchFamily="34" charset="0"/>
              </a:rPr>
              <a:t>Journal of Environmental Radioactivity.</a:t>
            </a:r>
          </a:p>
          <a:p>
            <a:endParaRPr lang="en-US" sz="2000" dirty="0">
              <a:solidFill>
                <a:schemeClr val="tx1"/>
              </a:solidFill>
              <a:ea typeface="Unit Offc Light" panose="020B0504030101020102" pitchFamily="34" charset="0"/>
              <a:cs typeface="Unit Offc Light" panose="020B0504030101020102" pitchFamily="34" charset="0"/>
            </a:endParaRPr>
          </a:p>
          <a:p>
            <a:r>
              <a:rPr lang="en-US" sz="1900" dirty="0">
                <a:solidFill>
                  <a:schemeClr val="tx1"/>
                </a:solidFill>
                <a:ea typeface="Unit Offc Light" panose="020B0504030101020102" pitchFamily="34" charset="0"/>
                <a:cs typeface="Unit Offc Light" panose="020B0504030101020102" pitchFamily="34" charset="0"/>
              </a:rPr>
              <a:t>A. </a:t>
            </a:r>
            <a:r>
              <a:rPr lang="en-US" sz="1900" dirty="0" err="1">
                <a:solidFill>
                  <a:schemeClr val="tx1"/>
                </a:solidFill>
                <a:ea typeface="Unit Offc Light" panose="020B0504030101020102" pitchFamily="34" charset="0"/>
                <a:cs typeface="Unit Offc Light" panose="020B0504030101020102" pitchFamily="34" charset="0"/>
              </a:rPr>
              <a:t>Axelsson</a:t>
            </a:r>
            <a:r>
              <a:rPr lang="en-US" sz="1900" dirty="0">
                <a:solidFill>
                  <a:schemeClr val="tx1"/>
                </a:solidFill>
                <a:ea typeface="Unit Offc Light" panose="020B0504030101020102" pitchFamily="34" charset="0"/>
                <a:cs typeface="Unit Offc Light" panose="020B0504030101020102" pitchFamily="34" charset="0"/>
              </a:rPr>
              <a:t>, A. </a:t>
            </a:r>
            <a:r>
              <a:rPr lang="en-US" sz="1900" dirty="0" err="1">
                <a:solidFill>
                  <a:schemeClr val="tx1"/>
                </a:solidFill>
                <a:ea typeface="Unit Offc Light" panose="020B0504030101020102" pitchFamily="34" charset="0"/>
                <a:cs typeface="Unit Offc Light" panose="020B0504030101020102" pitchFamily="34" charset="0"/>
              </a:rPr>
              <a:t>Ringbom</a:t>
            </a:r>
            <a:r>
              <a:rPr lang="en-US" sz="1900" dirty="0">
                <a:solidFill>
                  <a:schemeClr val="tx1"/>
                </a:solidFill>
                <a:ea typeface="Unit Offc Light" panose="020B0504030101020102" pitchFamily="34" charset="0"/>
                <a:cs typeface="Unit Offc Light" panose="020B0504030101020102" pitchFamily="34" charset="0"/>
              </a:rPr>
              <a:t>, M. </a:t>
            </a:r>
            <a:r>
              <a:rPr lang="en-US" sz="1900" dirty="0" err="1">
                <a:solidFill>
                  <a:schemeClr val="tx1"/>
                </a:solidFill>
                <a:ea typeface="Unit Offc Light" panose="020B0504030101020102" pitchFamily="34" charset="0"/>
                <a:cs typeface="Unit Offc Light" panose="020B0504030101020102" pitchFamily="34" charset="0"/>
              </a:rPr>
              <a:t>Aldener</a:t>
            </a:r>
            <a:r>
              <a:rPr lang="en-US" sz="1900" dirty="0">
                <a:solidFill>
                  <a:schemeClr val="tx1"/>
                </a:solidFill>
                <a:ea typeface="Unit Offc Light" panose="020B0504030101020102" pitchFamily="34" charset="0"/>
                <a:cs typeface="Unit Offc Light" panose="020B0504030101020102" pitchFamily="34" charset="0"/>
              </a:rPr>
              <a:t>, T. </a:t>
            </a:r>
            <a:r>
              <a:rPr lang="en-US" sz="1900" dirty="0" err="1">
                <a:solidFill>
                  <a:schemeClr val="tx1"/>
                </a:solidFill>
                <a:ea typeface="Unit Offc Light" panose="020B0504030101020102" pitchFamily="34" charset="0"/>
                <a:cs typeface="Unit Offc Light" panose="020B0504030101020102" pitchFamily="34" charset="0"/>
              </a:rPr>
              <a:t>Fritioff</a:t>
            </a:r>
            <a:r>
              <a:rPr lang="en-US" sz="1900" dirty="0">
                <a:solidFill>
                  <a:schemeClr val="tx1"/>
                </a:solidFill>
                <a:ea typeface="Unit Offc Light" panose="020B0504030101020102" pitchFamily="34" charset="0"/>
                <a:cs typeface="Unit Offc Light" panose="020B0504030101020102" pitchFamily="34" charset="0"/>
              </a:rPr>
              <a:t>, and A. </a:t>
            </a:r>
            <a:r>
              <a:rPr lang="en-US" sz="1900" dirty="0" err="1">
                <a:solidFill>
                  <a:schemeClr val="tx1"/>
                </a:solidFill>
                <a:ea typeface="Unit Offc Light" panose="020B0504030101020102" pitchFamily="34" charset="0"/>
                <a:cs typeface="Unit Offc Light" panose="020B0504030101020102" pitchFamily="34" charset="0"/>
              </a:rPr>
              <a:t>Mörtsell</a:t>
            </a:r>
            <a:r>
              <a:rPr lang="en-US" sz="1900" dirty="0">
                <a:solidFill>
                  <a:schemeClr val="tx1"/>
                </a:solidFill>
                <a:ea typeface="Unit Offc Light" panose="020B0504030101020102" pitchFamily="34" charset="0"/>
                <a:cs typeface="Unit Offc Light" panose="020B0504030101020102" pitchFamily="34" charset="0"/>
              </a:rPr>
              <a:t> (2014): The Impact of System Characteristics on Noble Gas Network Verification Capability for CTBT. Report No. FOI-R-3856-SE, ISSN-1650-1942, Stockholm, Sweden.</a:t>
            </a:r>
          </a:p>
          <a:p>
            <a:r>
              <a:rPr lang="en-US" sz="1900" dirty="0">
                <a:solidFill>
                  <a:schemeClr val="tx1"/>
                </a:solidFill>
              </a:rPr>
              <a:t>M. B. </a:t>
            </a:r>
            <a:r>
              <a:rPr lang="en-US" sz="1900" dirty="0" err="1">
                <a:solidFill>
                  <a:schemeClr val="tx1"/>
                </a:solidFill>
              </a:rPr>
              <a:t>Kalinowski</a:t>
            </a:r>
            <a:r>
              <a:rPr lang="en-US" sz="1900" dirty="0">
                <a:solidFill>
                  <a:schemeClr val="tx1"/>
                </a:solidFill>
              </a:rPr>
              <a:t>, A. </a:t>
            </a:r>
            <a:r>
              <a:rPr lang="en-US" sz="1900" dirty="0" err="1">
                <a:solidFill>
                  <a:schemeClr val="tx1"/>
                </a:solidFill>
              </a:rPr>
              <a:t>Axelsson</a:t>
            </a:r>
            <a:r>
              <a:rPr lang="en-US" sz="1900" dirty="0">
                <a:solidFill>
                  <a:schemeClr val="tx1"/>
                </a:solidFill>
              </a:rPr>
              <a:t>, M. Bean, X. Blanchard, T. W. Bowyer, G. </a:t>
            </a:r>
            <a:r>
              <a:rPr lang="en-US" sz="1900" dirty="0" err="1">
                <a:solidFill>
                  <a:schemeClr val="tx1"/>
                </a:solidFill>
              </a:rPr>
              <a:t>Brachet</a:t>
            </a:r>
            <a:r>
              <a:rPr lang="en-US" sz="1900" dirty="0">
                <a:solidFill>
                  <a:schemeClr val="tx1"/>
                </a:solidFill>
              </a:rPr>
              <a:t>, S. </a:t>
            </a:r>
            <a:r>
              <a:rPr lang="en-US" sz="1900" dirty="0" err="1">
                <a:solidFill>
                  <a:schemeClr val="tx1"/>
                </a:solidFill>
              </a:rPr>
              <a:t>Hebel</a:t>
            </a:r>
            <a:r>
              <a:rPr lang="en-US" sz="1900" dirty="0">
                <a:solidFill>
                  <a:schemeClr val="tx1"/>
                </a:solidFill>
              </a:rPr>
              <a:t>, J. I. McIntyre, J. Peters, C. </a:t>
            </a:r>
            <a:r>
              <a:rPr lang="en-US" sz="1900" dirty="0" err="1">
                <a:solidFill>
                  <a:schemeClr val="tx1"/>
                </a:solidFill>
              </a:rPr>
              <a:t>Pistner</a:t>
            </a:r>
            <a:r>
              <a:rPr lang="en-US" sz="1900" dirty="0">
                <a:solidFill>
                  <a:schemeClr val="tx1"/>
                </a:solidFill>
              </a:rPr>
              <a:t>, M. </a:t>
            </a:r>
            <a:r>
              <a:rPr lang="en-US" sz="1900" dirty="0" err="1">
                <a:solidFill>
                  <a:schemeClr val="tx1"/>
                </a:solidFill>
              </a:rPr>
              <a:t>Raith</a:t>
            </a:r>
            <a:r>
              <a:rPr lang="en-US" sz="1900" dirty="0">
                <a:solidFill>
                  <a:schemeClr val="tx1"/>
                </a:solidFill>
              </a:rPr>
              <a:t>, A. </a:t>
            </a:r>
            <a:r>
              <a:rPr lang="en-US" sz="1900" dirty="0" err="1">
                <a:solidFill>
                  <a:schemeClr val="tx1"/>
                </a:solidFill>
              </a:rPr>
              <a:t>Ringbom</a:t>
            </a:r>
            <a:r>
              <a:rPr lang="en-US" sz="1900" dirty="0">
                <a:solidFill>
                  <a:schemeClr val="tx1"/>
                </a:solidFill>
              </a:rPr>
              <a:t>, P. R. J. </a:t>
            </a:r>
            <a:r>
              <a:rPr lang="en-US" sz="1900" dirty="0" err="1">
                <a:solidFill>
                  <a:schemeClr val="tx1"/>
                </a:solidFill>
              </a:rPr>
              <a:t>Saey</a:t>
            </a:r>
            <a:r>
              <a:rPr lang="en-US" sz="1900" dirty="0">
                <a:solidFill>
                  <a:schemeClr val="tx1"/>
                </a:solidFill>
              </a:rPr>
              <a:t>, C. Schlosser, T. J. </a:t>
            </a:r>
            <a:r>
              <a:rPr lang="en-US" sz="1900" dirty="0" err="1">
                <a:solidFill>
                  <a:schemeClr val="tx1"/>
                </a:solidFill>
              </a:rPr>
              <a:t>Stocki</a:t>
            </a:r>
            <a:r>
              <a:rPr lang="en-US" sz="1900" dirty="0">
                <a:solidFill>
                  <a:schemeClr val="tx1"/>
                </a:solidFill>
              </a:rPr>
              <a:t>, T. </a:t>
            </a:r>
            <a:r>
              <a:rPr lang="en-US" sz="1900" dirty="0" err="1">
                <a:solidFill>
                  <a:schemeClr val="tx1"/>
                </a:solidFill>
              </a:rPr>
              <a:t>Taffary</a:t>
            </a:r>
            <a:r>
              <a:rPr lang="en-US" sz="1900" dirty="0">
                <a:solidFill>
                  <a:schemeClr val="tx1"/>
                </a:solidFill>
              </a:rPr>
              <a:t>, and R. K. </a:t>
            </a:r>
            <a:r>
              <a:rPr lang="en-US" sz="1900" dirty="0" err="1">
                <a:solidFill>
                  <a:schemeClr val="tx1"/>
                </a:solidFill>
              </a:rPr>
              <a:t>Ungar</a:t>
            </a:r>
            <a:r>
              <a:rPr lang="en-US" sz="1900" dirty="0">
                <a:solidFill>
                  <a:schemeClr val="tx1"/>
                </a:solidFill>
              </a:rPr>
              <a:t> (2010): Discrimination of Nuclear Explosions against Civilian Sources Based on Atmospheric Xenon Isotopic Activity Ratios. </a:t>
            </a:r>
            <a:r>
              <a:rPr lang="en-US" sz="1900" i="1" dirty="0">
                <a:solidFill>
                  <a:schemeClr val="tx1"/>
                </a:solidFill>
              </a:rPr>
              <a:t>Pure and Applied Geophysics</a:t>
            </a:r>
            <a:r>
              <a:rPr lang="en-US" sz="1900" dirty="0">
                <a:solidFill>
                  <a:schemeClr val="tx1"/>
                </a:solidFill>
              </a:rPr>
              <a:t> </a:t>
            </a:r>
            <a:r>
              <a:rPr lang="en-US" sz="1900" b="1" dirty="0">
                <a:solidFill>
                  <a:schemeClr val="tx1"/>
                </a:solidFill>
              </a:rPr>
              <a:t>167</a:t>
            </a:r>
            <a:r>
              <a:rPr lang="en-US" sz="1900" dirty="0">
                <a:solidFill>
                  <a:schemeClr val="tx1"/>
                </a:solidFill>
              </a:rPr>
              <a:t>, 517–539.</a:t>
            </a:r>
          </a:p>
          <a:p>
            <a:r>
              <a:rPr lang="en-US" sz="1900" dirty="0" err="1">
                <a:solidFill>
                  <a:schemeClr val="tx1"/>
                </a:solidFill>
                <a:ea typeface="Unit Offc Light" panose="020B0504030101020102" pitchFamily="34" charset="0"/>
                <a:cs typeface="Arial" panose="020B0604020202020204" pitchFamily="34" charset="0"/>
              </a:rPr>
              <a:t>vDEC</a:t>
            </a:r>
            <a:r>
              <a:rPr lang="en-US" sz="1900" dirty="0">
                <a:solidFill>
                  <a:schemeClr val="tx1"/>
                </a:solidFill>
                <a:ea typeface="Unit Offc Light" panose="020B0504030101020102" pitchFamily="34" charset="0"/>
                <a:cs typeface="Arial" panose="020B0604020202020204" pitchFamily="34" charset="0"/>
              </a:rPr>
              <a:t>-Virtual Data Exploitation Centre. CTBTO, </a:t>
            </a:r>
            <a:r>
              <a:rPr lang="en-US" sz="1900" dirty="0">
                <a:solidFill>
                  <a:schemeClr val="tx1"/>
                </a:solidFill>
                <a:ea typeface="Unit Offc Light" panose="020B0504030101020102" pitchFamily="34" charset="0"/>
                <a:cs typeface="Arial" panose="020B0604020202020204" pitchFamily="34" charset="0"/>
                <a:hlinkClick r:id="rId2"/>
              </a:rPr>
              <a:t>https://www.ctbto.org/specials/vdec/</a:t>
            </a:r>
            <a:endParaRPr lang="en-GB" sz="1900" dirty="0">
              <a:solidFill>
                <a:schemeClr val="tx1"/>
              </a:solidFill>
            </a:endParaRPr>
          </a:p>
          <a:p>
            <a:r>
              <a:rPr lang="en-US" sz="1900" dirty="0">
                <a:solidFill>
                  <a:schemeClr val="tx1"/>
                </a:solidFill>
              </a:rPr>
              <a:t>M. </a:t>
            </a:r>
            <a:r>
              <a:rPr lang="en-US" sz="1900" dirty="0" err="1">
                <a:solidFill>
                  <a:schemeClr val="tx1"/>
                </a:solidFill>
              </a:rPr>
              <a:t>Zähringer</a:t>
            </a:r>
            <a:r>
              <a:rPr lang="en-US" sz="1900" dirty="0">
                <a:solidFill>
                  <a:schemeClr val="tx1"/>
                </a:solidFill>
              </a:rPr>
              <a:t> and G. Kirchner (2008): Nuclide ratios and source identification from high-resolution gamma-ray spectra with Bayesian decision methods. </a:t>
            </a:r>
            <a:r>
              <a:rPr lang="en-US" sz="1900" i="1" dirty="0">
                <a:solidFill>
                  <a:schemeClr val="tx1"/>
                </a:solidFill>
              </a:rPr>
              <a:t>Nuclear Instruments and Methods in Physics Research A</a:t>
            </a:r>
            <a:r>
              <a:rPr lang="en-US" sz="1900" dirty="0">
                <a:solidFill>
                  <a:schemeClr val="tx1"/>
                </a:solidFill>
              </a:rPr>
              <a:t>.</a:t>
            </a:r>
            <a:endParaRPr lang="en-US" sz="1900" dirty="0">
              <a:solidFill>
                <a:schemeClr val="tx1"/>
              </a:solidFill>
              <a:ea typeface="Unit Offc Light" panose="020B0504030101020102" pitchFamily="34" charset="0"/>
              <a:cs typeface="Arial" panose="020B0604020202020204" pitchFamily="34" charset="0"/>
            </a:endParaRPr>
          </a:p>
          <a:p>
            <a:pPr marL="0" indent="0">
              <a:buNone/>
            </a:pPr>
            <a:endParaRPr lang="en-US" sz="3500" dirty="0">
              <a:ea typeface="Unit Offc Light" panose="020B0504030101020102" pitchFamily="34" charset="0"/>
              <a:cs typeface="Arial" panose="020B0604020202020204" pitchFamily="34" charset="0"/>
            </a:endParaRPr>
          </a:p>
          <a:p>
            <a:pPr marL="0" indent="0" algn="ctr">
              <a:buNone/>
            </a:pPr>
            <a:r>
              <a:rPr lang="de-DE" sz="3800" dirty="0">
                <a:ea typeface="Unit Offc Light" panose="020B0504030101020102" pitchFamily="34" charset="0"/>
                <a:cs typeface="Arial" panose="020B0604020202020204" pitchFamily="34" charset="0"/>
              </a:rPr>
              <a:t>THANK YOU FOR YOUR ATTENTION!</a:t>
            </a:r>
            <a:endParaRPr lang="en-US" sz="3800" dirty="0">
              <a:ea typeface="Unit Offc Light" panose="020B0504030101020102" pitchFamily="34" charset="0"/>
              <a:cs typeface="Arial" panose="020B0604020202020204" pitchFamily="34" charset="0"/>
            </a:endParaRPr>
          </a:p>
          <a:p>
            <a:endParaRPr lang="en-US" sz="3800" dirty="0"/>
          </a:p>
        </p:txBody>
      </p:sp>
    </p:spTree>
    <p:extLst>
      <p:ext uri="{BB962C8B-B14F-4D97-AF65-F5344CB8AC3E}">
        <p14:creationId xmlns:p14="http://schemas.microsoft.com/office/powerpoint/2010/main" val="238036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11582400" cy="1265238"/>
          </a:xfrm>
        </p:spPr>
        <p:txBody>
          <a:bodyPr>
            <a:normAutofit/>
          </a:bodyPr>
          <a:lstStyle/>
          <a:p>
            <a:pPr algn="l"/>
            <a:r>
              <a:rPr lang="de-DE" sz="3200" b="1" dirty="0" err="1">
                <a:solidFill>
                  <a:schemeClr val="bg1"/>
                </a:solidFill>
              </a:rPr>
              <a:t>Auxiliary</a:t>
            </a:r>
            <a:r>
              <a:rPr lang="de-DE" sz="3200" b="1" dirty="0">
                <a:solidFill>
                  <a:schemeClr val="bg1"/>
                </a:solidFill>
              </a:rPr>
              <a:t> material I</a:t>
            </a:r>
            <a:endParaRPr lang="en-US" sz="3200" dirty="0"/>
          </a:p>
        </p:txBody>
      </p:sp>
      <p:sp>
        <p:nvSpPr>
          <p:cNvPr id="3" name="Inhaltsplatzhalter 2"/>
          <p:cNvSpPr>
            <a:spLocks noGrp="1"/>
          </p:cNvSpPr>
          <p:nvPr>
            <p:ph sz="quarter" idx="13"/>
          </p:nvPr>
        </p:nvSpPr>
        <p:spPr>
          <a:xfrm>
            <a:off x="254400" y="1191600"/>
            <a:ext cx="10363200" cy="5666400"/>
          </a:xfrm>
        </p:spPr>
        <p:txBody>
          <a:bodyPr>
            <a:normAutofit lnSpcReduction="10000"/>
          </a:bodyPr>
          <a:lstStyle/>
          <a:p>
            <a:pPr marL="0" indent="0">
              <a:buNone/>
            </a:pPr>
            <a:r>
              <a:rPr lang="de-DE" sz="2600" u="sng" dirty="0" err="1">
                <a:solidFill>
                  <a:schemeClr val="tx1"/>
                </a:solidFill>
              </a:rPr>
              <a:t>Differences</a:t>
            </a:r>
            <a:r>
              <a:rPr lang="de-DE" sz="2600" u="sng" dirty="0">
                <a:solidFill>
                  <a:schemeClr val="tx1"/>
                </a:solidFill>
              </a:rPr>
              <a:t> </a:t>
            </a:r>
            <a:r>
              <a:rPr lang="de-DE" sz="2600" u="sng" dirty="0" err="1">
                <a:solidFill>
                  <a:schemeClr val="tx1"/>
                </a:solidFill>
              </a:rPr>
              <a:t>regarding</a:t>
            </a:r>
            <a:r>
              <a:rPr lang="de-DE" sz="2600" u="sng" dirty="0">
                <a:solidFill>
                  <a:schemeClr val="tx1"/>
                </a:solidFill>
              </a:rPr>
              <a:t> </a:t>
            </a:r>
            <a:r>
              <a:rPr lang="de-DE" sz="2600" u="sng" dirty="0" err="1">
                <a:solidFill>
                  <a:schemeClr val="tx1"/>
                </a:solidFill>
              </a:rPr>
              <a:t>the</a:t>
            </a:r>
            <a:r>
              <a:rPr lang="de-DE" sz="2600" u="sng" dirty="0">
                <a:solidFill>
                  <a:schemeClr val="tx1"/>
                </a:solidFill>
              </a:rPr>
              <a:t> </a:t>
            </a:r>
            <a:r>
              <a:rPr lang="de-DE" sz="2600" u="sng" dirty="0" err="1">
                <a:solidFill>
                  <a:schemeClr val="tx1"/>
                </a:solidFill>
              </a:rPr>
              <a:t>metrics</a:t>
            </a:r>
            <a:r>
              <a:rPr lang="de-DE" sz="2600" u="sng" dirty="0">
                <a:solidFill>
                  <a:schemeClr val="tx1"/>
                </a:solidFill>
              </a:rPr>
              <a:t> </a:t>
            </a:r>
            <a:r>
              <a:rPr lang="de-DE" sz="2600" u="sng" dirty="0" err="1">
                <a:solidFill>
                  <a:schemeClr val="tx1"/>
                </a:solidFill>
              </a:rPr>
              <a:t>as</a:t>
            </a:r>
            <a:r>
              <a:rPr lang="de-DE" sz="2600" u="sng" dirty="0">
                <a:solidFill>
                  <a:schemeClr val="tx1"/>
                </a:solidFill>
              </a:rPr>
              <a:t> </a:t>
            </a:r>
            <a:r>
              <a:rPr lang="de-DE" sz="2600" u="sng" dirty="0" err="1">
                <a:solidFill>
                  <a:schemeClr val="tx1"/>
                </a:solidFill>
              </a:rPr>
              <a:t>used</a:t>
            </a:r>
            <a:r>
              <a:rPr lang="de-DE" sz="2600" u="sng" dirty="0">
                <a:solidFill>
                  <a:schemeClr val="tx1"/>
                </a:solidFill>
              </a:rPr>
              <a:t> in </a:t>
            </a:r>
            <a:r>
              <a:rPr lang="de-DE" sz="2600" u="sng" dirty="0" err="1">
                <a:solidFill>
                  <a:schemeClr val="tx1"/>
                </a:solidFill>
              </a:rPr>
              <a:t>this</a:t>
            </a:r>
            <a:r>
              <a:rPr lang="de-DE" sz="2600" u="sng" dirty="0">
                <a:solidFill>
                  <a:schemeClr val="tx1"/>
                </a:solidFill>
              </a:rPr>
              <a:t> </a:t>
            </a:r>
            <a:r>
              <a:rPr lang="de-DE" sz="2600" u="sng" dirty="0" err="1">
                <a:solidFill>
                  <a:schemeClr val="tx1"/>
                </a:solidFill>
              </a:rPr>
              <a:t>study</a:t>
            </a:r>
            <a:r>
              <a:rPr lang="de-DE" sz="2600" u="sng" dirty="0">
                <a:solidFill>
                  <a:schemeClr val="tx1"/>
                </a:solidFill>
              </a:rPr>
              <a:t> </a:t>
            </a:r>
            <a:r>
              <a:rPr lang="de-DE" sz="2600" u="sng" dirty="0" err="1">
                <a:solidFill>
                  <a:schemeClr val="tx1"/>
                </a:solidFill>
              </a:rPr>
              <a:t>compared</a:t>
            </a:r>
            <a:r>
              <a:rPr lang="de-DE" sz="2600" u="sng" dirty="0">
                <a:solidFill>
                  <a:schemeClr val="tx1"/>
                </a:solidFill>
              </a:rPr>
              <a:t> </a:t>
            </a:r>
            <a:r>
              <a:rPr lang="de-DE" sz="2600" u="sng" dirty="0" err="1">
                <a:solidFill>
                  <a:schemeClr val="tx1"/>
                </a:solidFill>
              </a:rPr>
              <a:t>to</a:t>
            </a:r>
            <a:r>
              <a:rPr lang="de-DE" sz="2600" u="sng" dirty="0">
                <a:solidFill>
                  <a:schemeClr val="tx1"/>
                </a:solidFill>
              </a:rPr>
              <a:t> </a:t>
            </a:r>
            <a:r>
              <a:rPr lang="de-DE" sz="2600" u="sng" dirty="0" err="1">
                <a:solidFill>
                  <a:schemeClr val="tx1"/>
                </a:solidFill>
              </a:rPr>
              <a:t>the</a:t>
            </a:r>
            <a:r>
              <a:rPr lang="de-DE" sz="2600" u="sng" dirty="0">
                <a:solidFill>
                  <a:schemeClr val="tx1"/>
                </a:solidFill>
              </a:rPr>
              <a:t> FOI </a:t>
            </a:r>
            <a:r>
              <a:rPr lang="de-DE" sz="2600" u="sng" dirty="0" err="1">
                <a:solidFill>
                  <a:schemeClr val="tx1"/>
                </a:solidFill>
              </a:rPr>
              <a:t>study</a:t>
            </a:r>
            <a:r>
              <a:rPr lang="de-DE" sz="2600" u="sng" dirty="0">
                <a:solidFill>
                  <a:schemeClr val="tx1"/>
                </a:solidFill>
              </a:rPr>
              <a:t>:</a:t>
            </a:r>
          </a:p>
          <a:p>
            <a:pPr marL="0" indent="0">
              <a:buNone/>
            </a:pPr>
            <a:endParaRPr lang="de-DE" sz="2600" dirty="0">
              <a:solidFill>
                <a:schemeClr val="tx1"/>
              </a:solidFill>
            </a:endParaRPr>
          </a:p>
          <a:p>
            <a:r>
              <a:rPr lang="de-DE" sz="2400" i="1" dirty="0" err="1">
                <a:solidFill>
                  <a:schemeClr val="tx1"/>
                </a:solidFill>
              </a:rPr>
              <a:t>Detection</a:t>
            </a:r>
            <a:r>
              <a:rPr lang="de-DE" sz="2400" i="1" dirty="0">
                <a:solidFill>
                  <a:schemeClr val="tx1"/>
                </a:solidFill>
              </a:rPr>
              <a:t> Power</a:t>
            </a:r>
            <a:r>
              <a:rPr lang="de-DE" sz="2400" dirty="0">
                <a:solidFill>
                  <a:schemeClr val="tx1"/>
                </a:solidFill>
              </a:rPr>
              <a:t>:</a:t>
            </a:r>
            <a:r>
              <a:rPr lang="en-US" sz="2400" dirty="0">
                <a:solidFill>
                  <a:schemeClr val="tx1"/>
                </a:solidFill>
              </a:rPr>
              <a:t> Percentile is used as threshold instead of the MDC. The use of the MDC for the purpose of detecting a nuclear explosion is challenged by the project team in general. The use of ATM to model the civil background probably makes the use of a threshold that depends on the individual modeled time series at a specific IMS station more appropriate.</a:t>
            </a:r>
          </a:p>
          <a:p>
            <a:r>
              <a:rPr lang="de-DE" sz="2400" i="1" dirty="0">
                <a:solidFill>
                  <a:schemeClr val="tx1"/>
                </a:solidFill>
              </a:rPr>
              <a:t>Location Power</a:t>
            </a:r>
            <a:r>
              <a:rPr lang="de-DE" sz="2400" dirty="0">
                <a:solidFill>
                  <a:schemeClr val="tx1"/>
                </a:solidFill>
              </a:rPr>
              <a:t>: Sample </a:t>
            </a:r>
            <a:r>
              <a:rPr lang="de-DE" sz="2400" dirty="0" err="1">
                <a:solidFill>
                  <a:schemeClr val="tx1"/>
                </a:solidFill>
              </a:rPr>
              <a:t>counting</a:t>
            </a:r>
            <a:r>
              <a:rPr lang="de-DE" sz="2400" dirty="0">
                <a:solidFill>
                  <a:schemeClr val="tx1"/>
                </a:solidFill>
              </a:rPr>
              <a:t> </a:t>
            </a:r>
            <a:r>
              <a:rPr lang="de-DE" sz="2400" dirty="0" err="1">
                <a:solidFill>
                  <a:schemeClr val="tx1"/>
                </a:solidFill>
              </a:rPr>
              <a:t>approach</a:t>
            </a:r>
            <a:r>
              <a:rPr lang="de-DE" sz="2400" dirty="0">
                <a:solidFill>
                  <a:schemeClr val="tx1"/>
                </a:solidFill>
              </a:rPr>
              <a:t> </a:t>
            </a:r>
            <a:r>
              <a:rPr lang="de-DE" sz="2400" dirty="0" err="1">
                <a:solidFill>
                  <a:schemeClr val="tx1"/>
                </a:solidFill>
              </a:rPr>
              <a:t>only</a:t>
            </a:r>
            <a:r>
              <a:rPr lang="de-DE" sz="2400" dirty="0">
                <a:solidFill>
                  <a:schemeClr val="tx1"/>
                </a:solidFill>
              </a:rPr>
              <a:t> – </a:t>
            </a:r>
            <a:r>
              <a:rPr lang="de-DE" sz="2400" dirty="0" err="1">
                <a:solidFill>
                  <a:schemeClr val="tx1"/>
                </a:solidFill>
              </a:rPr>
              <a:t>very</a:t>
            </a:r>
            <a:r>
              <a:rPr lang="de-DE" sz="2400" dirty="0">
                <a:solidFill>
                  <a:schemeClr val="tx1"/>
                </a:solidFill>
              </a:rPr>
              <a:t> limited </a:t>
            </a:r>
            <a:r>
              <a:rPr lang="de-DE" sz="2400" dirty="0" err="1">
                <a:solidFill>
                  <a:schemeClr val="tx1"/>
                </a:solidFill>
              </a:rPr>
              <a:t>evaluation</a:t>
            </a:r>
            <a:endParaRPr lang="de-DE" sz="2400" dirty="0">
              <a:solidFill>
                <a:schemeClr val="tx1"/>
              </a:solidFill>
            </a:endParaRPr>
          </a:p>
          <a:p>
            <a:r>
              <a:rPr lang="de-DE" sz="2400" i="1" dirty="0" err="1">
                <a:solidFill>
                  <a:schemeClr val="tx1"/>
                </a:solidFill>
              </a:rPr>
              <a:t>Rejection</a:t>
            </a:r>
            <a:r>
              <a:rPr lang="de-DE" sz="2400" i="1" dirty="0">
                <a:solidFill>
                  <a:schemeClr val="tx1"/>
                </a:solidFill>
              </a:rPr>
              <a:t> Power </a:t>
            </a:r>
            <a:r>
              <a:rPr lang="de-DE" sz="2400" dirty="0">
                <a:solidFill>
                  <a:schemeClr val="tx1"/>
                </a:solidFill>
              </a:rPr>
              <a:t>in </a:t>
            </a:r>
            <a:r>
              <a:rPr lang="de-DE" sz="2400" dirty="0" err="1">
                <a:solidFill>
                  <a:schemeClr val="tx1"/>
                </a:solidFill>
              </a:rPr>
              <a:t>the</a:t>
            </a:r>
            <a:r>
              <a:rPr lang="de-DE" sz="2400" dirty="0">
                <a:solidFill>
                  <a:schemeClr val="tx1"/>
                </a:solidFill>
              </a:rPr>
              <a:t> FOI </a:t>
            </a:r>
            <a:r>
              <a:rPr lang="de-DE" sz="2400" dirty="0" err="1">
                <a:solidFill>
                  <a:schemeClr val="tx1"/>
                </a:solidFill>
              </a:rPr>
              <a:t>study</a:t>
            </a:r>
            <a:r>
              <a:rPr lang="de-DE" sz="2400" dirty="0">
                <a:solidFill>
                  <a:schemeClr val="tx1"/>
                </a:solidFill>
              </a:rPr>
              <a:t> vs. </a:t>
            </a:r>
            <a:r>
              <a:rPr lang="de-DE" sz="2400" i="1" dirty="0">
                <a:solidFill>
                  <a:schemeClr val="tx1"/>
                </a:solidFill>
              </a:rPr>
              <a:t>Screening Power </a:t>
            </a:r>
            <a:r>
              <a:rPr lang="de-DE" sz="2400" dirty="0">
                <a:solidFill>
                  <a:schemeClr val="tx1"/>
                </a:solidFill>
              </a:rPr>
              <a:t>in </a:t>
            </a:r>
            <a:r>
              <a:rPr lang="de-DE" sz="2400" dirty="0" err="1">
                <a:solidFill>
                  <a:schemeClr val="tx1"/>
                </a:solidFill>
              </a:rPr>
              <a:t>the</a:t>
            </a:r>
            <a:r>
              <a:rPr lang="de-DE" sz="2400" dirty="0">
                <a:solidFill>
                  <a:schemeClr val="tx1"/>
                </a:solidFill>
              </a:rPr>
              <a:t> </a:t>
            </a:r>
            <a:r>
              <a:rPr lang="de-DE" sz="2400" dirty="0" err="1">
                <a:solidFill>
                  <a:schemeClr val="tx1"/>
                </a:solidFill>
              </a:rPr>
              <a:t>current</a:t>
            </a:r>
            <a:r>
              <a:rPr lang="de-DE" sz="2400" dirty="0">
                <a:solidFill>
                  <a:schemeClr val="tx1"/>
                </a:solidFill>
              </a:rPr>
              <a:t> </a:t>
            </a:r>
            <a:r>
              <a:rPr lang="de-DE" sz="2400" dirty="0" err="1">
                <a:solidFill>
                  <a:schemeClr val="tx1"/>
                </a:solidFill>
              </a:rPr>
              <a:t>evaluation</a:t>
            </a:r>
            <a:r>
              <a:rPr lang="de-DE" sz="2400" dirty="0">
                <a:solidFill>
                  <a:schemeClr val="tx1"/>
                </a:solidFill>
              </a:rPr>
              <a:t>: No </a:t>
            </a:r>
            <a:r>
              <a:rPr lang="de-DE" sz="2400" dirty="0" err="1">
                <a:solidFill>
                  <a:schemeClr val="tx1"/>
                </a:solidFill>
              </a:rPr>
              <a:t>generation</a:t>
            </a:r>
            <a:r>
              <a:rPr lang="de-DE" sz="2400" dirty="0">
                <a:solidFill>
                  <a:schemeClr val="tx1"/>
                </a:solidFill>
              </a:rPr>
              <a:t> </a:t>
            </a:r>
            <a:r>
              <a:rPr lang="de-DE" sz="2400" dirty="0" err="1">
                <a:solidFill>
                  <a:schemeClr val="tx1"/>
                </a:solidFill>
              </a:rPr>
              <a:t>of</a:t>
            </a:r>
            <a:r>
              <a:rPr lang="de-DE" sz="2400" dirty="0">
                <a:solidFill>
                  <a:schemeClr val="tx1"/>
                </a:solidFill>
              </a:rPr>
              <a:t> </a:t>
            </a:r>
            <a:r>
              <a:rPr lang="de-DE" sz="2400" dirty="0" err="1">
                <a:solidFill>
                  <a:schemeClr val="tx1"/>
                </a:solidFill>
              </a:rPr>
              <a:t>false</a:t>
            </a:r>
            <a:r>
              <a:rPr lang="de-DE" sz="2400" dirty="0">
                <a:solidFill>
                  <a:schemeClr val="tx1"/>
                </a:solidFill>
              </a:rPr>
              <a:t> </a:t>
            </a:r>
            <a:r>
              <a:rPr lang="de-DE" sz="2400" dirty="0" err="1">
                <a:solidFill>
                  <a:schemeClr val="tx1"/>
                </a:solidFill>
              </a:rPr>
              <a:t>scenarios</a:t>
            </a:r>
            <a:r>
              <a:rPr lang="de-DE" sz="2400" dirty="0">
                <a:solidFill>
                  <a:schemeClr val="tx1"/>
                </a:solidFill>
              </a:rPr>
              <a:t>, </a:t>
            </a:r>
            <a:r>
              <a:rPr lang="de-DE" sz="2400" dirty="0" err="1">
                <a:solidFill>
                  <a:schemeClr val="tx1"/>
                </a:solidFill>
              </a:rPr>
              <a:t>model</a:t>
            </a:r>
            <a:r>
              <a:rPr lang="de-DE" sz="2400" dirty="0">
                <a:solidFill>
                  <a:schemeClr val="tx1"/>
                </a:solidFill>
              </a:rPr>
              <a:t> </a:t>
            </a:r>
            <a:r>
              <a:rPr lang="de-DE" sz="2400" dirty="0" err="1">
                <a:solidFill>
                  <a:schemeClr val="tx1"/>
                </a:solidFill>
              </a:rPr>
              <a:t>trajectories</a:t>
            </a:r>
            <a:r>
              <a:rPr lang="de-DE" sz="2400" dirty="0">
                <a:solidFill>
                  <a:schemeClr val="tx1"/>
                </a:solidFill>
              </a:rPr>
              <a:t>, </a:t>
            </a:r>
            <a:r>
              <a:rPr lang="de-DE" sz="2400" dirty="0" err="1">
                <a:solidFill>
                  <a:schemeClr val="tx1"/>
                </a:solidFill>
              </a:rPr>
              <a:t>respectively</a:t>
            </a:r>
            <a:r>
              <a:rPr lang="de-DE" sz="2400" dirty="0">
                <a:solidFill>
                  <a:schemeClr val="tx1"/>
                </a:solidFill>
              </a:rPr>
              <a:t>.</a:t>
            </a:r>
          </a:p>
          <a:p>
            <a:pPr fontAlgn="t"/>
            <a:r>
              <a:rPr lang="de-DE" sz="2400" i="1" dirty="0">
                <a:solidFill>
                  <a:schemeClr val="tx1"/>
                </a:solidFill>
              </a:rPr>
              <a:t>Timing Power</a:t>
            </a:r>
            <a:r>
              <a:rPr lang="de-DE" sz="2400" dirty="0">
                <a:solidFill>
                  <a:schemeClr val="tx1"/>
                </a:solidFill>
              </a:rPr>
              <a:t>: Xe-135/Xe-133 </a:t>
            </a:r>
            <a:r>
              <a:rPr lang="de-DE" sz="2400" dirty="0" err="1">
                <a:solidFill>
                  <a:schemeClr val="tx1"/>
                </a:solidFill>
              </a:rPr>
              <a:t>is</a:t>
            </a:r>
            <a:r>
              <a:rPr lang="de-DE" sz="2400" dirty="0">
                <a:solidFill>
                  <a:schemeClr val="tx1"/>
                </a:solidFill>
              </a:rPr>
              <a:t> not </a:t>
            </a:r>
            <a:r>
              <a:rPr lang="de-DE" sz="2400" dirty="0" err="1">
                <a:solidFill>
                  <a:schemeClr val="tx1"/>
                </a:solidFill>
              </a:rPr>
              <a:t>the</a:t>
            </a:r>
            <a:r>
              <a:rPr lang="de-DE" sz="2400" dirty="0">
                <a:solidFill>
                  <a:schemeClr val="tx1"/>
                </a:solidFill>
              </a:rPr>
              <a:t> </a:t>
            </a:r>
            <a:r>
              <a:rPr lang="de-DE" sz="2400" dirty="0" err="1">
                <a:solidFill>
                  <a:schemeClr val="tx1"/>
                </a:solidFill>
              </a:rPr>
              <a:t>only</a:t>
            </a:r>
            <a:r>
              <a:rPr lang="de-DE" sz="2400" dirty="0">
                <a:solidFill>
                  <a:schemeClr val="tx1"/>
                </a:solidFill>
              </a:rPr>
              <a:t> </a:t>
            </a:r>
            <a:r>
              <a:rPr lang="de-DE" sz="2400" dirty="0" err="1">
                <a:solidFill>
                  <a:schemeClr val="tx1"/>
                </a:solidFill>
              </a:rPr>
              <a:t>ratio</a:t>
            </a:r>
            <a:r>
              <a:rPr lang="de-DE" sz="2400" dirty="0">
                <a:solidFill>
                  <a:schemeClr val="tx1"/>
                </a:solidFill>
              </a:rPr>
              <a:t> </a:t>
            </a:r>
            <a:r>
              <a:rPr lang="de-DE" sz="2400" dirty="0" err="1">
                <a:solidFill>
                  <a:schemeClr val="tx1"/>
                </a:solidFill>
              </a:rPr>
              <a:t>considered</a:t>
            </a:r>
            <a:r>
              <a:rPr lang="de-DE" sz="2400" dirty="0">
                <a:solidFill>
                  <a:schemeClr val="tx1"/>
                </a:solidFill>
              </a:rPr>
              <a:t>, </a:t>
            </a:r>
            <a:r>
              <a:rPr lang="de-DE" sz="2400" dirty="0" err="1">
                <a:solidFill>
                  <a:schemeClr val="tx1"/>
                </a:solidFill>
              </a:rPr>
              <a:t>the</a:t>
            </a:r>
            <a:r>
              <a:rPr lang="de-DE" sz="2400" dirty="0">
                <a:solidFill>
                  <a:schemeClr val="tx1"/>
                </a:solidFill>
              </a:rPr>
              <a:t> </a:t>
            </a:r>
            <a:r>
              <a:rPr lang="de-DE" sz="2400" dirty="0" err="1">
                <a:solidFill>
                  <a:schemeClr val="tx1"/>
                </a:solidFill>
              </a:rPr>
              <a:t>current</a:t>
            </a:r>
            <a:r>
              <a:rPr lang="de-DE" sz="2400" dirty="0">
                <a:solidFill>
                  <a:schemeClr val="tx1"/>
                </a:solidFill>
              </a:rPr>
              <a:t> </a:t>
            </a:r>
            <a:r>
              <a:rPr lang="de-DE" sz="2400" dirty="0" err="1">
                <a:solidFill>
                  <a:schemeClr val="tx1"/>
                </a:solidFill>
              </a:rPr>
              <a:t>evaluation</a:t>
            </a:r>
            <a:r>
              <a:rPr lang="de-DE" sz="2400" dirty="0">
                <a:solidFill>
                  <a:schemeClr val="tx1"/>
                </a:solidFill>
              </a:rPr>
              <a:t> also </a:t>
            </a:r>
            <a:r>
              <a:rPr lang="de-DE" sz="2400" dirty="0" err="1">
                <a:solidFill>
                  <a:schemeClr val="tx1"/>
                </a:solidFill>
              </a:rPr>
              <a:t>covers</a:t>
            </a:r>
            <a:r>
              <a:rPr lang="de-DE" sz="2400" dirty="0">
                <a:solidFill>
                  <a:schemeClr val="tx1"/>
                </a:solidFill>
              </a:rPr>
              <a:t> </a:t>
            </a:r>
            <a:r>
              <a:rPr lang="en-US" sz="2400" dirty="0">
                <a:solidFill>
                  <a:schemeClr val="tx1"/>
                </a:solidFill>
              </a:rPr>
              <a:t>Xe-133/Xe-131m, Xe-133m/Xe-131m and Xe-133m/Xe-133</a:t>
            </a:r>
            <a:r>
              <a:rPr lang="en-US" sz="2400" dirty="0"/>
              <a:t>. </a:t>
            </a:r>
            <a:r>
              <a:rPr lang="en-US" sz="2400" dirty="0">
                <a:solidFill>
                  <a:schemeClr val="tx1"/>
                </a:solidFill>
              </a:rPr>
              <a:t>But no least-square fitting for multiple ratios is applied. </a:t>
            </a:r>
          </a:p>
          <a:p>
            <a:endParaRPr lang="en-US" sz="2400" dirty="0">
              <a:solidFill>
                <a:schemeClr val="tx1"/>
              </a:solidFill>
            </a:endParaRPr>
          </a:p>
          <a:p>
            <a:endParaRPr lang="en-US" sz="2400" dirty="0"/>
          </a:p>
        </p:txBody>
      </p:sp>
    </p:spTree>
    <p:extLst>
      <p:ext uri="{BB962C8B-B14F-4D97-AF65-F5344CB8AC3E}">
        <p14:creationId xmlns:p14="http://schemas.microsoft.com/office/powerpoint/2010/main" val="111772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11430000" cy="1341438"/>
          </a:xfrm>
        </p:spPr>
        <p:txBody>
          <a:bodyPr>
            <a:normAutofit/>
          </a:bodyPr>
          <a:lstStyle/>
          <a:p>
            <a:pPr algn="l"/>
            <a:r>
              <a:rPr lang="de-DE" sz="3200" b="1" dirty="0" err="1">
                <a:solidFill>
                  <a:schemeClr val="bg1"/>
                </a:solidFill>
              </a:rPr>
              <a:t>Auxiliary</a:t>
            </a:r>
            <a:r>
              <a:rPr lang="de-DE" sz="3200" b="1" dirty="0">
                <a:solidFill>
                  <a:schemeClr val="bg1"/>
                </a:solidFill>
              </a:rPr>
              <a:t> material II</a:t>
            </a:r>
            <a:endParaRPr lang="en-US" sz="3200" dirty="0"/>
          </a:p>
        </p:txBody>
      </p:sp>
      <p:sp>
        <p:nvSpPr>
          <p:cNvPr id="3" name="Inhaltsplatzhalter 2"/>
          <p:cNvSpPr>
            <a:spLocks noGrp="1"/>
          </p:cNvSpPr>
          <p:nvPr>
            <p:ph sz="quarter" idx="13"/>
          </p:nvPr>
        </p:nvSpPr>
        <p:spPr>
          <a:xfrm>
            <a:off x="0" y="1219200"/>
            <a:ext cx="12192000" cy="5638800"/>
          </a:xfrm>
        </p:spPr>
        <p:txBody>
          <a:bodyPr>
            <a:normAutofit fontScale="92500" lnSpcReduction="20000"/>
          </a:bodyPr>
          <a:lstStyle/>
          <a:p>
            <a:r>
              <a:rPr lang="de-DE" sz="2400" dirty="0"/>
              <a:t>2 isotope </a:t>
            </a:r>
            <a:r>
              <a:rPr lang="de-DE" sz="2400" dirty="0" err="1"/>
              <a:t>ratios</a:t>
            </a:r>
            <a:r>
              <a:rPr lang="de-DE" sz="2400" dirty="0"/>
              <a:t> </a:t>
            </a:r>
            <a:r>
              <a:rPr lang="de-DE" sz="2400" dirty="0" err="1"/>
              <a:t>calculated</a:t>
            </a:r>
            <a:r>
              <a:rPr lang="de-DE" sz="2400" dirty="0"/>
              <a:t> </a:t>
            </a:r>
            <a:r>
              <a:rPr lang="de-DE" sz="2400" dirty="0" err="1"/>
              <a:t>directly</a:t>
            </a:r>
            <a:r>
              <a:rPr lang="de-DE" sz="2400" dirty="0"/>
              <a:t> </a:t>
            </a:r>
            <a:r>
              <a:rPr lang="de-DE" sz="2400" dirty="0" err="1"/>
              <a:t>for</a:t>
            </a:r>
            <a:r>
              <a:rPr lang="de-DE" sz="2400" dirty="0"/>
              <a:t> </a:t>
            </a:r>
            <a:r>
              <a:rPr lang="de-DE" sz="2400" dirty="0" err="1"/>
              <a:t>test</a:t>
            </a:r>
            <a:r>
              <a:rPr lang="de-DE" sz="2400" dirty="0"/>
              <a:t> </a:t>
            </a:r>
            <a:r>
              <a:rPr lang="de-DE" sz="2400" dirty="0" err="1"/>
              <a:t>data</a:t>
            </a:r>
            <a:r>
              <a:rPr lang="de-DE" sz="2400" dirty="0"/>
              <a:t> </a:t>
            </a:r>
            <a:r>
              <a:rPr lang="de-DE" sz="2400" dirty="0" err="1"/>
              <a:t>set</a:t>
            </a:r>
            <a:r>
              <a:rPr lang="de-DE" sz="2400" dirty="0"/>
              <a:t> </a:t>
            </a:r>
            <a:r>
              <a:rPr lang="de-DE" sz="2400" dirty="0" err="1"/>
              <a:t>values</a:t>
            </a:r>
            <a:r>
              <a:rPr lang="de-DE" sz="2400" dirty="0"/>
              <a:t> (</a:t>
            </a:r>
            <a:r>
              <a:rPr lang="de-DE" sz="2400" dirty="0" err="1"/>
              <a:t>no</a:t>
            </a:r>
            <a:r>
              <a:rPr lang="de-DE" sz="2400" dirty="0"/>
              <a:t> residual </a:t>
            </a:r>
            <a:r>
              <a:rPr lang="de-DE" sz="2400" dirty="0" err="1"/>
              <a:t>approach</a:t>
            </a:r>
            <a:r>
              <a:rPr lang="de-DE" sz="2400" dirty="0"/>
              <a:t>): </a:t>
            </a:r>
            <a:r>
              <a:rPr lang="de-DE" sz="2400" dirty="0" err="1"/>
              <a:t>Ratios</a:t>
            </a:r>
            <a:r>
              <a:rPr lang="de-DE" sz="2400" dirty="0"/>
              <a:t> Xe-133/Xe-131m </a:t>
            </a:r>
            <a:r>
              <a:rPr lang="de-DE" sz="2400" dirty="0" err="1"/>
              <a:t>and</a:t>
            </a:r>
            <a:r>
              <a:rPr lang="de-DE" sz="2400" dirty="0"/>
              <a:t> Xe-133m/Xe-131m </a:t>
            </a:r>
            <a:r>
              <a:rPr lang="de-DE" sz="2400" dirty="0" err="1"/>
              <a:t>are</a:t>
            </a:r>
            <a:r>
              <a:rPr lang="de-DE" sz="2400" dirty="0"/>
              <a:t> </a:t>
            </a:r>
            <a:r>
              <a:rPr lang="de-DE" sz="2400" dirty="0" err="1"/>
              <a:t>never</a:t>
            </a:r>
            <a:r>
              <a:rPr lang="de-DE" sz="2400" dirty="0"/>
              <a:t> </a:t>
            </a:r>
            <a:r>
              <a:rPr lang="de-DE" sz="2400" dirty="0" err="1"/>
              <a:t>evaluated</a:t>
            </a:r>
            <a:r>
              <a:rPr lang="de-DE" sz="2400" dirty="0"/>
              <a:t> </a:t>
            </a:r>
            <a:r>
              <a:rPr lang="de-DE" sz="2400" dirty="0" err="1"/>
              <a:t>likely</a:t>
            </a:r>
            <a:r>
              <a:rPr lang="de-DE" sz="2400" dirty="0"/>
              <a:t> </a:t>
            </a:r>
            <a:r>
              <a:rPr lang="de-DE" sz="2400" dirty="0" err="1"/>
              <a:t>because</a:t>
            </a:r>
            <a:r>
              <a:rPr lang="de-DE" sz="2400" dirty="0"/>
              <a:t> </a:t>
            </a:r>
            <a:r>
              <a:rPr lang="de-DE" sz="2400" dirty="0" err="1"/>
              <a:t>of</a:t>
            </a:r>
            <a:r>
              <a:rPr lang="de-DE" sz="2400" dirty="0"/>
              <a:t> </a:t>
            </a:r>
            <a:r>
              <a:rPr lang="de-DE" sz="2400" dirty="0" err="1"/>
              <a:t>the</a:t>
            </a:r>
            <a:r>
              <a:rPr lang="de-DE" sz="2400" dirty="0"/>
              <a:t> </a:t>
            </a:r>
            <a:r>
              <a:rPr lang="de-DE" sz="2400" dirty="0" err="1"/>
              <a:t>simultaneous</a:t>
            </a:r>
            <a:r>
              <a:rPr lang="de-DE" sz="2400" dirty="0"/>
              <a:t> </a:t>
            </a:r>
            <a:r>
              <a:rPr lang="de-DE" sz="2400" dirty="0" err="1"/>
              <a:t>occurence</a:t>
            </a:r>
            <a:r>
              <a:rPr lang="de-DE" sz="2400" dirty="0"/>
              <a:t> </a:t>
            </a:r>
            <a:r>
              <a:rPr lang="de-DE" sz="2400" dirty="0" err="1"/>
              <a:t>of</a:t>
            </a:r>
            <a:r>
              <a:rPr lang="de-DE" sz="2400" dirty="0"/>
              <a:t> Xe-133 </a:t>
            </a:r>
            <a:r>
              <a:rPr lang="de-DE" sz="2400" dirty="0" err="1"/>
              <a:t>and</a:t>
            </a:r>
            <a:r>
              <a:rPr lang="de-DE" sz="2400" dirty="0"/>
              <a:t> Xe-133m </a:t>
            </a:r>
            <a:r>
              <a:rPr lang="de-DE" sz="2400" dirty="0" err="1"/>
              <a:t>with</a:t>
            </a:r>
            <a:r>
              <a:rPr lang="de-DE" sz="2400" dirty="0"/>
              <a:t> &gt;= LC </a:t>
            </a:r>
            <a:r>
              <a:rPr lang="de-DE" sz="2400" dirty="0" err="1"/>
              <a:t>values</a:t>
            </a:r>
            <a:r>
              <a:rPr lang="de-DE" sz="2400" dirty="0"/>
              <a:t>. Thus, Xe-133m/Xe-133 vs. Xe-133m/Xe-131m </a:t>
            </a:r>
            <a:r>
              <a:rPr lang="de-DE" sz="2400" dirty="0" err="1"/>
              <a:t>can</a:t>
            </a:r>
            <a:r>
              <a:rPr lang="de-DE" sz="2400" dirty="0"/>
              <a:t> </a:t>
            </a:r>
            <a:r>
              <a:rPr lang="de-DE" sz="2400" dirty="0" err="1"/>
              <a:t>be</a:t>
            </a:r>
            <a:r>
              <a:rPr lang="de-DE" sz="2400" dirty="0"/>
              <a:t> </a:t>
            </a:r>
            <a:r>
              <a:rPr lang="de-DE" sz="2400" dirty="0" err="1"/>
              <a:t>evaluated</a:t>
            </a:r>
            <a:r>
              <a:rPr lang="de-DE" sz="2400" dirty="0"/>
              <a:t>.</a:t>
            </a:r>
          </a:p>
          <a:p>
            <a:r>
              <a:rPr lang="de-DE" sz="2400" dirty="0"/>
              <a:t>3 </a:t>
            </a:r>
            <a:r>
              <a:rPr lang="en-US" sz="2400" dirty="0"/>
              <a:t>isotope ratios calculated directly for test data set values (no residual approach): Ratio</a:t>
            </a:r>
            <a:r>
              <a:rPr lang="de-DE" sz="2400" dirty="0"/>
              <a:t>: Xe-135/Xe-133 vs. Xe-133m/Xe-133 </a:t>
            </a:r>
            <a:r>
              <a:rPr lang="de-DE" sz="2400" dirty="0" err="1"/>
              <a:t>is</a:t>
            </a:r>
            <a:r>
              <a:rPr lang="de-DE" sz="2400" dirty="0"/>
              <a:t> </a:t>
            </a:r>
            <a:r>
              <a:rPr lang="de-DE" sz="2400" dirty="0" err="1"/>
              <a:t>never</a:t>
            </a:r>
            <a:r>
              <a:rPr lang="de-DE" sz="2400" dirty="0"/>
              <a:t> </a:t>
            </a:r>
            <a:r>
              <a:rPr lang="de-DE" sz="2400" dirty="0" err="1"/>
              <a:t>evaluated</a:t>
            </a:r>
            <a:r>
              <a:rPr lang="de-DE" sz="2400" dirty="0"/>
              <a:t> </a:t>
            </a:r>
            <a:r>
              <a:rPr lang="de-DE" sz="2400" dirty="0" err="1"/>
              <a:t>likely</a:t>
            </a:r>
            <a:r>
              <a:rPr lang="de-DE" sz="2400" dirty="0"/>
              <a:t> </a:t>
            </a:r>
            <a:r>
              <a:rPr lang="en-US" sz="2400" dirty="0"/>
              <a:t>because of the simultaneous </a:t>
            </a:r>
            <a:r>
              <a:rPr lang="en-US" sz="2400" dirty="0" err="1"/>
              <a:t>occurence</a:t>
            </a:r>
            <a:r>
              <a:rPr lang="en-US" sz="2400" dirty="0"/>
              <a:t> of Xe-135 and Xe-131m with &gt;= LC values. Thus, the 4-isotope relation can be evaluated.</a:t>
            </a:r>
            <a:r>
              <a:rPr lang="de-DE" sz="2400" dirty="0"/>
              <a:t> </a:t>
            </a:r>
          </a:p>
          <a:p>
            <a:r>
              <a:rPr lang="de-DE" sz="2400" dirty="0"/>
              <a:t>Test </a:t>
            </a:r>
            <a:r>
              <a:rPr lang="de-DE" sz="2400" dirty="0" err="1"/>
              <a:t>data</a:t>
            </a:r>
            <a:r>
              <a:rPr lang="de-DE" sz="2400" dirty="0"/>
              <a:t> </a:t>
            </a:r>
            <a:r>
              <a:rPr lang="de-DE" sz="2400" dirty="0" err="1"/>
              <a:t>set</a:t>
            </a:r>
            <a:r>
              <a:rPr lang="de-DE" sz="2400" dirty="0"/>
              <a:t> (</a:t>
            </a:r>
            <a:r>
              <a:rPr lang="de-DE" sz="2400" dirty="0" err="1"/>
              <a:t>excluding</a:t>
            </a:r>
            <a:r>
              <a:rPr lang="de-DE" sz="2400" dirty="0"/>
              <a:t> ACs &lt; 0 </a:t>
            </a:r>
            <a:r>
              <a:rPr lang="de-DE" sz="2400" dirty="0" err="1"/>
              <a:t>and</a:t>
            </a:r>
            <a:r>
              <a:rPr lang="de-DE" sz="2400" dirty="0"/>
              <a:t> ACs </a:t>
            </a:r>
            <a:r>
              <a:rPr lang="de-DE" sz="2400" dirty="0" err="1"/>
              <a:t>impacted</a:t>
            </a:r>
            <a:r>
              <a:rPr lang="de-DE" sz="2400" dirty="0"/>
              <a:t> </a:t>
            </a:r>
            <a:r>
              <a:rPr lang="de-DE" sz="2400" dirty="0" err="1"/>
              <a:t>by</a:t>
            </a:r>
            <a:r>
              <a:rPr lang="de-DE" sz="2400" dirty="0"/>
              <a:t> </a:t>
            </a:r>
            <a:r>
              <a:rPr lang="de-DE" sz="2400" dirty="0" err="1"/>
              <a:t>explosions</a:t>
            </a:r>
            <a:r>
              <a:rPr lang="de-DE" sz="2400" dirty="0"/>
              <a:t>) versus </a:t>
            </a:r>
            <a:r>
              <a:rPr lang="de-DE" sz="2400" dirty="0" err="1"/>
              <a:t>related</a:t>
            </a:r>
            <a:r>
              <a:rPr lang="de-DE" sz="2400" dirty="0"/>
              <a:t> </a:t>
            </a:r>
            <a:r>
              <a:rPr lang="de-DE" sz="2400" dirty="0" err="1"/>
              <a:t>background</a:t>
            </a:r>
            <a:r>
              <a:rPr lang="de-DE" sz="2400" dirty="0"/>
              <a:t> </a:t>
            </a:r>
            <a:r>
              <a:rPr lang="de-DE" sz="2400" dirty="0" err="1"/>
              <a:t>values</a:t>
            </a:r>
            <a:r>
              <a:rPr lang="de-DE" sz="2400" dirty="0"/>
              <a:t> </a:t>
            </a:r>
            <a:r>
              <a:rPr lang="de-DE" sz="2400" dirty="0" err="1"/>
              <a:t>averaged</a:t>
            </a:r>
            <a:r>
              <a:rPr lang="de-DE" sz="2400" dirty="0"/>
              <a:t> </a:t>
            </a:r>
            <a:r>
              <a:rPr lang="de-DE" sz="2400" dirty="0" err="1"/>
              <a:t>over</a:t>
            </a:r>
            <a:r>
              <a:rPr lang="de-DE" sz="2400" dirty="0"/>
              <a:t> all </a:t>
            </a:r>
            <a:r>
              <a:rPr lang="de-DE" sz="2400" dirty="0" err="1"/>
              <a:t>stations</a:t>
            </a:r>
            <a:r>
              <a:rPr lang="de-DE" sz="2400" dirty="0"/>
              <a:t> </a:t>
            </a:r>
            <a:r>
              <a:rPr lang="de-DE" sz="2400" dirty="0" err="1"/>
              <a:t>and</a:t>
            </a:r>
            <a:r>
              <a:rPr lang="de-DE" sz="2400" dirty="0"/>
              <a:t> </a:t>
            </a:r>
            <a:r>
              <a:rPr lang="de-DE" sz="2400" dirty="0" err="1"/>
              <a:t>tests</a:t>
            </a:r>
            <a:r>
              <a:rPr lang="de-DE" sz="2400" dirty="0"/>
              <a:t> &amp; Pearson </a:t>
            </a:r>
            <a:r>
              <a:rPr lang="de-DE" sz="2400" dirty="0" err="1"/>
              <a:t>correlations</a:t>
            </a:r>
            <a:r>
              <a:rPr lang="de-DE" sz="2400" dirty="0"/>
              <a:t>: Xe-133m </a:t>
            </a:r>
            <a:r>
              <a:rPr lang="de-DE" sz="2400" dirty="0" err="1"/>
              <a:t>and</a:t>
            </a:r>
            <a:r>
              <a:rPr lang="de-DE" sz="2400" dirty="0"/>
              <a:t> Xe-135 </a:t>
            </a:r>
            <a:r>
              <a:rPr lang="de-DE" sz="2400" dirty="0" err="1"/>
              <a:t>source</a:t>
            </a:r>
            <a:r>
              <a:rPr lang="de-DE" sz="2400" dirty="0"/>
              <a:t> </a:t>
            </a:r>
            <a:r>
              <a:rPr lang="de-DE" sz="2400" dirty="0" err="1"/>
              <a:t>terms</a:t>
            </a:r>
            <a:r>
              <a:rPr lang="de-DE" sz="2400" dirty="0"/>
              <a:t> </a:t>
            </a:r>
            <a:r>
              <a:rPr lang="de-DE" sz="2400" dirty="0" err="1"/>
              <a:t>too</a:t>
            </a:r>
            <a:r>
              <a:rPr lang="de-DE" sz="2400" dirty="0"/>
              <a:t> </a:t>
            </a:r>
            <a:r>
              <a:rPr lang="de-DE" sz="2400" dirty="0" err="1"/>
              <a:t>low</a:t>
            </a:r>
            <a:r>
              <a:rPr lang="de-DE" sz="2400" dirty="0">
                <a:solidFill>
                  <a:schemeClr val="tx1"/>
                </a:solidFill>
              </a:rPr>
              <a:t>?</a:t>
            </a:r>
          </a:p>
          <a:p>
            <a:pPr marL="800100" lvl="1" indent="-342900">
              <a:buAutoNum type="arabicPeriod"/>
            </a:pPr>
            <a:r>
              <a:rPr lang="de-DE" sz="1500" dirty="0"/>
              <a:t>SCKCENRMI-1Mio</a:t>
            </a:r>
            <a:r>
              <a:rPr lang="de-DE" sz="1500" b="1" dirty="0"/>
              <a:t>: </a:t>
            </a:r>
            <a:r>
              <a:rPr lang="de-DE" sz="1500" dirty="0"/>
              <a:t>Xe-133:</a:t>
            </a:r>
            <a:r>
              <a:rPr lang="de-DE" sz="1500" b="1" dirty="0"/>
              <a:t> </a:t>
            </a:r>
            <a:r>
              <a:rPr lang="de-DE" sz="1500" u="sng" dirty="0"/>
              <a:t>0.428</a:t>
            </a:r>
            <a:r>
              <a:rPr lang="de-DE" sz="1500" dirty="0"/>
              <a:t> vs. 0.248 &amp; 0.73, </a:t>
            </a:r>
            <a:r>
              <a:rPr lang="de-DE" sz="1500" b="1" i="1" dirty="0"/>
              <a:t>Xe-133m: </a:t>
            </a:r>
            <a:r>
              <a:rPr lang="de-DE" sz="1500" b="1" i="1" u="sng" dirty="0"/>
              <a:t>0.141</a:t>
            </a:r>
            <a:r>
              <a:rPr lang="de-DE" sz="1500" b="1" i="1" dirty="0"/>
              <a:t> vs. 0.002 (</a:t>
            </a:r>
            <a:r>
              <a:rPr lang="de-DE" sz="1500" b="1" i="1" dirty="0" err="1"/>
              <a:t>factor</a:t>
            </a:r>
            <a:r>
              <a:rPr lang="de-DE" sz="1500" b="1" i="1" dirty="0"/>
              <a:t> 70) &amp; 0.22</a:t>
            </a:r>
            <a:r>
              <a:rPr lang="de-DE" sz="1500" b="1" dirty="0"/>
              <a:t>,  </a:t>
            </a:r>
            <a:r>
              <a:rPr lang="de-DE" sz="1500" dirty="0"/>
              <a:t>Xe-131m: 0.052 vs. 0.003 &amp; 0.27, </a:t>
            </a:r>
            <a:r>
              <a:rPr lang="de-DE" sz="1500" b="1" i="1" dirty="0"/>
              <a:t>Xe-135: 0.212 vs. 0.005 (</a:t>
            </a:r>
            <a:r>
              <a:rPr lang="de-DE" sz="1500" b="1" i="1" dirty="0" err="1"/>
              <a:t>factor</a:t>
            </a:r>
            <a:r>
              <a:rPr lang="de-DE" sz="1500" b="1" i="1" dirty="0"/>
              <a:t> 40) &amp; 0.01</a:t>
            </a:r>
          </a:p>
          <a:p>
            <a:pPr marL="800100" lvl="1" indent="-342900">
              <a:buAutoNum type="arabicPeriod"/>
            </a:pPr>
            <a:r>
              <a:rPr lang="de-DE" sz="1500" dirty="0"/>
              <a:t>SCKCENRMI-5Mio: Xe-133: </a:t>
            </a:r>
            <a:r>
              <a:rPr lang="de-DE" sz="1500" u="sng" dirty="0"/>
              <a:t>0.428</a:t>
            </a:r>
            <a:r>
              <a:rPr lang="de-DE" sz="1500" dirty="0"/>
              <a:t> vs. 0.259 &amp; 0.73</a:t>
            </a:r>
            <a:r>
              <a:rPr lang="de-DE" sz="1500" b="1" i="1" dirty="0"/>
              <a:t>, Xe-133m: </a:t>
            </a:r>
            <a:r>
              <a:rPr lang="de-DE" sz="1500" b="1" i="1" u="sng" dirty="0"/>
              <a:t>0.141 </a:t>
            </a:r>
            <a:r>
              <a:rPr lang="de-DE" sz="1500" b="1" i="1" dirty="0"/>
              <a:t>vs. 0.002 </a:t>
            </a:r>
            <a:r>
              <a:rPr lang="de-DE" sz="1500" dirty="0"/>
              <a:t>&amp; 0.22, Xe-131m: 0.052 vs. 0.003 &amp; 0.27</a:t>
            </a:r>
            <a:r>
              <a:rPr lang="de-DE" sz="1500" b="1" i="1" dirty="0"/>
              <a:t>, Xe-135: 0.212 vs. 0.005 &amp; 0.01</a:t>
            </a:r>
          </a:p>
          <a:p>
            <a:pPr marL="800100" lvl="1" indent="-342900">
              <a:buAutoNum type="arabicPeriod"/>
            </a:pPr>
            <a:r>
              <a:rPr lang="de-DE" sz="1500" dirty="0">
                <a:solidFill>
                  <a:srgbClr val="92D050"/>
                </a:solidFill>
              </a:rPr>
              <a:t>IAEA: Xe-133: 0.448 vs. </a:t>
            </a:r>
            <a:r>
              <a:rPr lang="de-DE" sz="1500" u="sng" dirty="0">
                <a:solidFill>
                  <a:srgbClr val="92D050"/>
                </a:solidFill>
              </a:rPr>
              <a:t>0.432 </a:t>
            </a:r>
            <a:r>
              <a:rPr lang="de-DE" sz="1500" dirty="0">
                <a:solidFill>
                  <a:srgbClr val="92D050"/>
                </a:solidFill>
              </a:rPr>
              <a:t>&amp; 0.60</a:t>
            </a:r>
            <a:r>
              <a:rPr lang="de-DE" sz="1500" dirty="0"/>
              <a:t>,</a:t>
            </a:r>
            <a:r>
              <a:rPr lang="de-DE" sz="1500" i="1" dirty="0"/>
              <a:t> </a:t>
            </a:r>
            <a:r>
              <a:rPr lang="de-DE" sz="1500" b="1" i="1" dirty="0"/>
              <a:t>Xe-133m: </a:t>
            </a:r>
            <a:r>
              <a:rPr lang="de-DE" sz="1500" b="1" i="1" u="sng" dirty="0"/>
              <a:t>0.146</a:t>
            </a:r>
            <a:r>
              <a:rPr lang="de-DE" sz="1500" b="1" i="1" dirty="0"/>
              <a:t> vs. 0.006 (</a:t>
            </a:r>
            <a:r>
              <a:rPr lang="de-DE" sz="1500" b="1" i="1" dirty="0" err="1"/>
              <a:t>factor</a:t>
            </a:r>
            <a:r>
              <a:rPr lang="de-DE" sz="1500" b="1" i="1" dirty="0"/>
              <a:t> 25) &amp; 0.19</a:t>
            </a:r>
            <a:r>
              <a:rPr lang="de-DE" sz="1500" dirty="0"/>
              <a:t>, </a:t>
            </a:r>
            <a:r>
              <a:rPr lang="de-DE" sz="1500" dirty="0">
                <a:solidFill>
                  <a:srgbClr val="92D050"/>
                </a:solidFill>
              </a:rPr>
              <a:t>Xe-131m: 0.055 vs. 0.047 </a:t>
            </a:r>
            <a:r>
              <a:rPr lang="de-DE" sz="1500" dirty="0">
                <a:solidFill>
                  <a:srgbClr val="FF0000"/>
                </a:solidFill>
              </a:rPr>
              <a:t>&amp; 0.04</a:t>
            </a:r>
            <a:r>
              <a:rPr lang="de-DE" sz="1500" dirty="0"/>
              <a:t>, </a:t>
            </a:r>
            <a:r>
              <a:rPr lang="de-DE" sz="1500" b="1" i="1" dirty="0"/>
              <a:t>Xe-135: 0.211 vs. 0.007 (</a:t>
            </a:r>
            <a:r>
              <a:rPr lang="de-DE" sz="1500" b="1" i="1" dirty="0" err="1"/>
              <a:t>factor</a:t>
            </a:r>
            <a:r>
              <a:rPr lang="de-DE" sz="1500" b="1" i="1" dirty="0"/>
              <a:t> 30) &amp; 0.06</a:t>
            </a:r>
          </a:p>
          <a:p>
            <a:pPr marL="800100" lvl="1" indent="-342900">
              <a:buAutoNum type="arabicPeriod"/>
            </a:pPr>
            <a:r>
              <a:rPr lang="de-DE" sz="1500" dirty="0" err="1"/>
              <a:t>MetOffice</a:t>
            </a:r>
            <a:r>
              <a:rPr lang="de-DE" sz="1500" dirty="0"/>
              <a:t>: </a:t>
            </a:r>
            <a:r>
              <a:rPr lang="de-DE" sz="1500" b="1" dirty="0">
                <a:solidFill>
                  <a:srgbClr val="FF0000"/>
                </a:solidFill>
              </a:rPr>
              <a:t>Xe-133: </a:t>
            </a:r>
            <a:r>
              <a:rPr lang="de-DE" sz="1500" b="1" u="sng" dirty="0">
                <a:solidFill>
                  <a:srgbClr val="FF0000"/>
                </a:solidFill>
              </a:rPr>
              <a:t>0.438</a:t>
            </a:r>
            <a:r>
              <a:rPr lang="de-DE" sz="1500" b="1" dirty="0">
                <a:solidFill>
                  <a:srgbClr val="FF0000"/>
                </a:solidFill>
              </a:rPr>
              <a:t> vs. 0.739 </a:t>
            </a:r>
            <a:r>
              <a:rPr lang="de-DE" sz="1500" dirty="0">
                <a:solidFill>
                  <a:schemeClr val="tx1"/>
                </a:solidFill>
              </a:rPr>
              <a:t>&amp; 0.66,</a:t>
            </a:r>
            <a:r>
              <a:rPr lang="de-DE" sz="1500" b="1" dirty="0">
                <a:solidFill>
                  <a:srgbClr val="FF0000"/>
                </a:solidFill>
              </a:rPr>
              <a:t> </a:t>
            </a:r>
            <a:r>
              <a:rPr lang="de-DE" sz="1500" i="1" dirty="0"/>
              <a:t>Xe-133m: </a:t>
            </a:r>
            <a:r>
              <a:rPr lang="de-DE" sz="1500" i="1" u="sng" dirty="0"/>
              <a:t>0.143</a:t>
            </a:r>
            <a:r>
              <a:rPr lang="de-DE" sz="1500" i="1" dirty="0"/>
              <a:t> vs. 0.010 &amp; 0.22</a:t>
            </a:r>
            <a:r>
              <a:rPr lang="de-DE" sz="1500" b="1" dirty="0">
                <a:solidFill>
                  <a:schemeClr val="tx1"/>
                </a:solidFill>
              </a:rPr>
              <a:t>,</a:t>
            </a:r>
            <a:r>
              <a:rPr lang="de-DE" sz="1500" dirty="0">
                <a:solidFill>
                  <a:srgbClr val="C00000"/>
                </a:solidFill>
              </a:rPr>
              <a:t> </a:t>
            </a:r>
            <a:r>
              <a:rPr lang="de-DE" sz="1500" b="1" dirty="0">
                <a:solidFill>
                  <a:srgbClr val="C00000"/>
                </a:solidFill>
              </a:rPr>
              <a:t>Xe-131m: 0.055 vs. 0.262 &amp; 0.00</a:t>
            </a:r>
            <a:r>
              <a:rPr lang="de-DE" sz="1500" dirty="0">
                <a:solidFill>
                  <a:schemeClr val="tx1"/>
                </a:solidFill>
              </a:rPr>
              <a:t>, </a:t>
            </a:r>
            <a:r>
              <a:rPr lang="de-DE" sz="1500" i="1" dirty="0">
                <a:solidFill>
                  <a:schemeClr val="tx1"/>
                </a:solidFill>
              </a:rPr>
              <a:t>Xe-135: 0.212 vs. 0.022 &amp; 0.06 </a:t>
            </a:r>
            <a:r>
              <a:rPr lang="de-DE" sz="1500" b="1" dirty="0">
                <a:solidFill>
                  <a:srgbClr val="C00000"/>
                </a:solidFill>
              </a:rPr>
              <a:t>(Run </a:t>
            </a:r>
            <a:r>
              <a:rPr lang="de-DE" sz="1500" b="1" dirty="0" err="1">
                <a:solidFill>
                  <a:srgbClr val="C00000"/>
                </a:solidFill>
              </a:rPr>
              <a:t>needs</a:t>
            </a:r>
            <a:r>
              <a:rPr lang="de-DE" sz="1500" b="1" dirty="0">
                <a:solidFill>
                  <a:srgbClr val="C00000"/>
                </a:solidFill>
              </a:rPr>
              <a:t> </a:t>
            </a:r>
            <a:r>
              <a:rPr lang="de-DE" sz="1500" b="1" dirty="0" err="1">
                <a:solidFill>
                  <a:srgbClr val="C00000"/>
                </a:solidFill>
              </a:rPr>
              <a:t>to</a:t>
            </a:r>
            <a:r>
              <a:rPr lang="de-DE" sz="1500" b="1" dirty="0">
                <a:solidFill>
                  <a:srgbClr val="C00000"/>
                </a:solidFill>
              </a:rPr>
              <a:t> </a:t>
            </a:r>
            <a:r>
              <a:rPr lang="de-DE" sz="1500" b="1" dirty="0" err="1">
                <a:solidFill>
                  <a:srgbClr val="C00000"/>
                </a:solidFill>
              </a:rPr>
              <a:t>be</a:t>
            </a:r>
            <a:r>
              <a:rPr lang="de-DE" sz="1500" b="1" dirty="0">
                <a:solidFill>
                  <a:srgbClr val="C00000"/>
                </a:solidFill>
              </a:rPr>
              <a:t> </a:t>
            </a:r>
            <a:r>
              <a:rPr lang="de-DE" sz="1500" b="1" dirty="0" err="1">
                <a:solidFill>
                  <a:srgbClr val="C00000"/>
                </a:solidFill>
              </a:rPr>
              <a:t>checked</a:t>
            </a:r>
            <a:r>
              <a:rPr lang="de-DE" sz="1500" b="1" dirty="0">
                <a:solidFill>
                  <a:srgbClr val="C00000"/>
                </a:solidFill>
              </a:rPr>
              <a:t> -  OVERPREDICTING!)</a:t>
            </a:r>
          </a:p>
          <a:p>
            <a:pPr marL="800100" lvl="1" indent="-342900">
              <a:buAutoNum type="arabicPeriod"/>
            </a:pPr>
            <a:r>
              <a:rPr lang="de-DE" sz="1500" dirty="0">
                <a:solidFill>
                  <a:schemeClr val="tx1"/>
                </a:solidFill>
              </a:rPr>
              <a:t>CTBTO: Xe-133: 0.582 vs. 0.356 &amp; 0.58 (different </a:t>
            </a:r>
            <a:r>
              <a:rPr lang="de-DE" sz="1500" dirty="0" err="1">
                <a:solidFill>
                  <a:schemeClr val="tx1"/>
                </a:solidFill>
              </a:rPr>
              <a:t>data</a:t>
            </a:r>
            <a:r>
              <a:rPr lang="de-DE" sz="1500" dirty="0">
                <a:solidFill>
                  <a:schemeClr val="tx1"/>
                </a:solidFill>
              </a:rPr>
              <a:t> </a:t>
            </a:r>
            <a:r>
              <a:rPr lang="de-DE" sz="1500" dirty="0" err="1">
                <a:solidFill>
                  <a:schemeClr val="tx1"/>
                </a:solidFill>
              </a:rPr>
              <a:t>basis</a:t>
            </a:r>
            <a:r>
              <a:rPr lang="de-DE" sz="1500" dirty="0">
                <a:solidFill>
                  <a:schemeClr val="tx1"/>
                </a:solidFill>
              </a:rPr>
              <a:t>)</a:t>
            </a:r>
          </a:p>
          <a:p>
            <a:r>
              <a:rPr lang="de-DE" sz="2400" dirty="0" err="1"/>
              <a:t>Spurious</a:t>
            </a:r>
            <a:r>
              <a:rPr lang="de-DE" sz="2400" dirty="0"/>
              <a:t> </a:t>
            </a:r>
            <a:r>
              <a:rPr lang="de-DE" sz="2400" dirty="0" err="1"/>
              <a:t>differences</a:t>
            </a:r>
            <a:r>
              <a:rPr lang="de-DE" sz="2400" dirty="0"/>
              <a:t> in </a:t>
            </a:r>
            <a:r>
              <a:rPr lang="de-DE" sz="2400" dirty="0" err="1"/>
              <a:t>overall</a:t>
            </a:r>
            <a:r>
              <a:rPr lang="de-DE" sz="2400" dirty="0"/>
              <a:t> </a:t>
            </a:r>
            <a:r>
              <a:rPr lang="de-DE" sz="2400" dirty="0" err="1"/>
              <a:t>level</a:t>
            </a:r>
            <a:r>
              <a:rPr lang="de-DE" sz="2400" dirty="0"/>
              <a:t> </a:t>
            </a:r>
            <a:r>
              <a:rPr lang="de-DE" sz="2400" dirty="0" err="1"/>
              <a:t>of</a:t>
            </a:r>
            <a:r>
              <a:rPr lang="de-DE" sz="2400" dirty="0"/>
              <a:t> Xe-131m </a:t>
            </a:r>
            <a:r>
              <a:rPr lang="de-DE" sz="2400" dirty="0" err="1"/>
              <a:t>predicted</a:t>
            </a:r>
            <a:r>
              <a:rPr lang="de-DE" sz="2400" dirty="0"/>
              <a:t> </a:t>
            </a:r>
            <a:r>
              <a:rPr lang="de-DE" sz="2400" dirty="0" err="1"/>
              <a:t>by</a:t>
            </a:r>
            <a:r>
              <a:rPr lang="de-DE" sz="2400" dirty="0"/>
              <a:t> </a:t>
            </a:r>
            <a:r>
              <a:rPr lang="de-DE" sz="2400" dirty="0" err="1"/>
              <a:t>participants</a:t>
            </a:r>
            <a:r>
              <a:rPr lang="de-DE" sz="2400" dirty="0"/>
              <a:t> (SCKCENRMI </a:t>
            </a:r>
            <a:r>
              <a:rPr lang="de-DE" sz="2400" dirty="0" err="1"/>
              <a:t>and</a:t>
            </a:r>
            <a:r>
              <a:rPr lang="de-DE" sz="2400" dirty="0"/>
              <a:t> IAEA): </a:t>
            </a:r>
          </a:p>
          <a:p>
            <a:pPr lvl="1">
              <a:buFont typeface="+mj-lt"/>
              <a:buAutoNum type="arabicPeriod"/>
            </a:pPr>
            <a:r>
              <a:rPr lang="de-DE" sz="1500" dirty="0"/>
              <a:t>SCKCENRMI-1Mio: Xe-133: 0.193, Xe-133m: 0.002, </a:t>
            </a:r>
            <a:r>
              <a:rPr lang="de-DE" sz="1500" b="1" dirty="0"/>
              <a:t>Xe-131m: 0.003</a:t>
            </a:r>
            <a:r>
              <a:rPr lang="de-DE" sz="1500" dirty="0"/>
              <a:t>, Xe-135: 0.004</a:t>
            </a:r>
          </a:p>
          <a:p>
            <a:pPr lvl="1">
              <a:buFont typeface="+mj-lt"/>
              <a:buAutoNum type="arabicPeriod"/>
            </a:pPr>
            <a:r>
              <a:rPr lang="de-DE" sz="1500" dirty="0"/>
              <a:t>SCKCENRMI-5Mio: Xe-133: 0,202, Xe-133m:  0.002, </a:t>
            </a:r>
            <a:r>
              <a:rPr lang="de-DE" sz="1500" b="1" dirty="0"/>
              <a:t>Xe-131m: 0.003</a:t>
            </a:r>
            <a:r>
              <a:rPr lang="de-DE" sz="1500" dirty="0"/>
              <a:t>, Xe-135: 0.005</a:t>
            </a:r>
          </a:p>
          <a:p>
            <a:pPr lvl="1">
              <a:buFont typeface="+mj-lt"/>
              <a:buAutoNum type="arabicPeriod"/>
            </a:pPr>
            <a:r>
              <a:rPr lang="de-DE" sz="1500" dirty="0"/>
              <a:t>IAEA: Xe-133: 0.344, Xe-133m: 0.004, </a:t>
            </a:r>
            <a:r>
              <a:rPr lang="de-DE" sz="1500" b="1" dirty="0"/>
              <a:t>Xe-131m: 0.051</a:t>
            </a:r>
            <a:r>
              <a:rPr lang="de-DE" sz="1500" dirty="0"/>
              <a:t>, Xe-135: 0.005</a:t>
            </a:r>
          </a:p>
          <a:p>
            <a:pPr lvl="1">
              <a:buFont typeface="+mj-lt"/>
              <a:buAutoNum type="arabicPeriod"/>
            </a:pPr>
            <a:r>
              <a:rPr lang="de-DE" sz="1500" dirty="0" err="1"/>
              <a:t>MetOffice</a:t>
            </a:r>
            <a:r>
              <a:rPr lang="de-DE" sz="1500" dirty="0"/>
              <a:t>: </a:t>
            </a:r>
            <a:r>
              <a:rPr lang="de-DE" sz="1500" b="1" dirty="0">
                <a:solidFill>
                  <a:srgbClr val="FF0000"/>
                </a:solidFill>
              </a:rPr>
              <a:t>Xe-133: 0.745</a:t>
            </a:r>
            <a:r>
              <a:rPr lang="de-DE" sz="1500" dirty="0"/>
              <a:t>, Xe-133m: 0.007</a:t>
            </a:r>
            <a:r>
              <a:rPr lang="de-DE" sz="1500" dirty="0">
                <a:solidFill>
                  <a:schemeClr val="tx1"/>
                </a:solidFill>
              </a:rPr>
              <a:t>,</a:t>
            </a:r>
            <a:r>
              <a:rPr lang="de-DE" sz="1500" b="1" dirty="0">
                <a:solidFill>
                  <a:srgbClr val="FF0000"/>
                </a:solidFill>
              </a:rPr>
              <a:t> </a:t>
            </a:r>
            <a:r>
              <a:rPr lang="de-DE" sz="1500" b="1" dirty="0">
                <a:solidFill>
                  <a:srgbClr val="C00000"/>
                </a:solidFill>
              </a:rPr>
              <a:t>Xe-131m: 0.243</a:t>
            </a:r>
            <a:r>
              <a:rPr lang="de-DE" sz="1500" dirty="0"/>
              <a:t>, </a:t>
            </a:r>
            <a:r>
              <a:rPr lang="de-DE" sz="1500" b="1" dirty="0"/>
              <a:t>Xe-135: 0.018 </a:t>
            </a:r>
            <a:r>
              <a:rPr lang="de-DE" sz="1500" b="1" dirty="0">
                <a:solidFill>
                  <a:srgbClr val="C00000"/>
                </a:solidFill>
              </a:rPr>
              <a:t>(Run </a:t>
            </a:r>
            <a:r>
              <a:rPr lang="de-DE" sz="1500" b="1" dirty="0" err="1">
                <a:solidFill>
                  <a:srgbClr val="C00000"/>
                </a:solidFill>
              </a:rPr>
              <a:t>needs</a:t>
            </a:r>
            <a:r>
              <a:rPr lang="de-DE" sz="1500" b="1" dirty="0">
                <a:solidFill>
                  <a:srgbClr val="C00000"/>
                </a:solidFill>
              </a:rPr>
              <a:t> </a:t>
            </a:r>
            <a:r>
              <a:rPr lang="de-DE" sz="1500" b="1" dirty="0" err="1">
                <a:solidFill>
                  <a:srgbClr val="C00000"/>
                </a:solidFill>
              </a:rPr>
              <a:t>to</a:t>
            </a:r>
            <a:r>
              <a:rPr lang="de-DE" sz="1500" b="1" dirty="0">
                <a:solidFill>
                  <a:srgbClr val="C00000"/>
                </a:solidFill>
              </a:rPr>
              <a:t> </a:t>
            </a:r>
            <a:r>
              <a:rPr lang="de-DE" sz="1500" b="1" dirty="0" err="1">
                <a:solidFill>
                  <a:srgbClr val="C00000"/>
                </a:solidFill>
              </a:rPr>
              <a:t>be</a:t>
            </a:r>
            <a:r>
              <a:rPr lang="de-DE" sz="1500" b="1" dirty="0">
                <a:solidFill>
                  <a:srgbClr val="C00000"/>
                </a:solidFill>
              </a:rPr>
              <a:t> </a:t>
            </a:r>
            <a:r>
              <a:rPr lang="de-DE" sz="1500" b="1" dirty="0" err="1">
                <a:solidFill>
                  <a:srgbClr val="C00000"/>
                </a:solidFill>
              </a:rPr>
              <a:t>checked</a:t>
            </a:r>
            <a:r>
              <a:rPr lang="de-DE" sz="1500" b="1" dirty="0">
                <a:solidFill>
                  <a:srgbClr val="C00000"/>
                </a:solidFill>
              </a:rPr>
              <a:t> -  OVERPREDICTING!)</a:t>
            </a:r>
          </a:p>
          <a:p>
            <a:pPr lvl="1">
              <a:buFont typeface="+mj-lt"/>
              <a:buAutoNum type="arabicPeriod"/>
            </a:pPr>
            <a:r>
              <a:rPr lang="de-DE" sz="1500" dirty="0">
                <a:solidFill>
                  <a:schemeClr val="tx1"/>
                </a:solidFill>
              </a:rPr>
              <a:t>CTBTO: Xe-133: 0.227 (different </a:t>
            </a:r>
            <a:r>
              <a:rPr lang="de-DE" sz="1500" dirty="0" err="1">
                <a:solidFill>
                  <a:schemeClr val="tx1"/>
                </a:solidFill>
              </a:rPr>
              <a:t>data</a:t>
            </a:r>
            <a:r>
              <a:rPr lang="de-DE" sz="1500" dirty="0">
                <a:solidFill>
                  <a:schemeClr val="tx1"/>
                </a:solidFill>
              </a:rPr>
              <a:t> </a:t>
            </a:r>
            <a:r>
              <a:rPr lang="de-DE" sz="1500" dirty="0" err="1">
                <a:solidFill>
                  <a:schemeClr val="tx1"/>
                </a:solidFill>
              </a:rPr>
              <a:t>basis</a:t>
            </a:r>
            <a:r>
              <a:rPr lang="de-DE" sz="1500" dirty="0">
                <a:solidFill>
                  <a:schemeClr val="tx1"/>
                </a:solidFill>
              </a:rPr>
              <a:t>)</a:t>
            </a:r>
          </a:p>
          <a:p>
            <a:endParaRPr lang="de-DE" sz="2400" dirty="0"/>
          </a:p>
        </p:txBody>
      </p:sp>
    </p:spTree>
    <p:extLst>
      <p:ext uri="{BB962C8B-B14F-4D97-AF65-F5344CB8AC3E}">
        <p14:creationId xmlns:p14="http://schemas.microsoft.com/office/powerpoint/2010/main" val="329716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6690881" y="3482606"/>
            <a:ext cx="1512000" cy="112434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19" name="Rechteck 18"/>
          <p:cNvSpPr/>
          <p:nvPr/>
        </p:nvSpPr>
        <p:spPr>
          <a:xfrm>
            <a:off x="5157213" y="3482606"/>
            <a:ext cx="1512000" cy="112434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6200" y="76200"/>
            <a:ext cx="9601200" cy="1265238"/>
          </a:xfrm>
        </p:spPr>
        <p:txBody>
          <a:bodyPr>
            <a:normAutofit/>
          </a:bodyPr>
          <a:lstStyle/>
          <a:p>
            <a:pPr algn="l"/>
            <a:r>
              <a:rPr lang="en-US" sz="3200" b="1" dirty="0">
                <a:solidFill>
                  <a:schemeClr val="bg1"/>
                </a:solidFill>
                <a:ea typeface="Unit Offc Light" panose="020B0504030101020102" pitchFamily="34" charset="0"/>
                <a:cs typeface="Unit Offc Light" panose="020B0504030101020102" pitchFamily="34" charset="0"/>
              </a:rPr>
              <a:t>1. Test </a:t>
            </a:r>
            <a:r>
              <a:rPr lang="de-DE" sz="3200" b="1" dirty="0" err="1">
                <a:solidFill>
                  <a:schemeClr val="bg1"/>
                </a:solidFill>
                <a:ea typeface="Unit Offc Light" panose="020B0504030101020102" pitchFamily="34" charset="0"/>
                <a:cs typeface="Unit Offc Light" panose="020B0504030101020102" pitchFamily="34" charset="0"/>
              </a:rPr>
              <a:t>data</a:t>
            </a:r>
            <a:r>
              <a:rPr lang="de-DE" sz="3200" b="1" dirty="0">
                <a:solidFill>
                  <a:schemeClr val="bg1"/>
                </a:solidFill>
                <a:ea typeface="Unit Offc Light" panose="020B0504030101020102" pitchFamily="34" charset="0"/>
                <a:cs typeface="Unit Offc Light" panose="020B0504030101020102" pitchFamily="34" charset="0"/>
              </a:rPr>
              <a:t> </a:t>
            </a:r>
            <a:r>
              <a:rPr lang="de-DE" sz="3200" b="1" dirty="0" err="1">
                <a:solidFill>
                  <a:schemeClr val="bg1"/>
                </a:solidFill>
                <a:ea typeface="Unit Offc Light" panose="020B0504030101020102" pitchFamily="34" charset="0"/>
                <a:cs typeface="Unit Offc Light" panose="020B0504030101020102" pitchFamily="34" charset="0"/>
              </a:rPr>
              <a:t>set</a:t>
            </a:r>
            <a:r>
              <a:rPr lang="de-DE" sz="3200" b="1" dirty="0">
                <a:solidFill>
                  <a:schemeClr val="bg1"/>
                </a:solidFill>
                <a:ea typeface="Unit Offc Light" panose="020B0504030101020102" pitchFamily="34" charset="0"/>
                <a:cs typeface="Unit Offc Light" panose="020B0504030101020102" pitchFamily="34" charset="0"/>
              </a:rPr>
              <a:t> </a:t>
            </a:r>
            <a:r>
              <a:rPr lang="de-DE" sz="3200" b="1" dirty="0" err="1">
                <a:solidFill>
                  <a:schemeClr val="bg1"/>
                </a:solidFill>
                <a:ea typeface="Unit Offc Light" panose="020B0504030101020102" pitchFamily="34" charset="0"/>
                <a:cs typeface="Unit Offc Light" panose="020B0504030101020102" pitchFamily="34" charset="0"/>
              </a:rPr>
              <a:t>structure</a:t>
            </a:r>
            <a:endParaRPr lang="en-US" sz="3200" b="1" dirty="0">
              <a:solidFill>
                <a:schemeClr val="bg1"/>
              </a:solidFill>
              <a:ea typeface="Unit Offc Light" panose="020B0504030101020102" pitchFamily="34" charset="0"/>
              <a:cs typeface="Unit Offc Light" panose="020B0504030101020102" pitchFamily="34" charset="0"/>
            </a:endParaRPr>
          </a:p>
        </p:txBody>
      </p:sp>
      <p:sp>
        <p:nvSpPr>
          <p:cNvPr id="4" name="Textfeld 3"/>
          <p:cNvSpPr txBox="1"/>
          <p:nvPr/>
        </p:nvSpPr>
        <p:spPr>
          <a:xfrm>
            <a:off x="1371600" y="1219200"/>
            <a:ext cx="9372600" cy="461665"/>
          </a:xfrm>
          <a:prstGeom prst="rect">
            <a:avLst/>
          </a:prstGeom>
          <a:noFill/>
        </p:spPr>
        <p:txBody>
          <a:bodyPr wrap="square" rtlCol="0">
            <a:spAutoFit/>
          </a:bodyPr>
          <a:lstStyle/>
          <a:p>
            <a:r>
              <a:rPr lang="en-US" sz="2400" b="1" dirty="0">
                <a:solidFill>
                  <a:schemeClr val="accent2"/>
                </a:solidFill>
              </a:rPr>
              <a:t>48 date-times </a:t>
            </a:r>
            <a:r>
              <a:rPr lang="en-US" sz="2400" b="1" dirty="0"/>
              <a:t>* </a:t>
            </a:r>
            <a:r>
              <a:rPr lang="en-US" sz="2400" b="1" dirty="0">
                <a:solidFill>
                  <a:schemeClr val="accent6">
                    <a:lumMod val="50000"/>
                  </a:schemeClr>
                </a:solidFill>
              </a:rPr>
              <a:t>53 grid points </a:t>
            </a:r>
            <a:r>
              <a:rPr lang="en-US" sz="2400" b="1" dirty="0"/>
              <a:t>* </a:t>
            </a:r>
            <a:r>
              <a:rPr lang="en-US" sz="2400" b="1" dirty="0">
                <a:solidFill>
                  <a:srgbClr val="00B0F0"/>
                </a:solidFill>
              </a:rPr>
              <a:t>23 IMS time series </a:t>
            </a:r>
            <a:r>
              <a:rPr lang="en-US" sz="2400" b="1" dirty="0"/>
              <a:t>= </a:t>
            </a:r>
            <a:r>
              <a:rPr lang="en-US" sz="2400" b="1" dirty="0">
                <a:solidFill>
                  <a:schemeClr val="accent3">
                    <a:lumMod val="50000"/>
                  </a:schemeClr>
                </a:solidFill>
              </a:rPr>
              <a:t>58512 data files</a:t>
            </a:r>
          </a:p>
        </p:txBody>
      </p:sp>
      <p:sp>
        <p:nvSpPr>
          <p:cNvPr id="5" name="Textfeld 4"/>
          <p:cNvSpPr txBox="1"/>
          <p:nvPr/>
        </p:nvSpPr>
        <p:spPr>
          <a:xfrm>
            <a:off x="1447800" y="2173069"/>
            <a:ext cx="990599" cy="646331"/>
          </a:xfrm>
          <a:prstGeom prst="rect">
            <a:avLst/>
          </a:prstGeom>
          <a:noFill/>
        </p:spPr>
        <p:txBody>
          <a:bodyPr wrap="square" rtlCol="0">
            <a:spAutoFit/>
          </a:bodyPr>
          <a:lstStyle/>
          <a:p>
            <a:r>
              <a:rPr lang="de-DE" dirty="0" err="1">
                <a:solidFill>
                  <a:schemeClr val="accent2"/>
                </a:solidFill>
              </a:rPr>
              <a:t>Four</a:t>
            </a:r>
            <a:r>
              <a:rPr lang="de-DE" dirty="0">
                <a:solidFill>
                  <a:schemeClr val="accent2"/>
                </a:solidFill>
              </a:rPr>
              <a:t> per </a:t>
            </a:r>
            <a:r>
              <a:rPr lang="de-DE" dirty="0" err="1">
                <a:solidFill>
                  <a:schemeClr val="accent2"/>
                </a:solidFill>
              </a:rPr>
              <a:t>month</a:t>
            </a:r>
            <a:r>
              <a:rPr lang="de-DE" dirty="0">
                <a:solidFill>
                  <a:schemeClr val="accent2"/>
                </a:solidFill>
              </a:rPr>
              <a:t>  </a:t>
            </a:r>
            <a:endParaRPr lang="en-US" dirty="0">
              <a:solidFill>
                <a:schemeClr val="accent2"/>
              </a:solidFill>
            </a:endParaRPr>
          </a:p>
        </p:txBody>
      </p:sp>
      <p:sp>
        <p:nvSpPr>
          <p:cNvPr id="6" name="Textfeld 5"/>
          <p:cNvSpPr txBox="1"/>
          <p:nvPr/>
        </p:nvSpPr>
        <p:spPr>
          <a:xfrm>
            <a:off x="2895600" y="1923871"/>
            <a:ext cx="2971800" cy="1200329"/>
          </a:xfrm>
          <a:prstGeom prst="rect">
            <a:avLst/>
          </a:prstGeom>
          <a:noFill/>
        </p:spPr>
        <p:txBody>
          <a:bodyPr wrap="square" rtlCol="0">
            <a:spAutoFit/>
          </a:bodyPr>
          <a:lstStyle/>
          <a:p>
            <a:r>
              <a:rPr lang="de-DE" dirty="0">
                <a:solidFill>
                  <a:schemeClr val="accent6">
                    <a:lumMod val="50000"/>
                  </a:schemeClr>
                </a:solidFill>
              </a:rPr>
              <a:t>Semi-</a:t>
            </a:r>
            <a:r>
              <a:rPr lang="de-DE" dirty="0" err="1">
                <a:solidFill>
                  <a:schemeClr val="accent6">
                    <a:lumMod val="50000"/>
                  </a:schemeClr>
                </a:solidFill>
              </a:rPr>
              <a:t>uniformly</a:t>
            </a:r>
            <a:r>
              <a:rPr lang="de-DE" dirty="0">
                <a:solidFill>
                  <a:schemeClr val="accent6">
                    <a:lumMod val="50000"/>
                  </a:schemeClr>
                </a:solidFill>
              </a:rPr>
              <a:t> </a:t>
            </a:r>
            <a:r>
              <a:rPr lang="de-DE" dirty="0" err="1">
                <a:solidFill>
                  <a:schemeClr val="accent6">
                    <a:lumMod val="50000"/>
                  </a:schemeClr>
                </a:solidFill>
              </a:rPr>
              <a:t>distributed</a:t>
            </a:r>
            <a:r>
              <a:rPr lang="de-DE" dirty="0">
                <a:solidFill>
                  <a:schemeClr val="accent6">
                    <a:lumMod val="50000"/>
                  </a:schemeClr>
                </a:solidFill>
              </a:rPr>
              <a:t> </a:t>
            </a:r>
            <a:r>
              <a:rPr lang="de-DE" dirty="0" err="1">
                <a:solidFill>
                  <a:schemeClr val="accent6">
                    <a:lumMod val="50000"/>
                  </a:schemeClr>
                </a:solidFill>
              </a:rPr>
              <a:t>over</a:t>
            </a:r>
            <a:r>
              <a:rPr lang="de-DE" dirty="0">
                <a:solidFill>
                  <a:schemeClr val="accent6">
                    <a:lumMod val="50000"/>
                  </a:schemeClr>
                </a:solidFill>
              </a:rPr>
              <a:t> </a:t>
            </a:r>
            <a:r>
              <a:rPr lang="de-DE" dirty="0" err="1">
                <a:solidFill>
                  <a:schemeClr val="accent6">
                    <a:lumMod val="50000"/>
                  </a:schemeClr>
                </a:solidFill>
              </a:rPr>
              <a:t>the</a:t>
            </a:r>
            <a:r>
              <a:rPr lang="de-DE" dirty="0">
                <a:solidFill>
                  <a:schemeClr val="accent6">
                    <a:lumMod val="50000"/>
                  </a:schemeClr>
                </a:solidFill>
              </a:rPr>
              <a:t> </a:t>
            </a:r>
            <a:r>
              <a:rPr lang="de-DE" dirty="0" err="1">
                <a:solidFill>
                  <a:schemeClr val="accent6">
                    <a:lumMod val="50000"/>
                  </a:schemeClr>
                </a:solidFill>
              </a:rPr>
              <a:t>globe</a:t>
            </a:r>
            <a:r>
              <a:rPr lang="de-DE" dirty="0">
                <a:solidFill>
                  <a:schemeClr val="accent6">
                    <a:lumMod val="50000"/>
                  </a:schemeClr>
                </a:solidFill>
              </a:rPr>
              <a:t> </a:t>
            </a:r>
            <a:r>
              <a:rPr lang="de-DE" dirty="0" err="1">
                <a:solidFill>
                  <a:schemeClr val="accent6">
                    <a:lumMod val="50000"/>
                  </a:schemeClr>
                </a:solidFill>
              </a:rPr>
              <a:t>with</a:t>
            </a:r>
            <a:r>
              <a:rPr lang="de-DE" dirty="0">
                <a:solidFill>
                  <a:schemeClr val="accent6">
                    <a:lumMod val="50000"/>
                  </a:schemeClr>
                </a:solidFill>
              </a:rPr>
              <a:t> </a:t>
            </a:r>
            <a:r>
              <a:rPr lang="de-DE" dirty="0" err="1">
                <a:solidFill>
                  <a:schemeClr val="accent6">
                    <a:lumMod val="50000"/>
                  </a:schemeClr>
                </a:solidFill>
              </a:rPr>
              <a:t>denser</a:t>
            </a:r>
            <a:r>
              <a:rPr lang="de-DE" dirty="0">
                <a:solidFill>
                  <a:schemeClr val="accent6">
                    <a:lumMod val="50000"/>
                  </a:schemeClr>
                </a:solidFill>
              </a:rPr>
              <a:t> </a:t>
            </a:r>
            <a:r>
              <a:rPr lang="de-DE" dirty="0" err="1">
                <a:solidFill>
                  <a:schemeClr val="accent6">
                    <a:lumMod val="50000"/>
                  </a:schemeClr>
                </a:solidFill>
              </a:rPr>
              <a:t>sampling</a:t>
            </a:r>
            <a:r>
              <a:rPr lang="de-DE" dirty="0">
                <a:solidFill>
                  <a:schemeClr val="accent6">
                    <a:lumMod val="50000"/>
                  </a:schemeClr>
                </a:solidFill>
              </a:rPr>
              <a:t> </a:t>
            </a:r>
            <a:r>
              <a:rPr lang="de-DE" dirty="0" err="1">
                <a:solidFill>
                  <a:schemeClr val="accent6">
                    <a:lumMod val="50000"/>
                  </a:schemeClr>
                </a:solidFill>
              </a:rPr>
              <a:t>of</a:t>
            </a:r>
            <a:r>
              <a:rPr lang="de-DE" dirty="0">
                <a:solidFill>
                  <a:schemeClr val="accent6">
                    <a:lumMod val="50000"/>
                  </a:schemeClr>
                </a:solidFill>
              </a:rPr>
              <a:t> </a:t>
            </a:r>
            <a:r>
              <a:rPr lang="de-DE" dirty="0" err="1">
                <a:solidFill>
                  <a:schemeClr val="accent6">
                    <a:lumMod val="50000"/>
                  </a:schemeClr>
                </a:solidFill>
              </a:rPr>
              <a:t>latitudes</a:t>
            </a:r>
            <a:r>
              <a:rPr lang="de-DE" dirty="0">
                <a:solidFill>
                  <a:schemeClr val="accent6">
                    <a:lumMod val="50000"/>
                  </a:schemeClr>
                </a:solidFill>
              </a:rPr>
              <a:t> </a:t>
            </a:r>
            <a:r>
              <a:rPr lang="de-DE" dirty="0" err="1">
                <a:solidFill>
                  <a:schemeClr val="accent6">
                    <a:lumMod val="50000"/>
                  </a:schemeClr>
                </a:solidFill>
              </a:rPr>
              <a:t>compared</a:t>
            </a:r>
            <a:r>
              <a:rPr lang="de-DE" dirty="0">
                <a:solidFill>
                  <a:schemeClr val="accent6">
                    <a:lumMod val="50000"/>
                  </a:schemeClr>
                </a:solidFill>
              </a:rPr>
              <a:t> </a:t>
            </a:r>
            <a:r>
              <a:rPr lang="de-DE" dirty="0" err="1">
                <a:solidFill>
                  <a:schemeClr val="accent6">
                    <a:lumMod val="50000"/>
                  </a:schemeClr>
                </a:solidFill>
              </a:rPr>
              <a:t>to</a:t>
            </a:r>
            <a:r>
              <a:rPr lang="de-DE" dirty="0">
                <a:solidFill>
                  <a:schemeClr val="accent6">
                    <a:lumMod val="50000"/>
                  </a:schemeClr>
                </a:solidFill>
              </a:rPr>
              <a:t> </a:t>
            </a:r>
            <a:r>
              <a:rPr lang="de-DE" dirty="0" err="1">
                <a:solidFill>
                  <a:schemeClr val="accent6">
                    <a:lumMod val="50000"/>
                  </a:schemeClr>
                </a:solidFill>
              </a:rPr>
              <a:t>longitudes</a:t>
            </a:r>
            <a:endParaRPr lang="en-US" dirty="0">
              <a:solidFill>
                <a:schemeClr val="accent6">
                  <a:lumMod val="50000"/>
                </a:schemeClr>
              </a:solidFill>
            </a:endParaRPr>
          </a:p>
        </p:txBody>
      </p:sp>
      <p:sp>
        <p:nvSpPr>
          <p:cNvPr id="7" name="Ellipse 6"/>
          <p:cNvSpPr/>
          <p:nvPr/>
        </p:nvSpPr>
        <p:spPr>
          <a:xfrm>
            <a:off x="1295400" y="2057400"/>
            <a:ext cx="1219200" cy="8728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2590800" y="1715405"/>
            <a:ext cx="3228975" cy="1561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5867400" y="1715405"/>
            <a:ext cx="2209800" cy="15441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p:cNvSpPr txBox="1"/>
          <p:nvPr/>
        </p:nvSpPr>
        <p:spPr>
          <a:xfrm>
            <a:off x="6096000" y="1923871"/>
            <a:ext cx="1978819" cy="1200329"/>
          </a:xfrm>
          <a:prstGeom prst="rect">
            <a:avLst/>
          </a:prstGeom>
          <a:noFill/>
        </p:spPr>
        <p:txBody>
          <a:bodyPr wrap="square" rtlCol="0">
            <a:spAutoFit/>
          </a:bodyPr>
          <a:lstStyle/>
          <a:p>
            <a:r>
              <a:rPr lang="de-DE" dirty="0">
                <a:solidFill>
                  <a:srgbClr val="00B0F0"/>
                </a:solidFill>
              </a:rPr>
              <a:t>Samples </a:t>
            </a:r>
            <a:r>
              <a:rPr lang="de-DE" dirty="0" err="1">
                <a:solidFill>
                  <a:srgbClr val="00B0F0"/>
                </a:solidFill>
              </a:rPr>
              <a:t>for</a:t>
            </a:r>
            <a:r>
              <a:rPr lang="de-DE" dirty="0">
                <a:solidFill>
                  <a:srgbClr val="00B0F0"/>
                </a:solidFill>
              </a:rPr>
              <a:t> </a:t>
            </a:r>
            <a:r>
              <a:rPr lang="de-DE" dirty="0" err="1">
                <a:solidFill>
                  <a:srgbClr val="00B0F0"/>
                </a:solidFill>
              </a:rPr>
              <a:t>the</a:t>
            </a:r>
            <a:r>
              <a:rPr lang="de-DE" dirty="0">
                <a:solidFill>
                  <a:srgbClr val="00B0F0"/>
                </a:solidFill>
              </a:rPr>
              <a:t> </a:t>
            </a:r>
            <a:r>
              <a:rPr lang="de-DE" dirty="0" err="1">
                <a:solidFill>
                  <a:srgbClr val="00B0F0"/>
                </a:solidFill>
              </a:rPr>
              <a:t>whole</a:t>
            </a:r>
            <a:r>
              <a:rPr lang="de-DE" dirty="0">
                <a:solidFill>
                  <a:srgbClr val="00B0F0"/>
                </a:solidFill>
              </a:rPr>
              <a:t> </a:t>
            </a:r>
            <a:r>
              <a:rPr lang="de-DE" dirty="0" err="1">
                <a:solidFill>
                  <a:srgbClr val="00B0F0"/>
                </a:solidFill>
              </a:rPr>
              <a:t>year</a:t>
            </a:r>
            <a:r>
              <a:rPr lang="de-DE" dirty="0">
                <a:solidFill>
                  <a:srgbClr val="00B0F0"/>
                </a:solidFill>
              </a:rPr>
              <a:t> 2014 </a:t>
            </a:r>
            <a:r>
              <a:rPr lang="de-DE" dirty="0" err="1">
                <a:solidFill>
                  <a:srgbClr val="00B0F0"/>
                </a:solidFill>
              </a:rPr>
              <a:t>according</a:t>
            </a:r>
            <a:r>
              <a:rPr lang="de-DE" dirty="0">
                <a:solidFill>
                  <a:srgbClr val="00B0F0"/>
                </a:solidFill>
              </a:rPr>
              <a:t> </a:t>
            </a:r>
            <a:r>
              <a:rPr lang="de-DE" dirty="0" err="1">
                <a:solidFill>
                  <a:srgbClr val="00B0F0"/>
                </a:solidFill>
              </a:rPr>
              <a:t>to</a:t>
            </a:r>
            <a:r>
              <a:rPr lang="de-DE" dirty="0">
                <a:solidFill>
                  <a:srgbClr val="00B0F0"/>
                </a:solidFill>
              </a:rPr>
              <a:t> </a:t>
            </a:r>
            <a:r>
              <a:rPr lang="de-DE" dirty="0" err="1">
                <a:solidFill>
                  <a:srgbClr val="00B0F0"/>
                </a:solidFill>
              </a:rPr>
              <a:t>actual</a:t>
            </a:r>
            <a:r>
              <a:rPr lang="de-DE" dirty="0">
                <a:solidFill>
                  <a:srgbClr val="00B0F0"/>
                </a:solidFill>
              </a:rPr>
              <a:t> </a:t>
            </a:r>
            <a:r>
              <a:rPr lang="de-DE" dirty="0" err="1">
                <a:solidFill>
                  <a:srgbClr val="00B0F0"/>
                </a:solidFill>
              </a:rPr>
              <a:t>data</a:t>
            </a:r>
            <a:r>
              <a:rPr lang="de-DE" dirty="0">
                <a:solidFill>
                  <a:srgbClr val="00B0F0"/>
                </a:solidFill>
              </a:rPr>
              <a:t> </a:t>
            </a:r>
            <a:r>
              <a:rPr lang="de-DE" dirty="0" err="1">
                <a:solidFill>
                  <a:srgbClr val="00B0F0"/>
                </a:solidFill>
              </a:rPr>
              <a:t>availability</a:t>
            </a:r>
            <a:endParaRPr lang="en-US" dirty="0">
              <a:solidFill>
                <a:srgbClr val="00B0F0"/>
              </a:solidFill>
            </a:endParaRPr>
          </a:p>
        </p:txBody>
      </p:sp>
      <p:sp>
        <p:nvSpPr>
          <p:cNvPr id="11" name="Ellipse 10"/>
          <p:cNvSpPr/>
          <p:nvPr/>
        </p:nvSpPr>
        <p:spPr>
          <a:xfrm>
            <a:off x="8153400" y="1828800"/>
            <a:ext cx="2162175" cy="1216284"/>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feld 11"/>
          <p:cNvSpPr txBox="1"/>
          <p:nvPr/>
        </p:nvSpPr>
        <p:spPr>
          <a:xfrm>
            <a:off x="8279607" y="1981200"/>
            <a:ext cx="2235993" cy="923330"/>
          </a:xfrm>
          <a:prstGeom prst="rect">
            <a:avLst/>
          </a:prstGeom>
          <a:noFill/>
        </p:spPr>
        <p:txBody>
          <a:bodyPr wrap="square" rtlCol="0">
            <a:spAutoFit/>
          </a:bodyPr>
          <a:lstStyle/>
          <a:p>
            <a:r>
              <a:rPr lang="de-DE" dirty="0" err="1">
                <a:solidFill>
                  <a:schemeClr val="accent3">
                    <a:lumMod val="50000"/>
                  </a:schemeClr>
                </a:solidFill>
              </a:rPr>
              <a:t>Each</a:t>
            </a:r>
            <a:r>
              <a:rPr lang="de-DE" dirty="0">
                <a:solidFill>
                  <a:schemeClr val="accent3">
                    <a:lumMod val="50000"/>
                  </a:schemeClr>
                </a:solidFill>
              </a:rPr>
              <a:t> </a:t>
            </a:r>
            <a:r>
              <a:rPr lang="de-DE" dirty="0" err="1">
                <a:solidFill>
                  <a:schemeClr val="accent3">
                    <a:lumMod val="50000"/>
                  </a:schemeClr>
                </a:solidFill>
              </a:rPr>
              <a:t>data</a:t>
            </a:r>
            <a:r>
              <a:rPr lang="de-DE" dirty="0">
                <a:solidFill>
                  <a:schemeClr val="accent3">
                    <a:lumMod val="50000"/>
                  </a:schemeClr>
                </a:solidFill>
              </a:rPr>
              <a:t> </a:t>
            </a:r>
            <a:r>
              <a:rPr lang="de-DE" dirty="0" err="1">
                <a:solidFill>
                  <a:schemeClr val="accent3">
                    <a:lumMod val="50000"/>
                  </a:schemeClr>
                </a:solidFill>
              </a:rPr>
              <a:t>file</a:t>
            </a:r>
            <a:r>
              <a:rPr lang="de-DE" dirty="0">
                <a:solidFill>
                  <a:schemeClr val="accent3">
                    <a:lumMod val="50000"/>
                  </a:schemeClr>
                </a:solidFill>
              </a:rPr>
              <a:t> </a:t>
            </a:r>
            <a:r>
              <a:rPr lang="de-DE" dirty="0" err="1">
                <a:solidFill>
                  <a:schemeClr val="accent3">
                    <a:lumMod val="50000"/>
                  </a:schemeClr>
                </a:solidFill>
              </a:rPr>
              <a:t>potentially</a:t>
            </a:r>
            <a:r>
              <a:rPr lang="de-DE" dirty="0">
                <a:solidFill>
                  <a:schemeClr val="accent3">
                    <a:lumMod val="50000"/>
                  </a:schemeClr>
                </a:solidFill>
              </a:rPr>
              <a:t> </a:t>
            </a:r>
            <a:r>
              <a:rPr lang="de-DE" dirty="0" err="1">
                <a:solidFill>
                  <a:schemeClr val="accent3">
                    <a:lumMod val="50000"/>
                  </a:schemeClr>
                </a:solidFill>
              </a:rPr>
              <a:t>impacted</a:t>
            </a:r>
            <a:r>
              <a:rPr lang="de-DE" dirty="0">
                <a:solidFill>
                  <a:schemeClr val="accent3">
                    <a:lumMod val="50000"/>
                  </a:schemeClr>
                </a:solidFill>
              </a:rPr>
              <a:t> </a:t>
            </a:r>
            <a:r>
              <a:rPr lang="de-DE" dirty="0" err="1">
                <a:solidFill>
                  <a:schemeClr val="accent3">
                    <a:lumMod val="50000"/>
                  </a:schemeClr>
                </a:solidFill>
              </a:rPr>
              <a:t>by</a:t>
            </a:r>
            <a:r>
              <a:rPr lang="de-DE" dirty="0">
                <a:solidFill>
                  <a:schemeClr val="accent3">
                    <a:lumMod val="50000"/>
                  </a:schemeClr>
                </a:solidFill>
              </a:rPr>
              <a:t> </a:t>
            </a:r>
            <a:r>
              <a:rPr lang="de-DE" dirty="0" err="1">
                <a:solidFill>
                  <a:schemeClr val="accent3">
                    <a:lumMod val="50000"/>
                  </a:schemeClr>
                </a:solidFill>
              </a:rPr>
              <a:t>one</a:t>
            </a:r>
            <a:r>
              <a:rPr lang="de-DE" dirty="0">
                <a:solidFill>
                  <a:schemeClr val="accent3">
                    <a:lumMod val="50000"/>
                  </a:schemeClr>
                </a:solidFill>
              </a:rPr>
              <a:t> </a:t>
            </a:r>
            <a:r>
              <a:rPr lang="de-DE" dirty="0" err="1">
                <a:solidFill>
                  <a:schemeClr val="accent3">
                    <a:lumMod val="50000"/>
                  </a:schemeClr>
                </a:solidFill>
              </a:rPr>
              <a:t>explosion</a:t>
            </a:r>
            <a:endParaRPr lang="en-US" dirty="0">
              <a:solidFill>
                <a:schemeClr val="accent3">
                  <a:lumMod val="50000"/>
                </a:schemeClr>
              </a:solidFill>
            </a:endParaRPr>
          </a:p>
        </p:txBody>
      </p:sp>
      <p:sp>
        <p:nvSpPr>
          <p:cNvPr id="13" name="Inhaltsplatzhalter 12"/>
          <p:cNvSpPr>
            <a:spLocks noGrp="1"/>
          </p:cNvSpPr>
          <p:nvPr>
            <p:ph sz="quarter" idx="13"/>
          </p:nvPr>
        </p:nvSpPr>
        <p:spPr>
          <a:xfrm>
            <a:off x="-38100" y="2275701"/>
            <a:ext cx="12191999" cy="4800600"/>
          </a:xfrm>
        </p:spPr>
        <p:txBody>
          <a:bodyPr>
            <a:normAutofit fontScale="92500" lnSpcReduction="20000"/>
          </a:bodyPr>
          <a:lstStyle/>
          <a:p>
            <a:pPr marL="0" indent="0">
              <a:buNone/>
            </a:pPr>
            <a:endParaRPr lang="de-DE" dirty="0"/>
          </a:p>
          <a:p>
            <a:endParaRPr lang="de-DE" dirty="0"/>
          </a:p>
          <a:p>
            <a:endParaRPr lang="de-DE" dirty="0"/>
          </a:p>
          <a:p>
            <a:endParaRPr lang="de-DE" dirty="0"/>
          </a:p>
          <a:p>
            <a:endParaRPr lang="de-DE" sz="2600" b="1" dirty="0"/>
          </a:p>
          <a:p>
            <a:endParaRPr lang="de-DE" sz="2600" b="1" dirty="0"/>
          </a:p>
          <a:p>
            <a:r>
              <a:rPr lang="de-DE" sz="2600" b="1" dirty="0">
                <a:solidFill>
                  <a:schemeClr val="tx1"/>
                </a:solidFill>
              </a:rPr>
              <a:t>No </a:t>
            </a:r>
            <a:r>
              <a:rPr lang="de-DE" sz="2600" b="1" dirty="0" err="1">
                <a:solidFill>
                  <a:schemeClr val="tx1"/>
                </a:solidFill>
              </a:rPr>
              <a:t>mixing</a:t>
            </a:r>
            <a:r>
              <a:rPr lang="de-DE" sz="2600" b="1" dirty="0">
                <a:solidFill>
                  <a:schemeClr val="tx1"/>
                </a:solidFill>
              </a:rPr>
              <a:t> </a:t>
            </a:r>
            <a:r>
              <a:rPr lang="de-DE" sz="2600" b="1" dirty="0" err="1">
                <a:solidFill>
                  <a:schemeClr val="tx1"/>
                </a:solidFill>
              </a:rPr>
              <a:t>of</a:t>
            </a:r>
            <a:r>
              <a:rPr lang="de-DE" sz="2600" b="1" dirty="0">
                <a:solidFill>
                  <a:schemeClr val="tx1"/>
                </a:solidFill>
              </a:rPr>
              <a:t> </a:t>
            </a:r>
            <a:r>
              <a:rPr lang="de-DE" sz="2600" b="1" dirty="0" err="1">
                <a:solidFill>
                  <a:schemeClr val="tx1"/>
                </a:solidFill>
              </a:rPr>
              <a:t>explosions</a:t>
            </a:r>
            <a:r>
              <a:rPr lang="de-DE" sz="2600" b="1" dirty="0">
                <a:solidFill>
                  <a:schemeClr val="tx1"/>
                </a:solidFill>
              </a:rPr>
              <a:t>.</a:t>
            </a:r>
          </a:p>
          <a:p>
            <a:r>
              <a:rPr lang="de-DE" sz="2600" b="1" dirty="0">
                <a:solidFill>
                  <a:schemeClr val="tx1"/>
                </a:solidFill>
              </a:rPr>
              <a:t>At </a:t>
            </a:r>
            <a:r>
              <a:rPr lang="de-DE" sz="2600" b="1" dirty="0" err="1">
                <a:solidFill>
                  <a:schemeClr val="tx1"/>
                </a:solidFill>
              </a:rPr>
              <a:t>maximum</a:t>
            </a:r>
            <a:r>
              <a:rPr lang="de-DE" sz="2600" b="1" dirty="0">
                <a:solidFill>
                  <a:schemeClr val="tx1"/>
                </a:solidFill>
              </a:rPr>
              <a:t> 14 </a:t>
            </a:r>
            <a:r>
              <a:rPr lang="de-DE" sz="2600" b="1" dirty="0" err="1">
                <a:solidFill>
                  <a:schemeClr val="tx1"/>
                </a:solidFill>
              </a:rPr>
              <a:t>days</a:t>
            </a:r>
            <a:r>
              <a:rPr lang="de-DE" sz="2600" b="1" dirty="0">
                <a:solidFill>
                  <a:schemeClr val="tx1"/>
                </a:solidFill>
              </a:rPr>
              <a:t> </a:t>
            </a:r>
            <a:r>
              <a:rPr lang="de-DE" sz="2600" b="1" dirty="0" err="1">
                <a:solidFill>
                  <a:schemeClr val="tx1"/>
                </a:solidFill>
              </a:rPr>
              <a:t>are</a:t>
            </a:r>
            <a:r>
              <a:rPr lang="de-DE" sz="2600" b="1" dirty="0">
                <a:solidFill>
                  <a:schemeClr val="tx1"/>
                </a:solidFill>
              </a:rPr>
              <a:t> </a:t>
            </a:r>
            <a:r>
              <a:rPr lang="de-DE" sz="2600" b="1" dirty="0" err="1">
                <a:solidFill>
                  <a:schemeClr val="tx1"/>
                </a:solidFill>
              </a:rPr>
              <a:t>influenced</a:t>
            </a:r>
            <a:r>
              <a:rPr lang="de-DE" sz="2600" b="1" dirty="0">
                <a:solidFill>
                  <a:schemeClr val="tx1"/>
                </a:solidFill>
              </a:rPr>
              <a:t> </a:t>
            </a:r>
            <a:r>
              <a:rPr lang="de-DE" sz="2600" b="1" dirty="0" err="1">
                <a:solidFill>
                  <a:schemeClr val="tx1"/>
                </a:solidFill>
              </a:rPr>
              <a:t>by</a:t>
            </a:r>
            <a:r>
              <a:rPr lang="de-DE" sz="2600" b="1" dirty="0">
                <a:solidFill>
                  <a:schemeClr val="tx1"/>
                </a:solidFill>
              </a:rPr>
              <a:t> a </a:t>
            </a:r>
            <a:r>
              <a:rPr lang="de-DE" sz="2600" b="1" dirty="0" err="1">
                <a:solidFill>
                  <a:schemeClr val="tx1"/>
                </a:solidFill>
              </a:rPr>
              <a:t>hypothetical</a:t>
            </a:r>
            <a:r>
              <a:rPr lang="de-DE" sz="2600" b="1" dirty="0">
                <a:solidFill>
                  <a:schemeClr val="tx1"/>
                </a:solidFill>
              </a:rPr>
              <a:t> </a:t>
            </a:r>
            <a:r>
              <a:rPr lang="de-DE" sz="2600" b="1" dirty="0" err="1">
                <a:solidFill>
                  <a:schemeClr val="tx1"/>
                </a:solidFill>
              </a:rPr>
              <a:t>explosion</a:t>
            </a:r>
            <a:r>
              <a:rPr lang="de-DE" sz="2600" b="1" dirty="0">
                <a:solidFill>
                  <a:schemeClr val="tx1"/>
                </a:solidFill>
              </a:rPr>
              <a:t>. </a:t>
            </a:r>
          </a:p>
          <a:p>
            <a:r>
              <a:rPr lang="de-DE" sz="2600" dirty="0">
                <a:solidFill>
                  <a:schemeClr val="tx1"/>
                </a:solidFill>
              </a:rPr>
              <a:t>Sample </a:t>
            </a:r>
            <a:r>
              <a:rPr lang="de-DE" sz="2600" b="1" dirty="0" err="1">
                <a:solidFill>
                  <a:schemeClr val="tx1"/>
                </a:solidFill>
              </a:rPr>
              <a:t>meta</a:t>
            </a:r>
            <a:r>
              <a:rPr lang="de-DE" sz="2600" b="1" dirty="0">
                <a:solidFill>
                  <a:schemeClr val="tx1"/>
                </a:solidFill>
              </a:rPr>
              <a:t> </a:t>
            </a:r>
            <a:r>
              <a:rPr lang="de-DE" sz="2600" b="1" dirty="0" err="1">
                <a:solidFill>
                  <a:schemeClr val="tx1"/>
                </a:solidFill>
              </a:rPr>
              <a:t>data</a:t>
            </a:r>
            <a:r>
              <a:rPr lang="de-DE" sz="2600" b="1" dirty="0">
                <a:solidFill>
                  <a:schemeClr val="tx1"/>
                </a:solidFill>
              </a:rPr>
              <a:t> </a:t>
            </a:r>
            <a:r>
              <a:rPr lang="de-DE" sz="2600" b="1" dirty="0" err="1">
                <a:solidFill>
                  <a:schemeClr val="tx1"/>
                </a:solidFill>
              </a:rPr>
              <a:t>included</a:t>
            </a:r>
            <a:r>
              <a:rPr lang="de-DE" sz="2600" b="1" dirty="0">
                <a:solidFill>
                  <a:schemeClr val="tx1"/>
                </a:solidFill>
              </a:rPr>
              <a:t> </a:t>
            </a:r>
            <a:r>
              <a:rPr lang="de-DE" sz="2600" dirty="0">
                <a:solidFill>
                  <a:schemeClr val="tx1"/>
                </a:solidFill>
              </a:rPr>
              <a:t>(MDC, LC </a:t>
            </a:r>
            <a:r>
              <a:rPr lang="de-DE" sz="2600" dirty="0" err="1">
                <a:solidFill>
                  <a:schemeClr val="tx1"/>
                </a:solidFill>
              </a:rPr>
              <a:t>ect</a:t>
            </a:r>
            <a:r>
              <a:rPr lang="de-DE" sz="2600" dirty="0">
                <a:solidFill>
                  <a:schemeClr val="tx1"/>
                </a:solidFill>
              </a:rPr>
              <a:t>.).</a:t>
            </a:r>
          </a:p>
          <a:p>
            <a:r>
              <a:rPr lang="de-DE" sz="2600" dirty="0">
                <a:solidFill>
                  <a:schemeClr val="tx1"/>
                </a:solidFill>
                <a:ea typeface="Unit Offc Light" panose="020B0504030101020102" pitchFamily="34" charset="0"/>
                <a:cs typeface="Unit Offc Light" panose="020B0504030101020102" pitchFamily="34" charset="0"/>
              </a:rPr>
              <a:t>The</a:t>
            </a:r>
            <a:r>
              <a:rPr lang="de-DE" sz="2600" b="1" dirty="0">
                <a:solidFill>
                  <a:schemeClr val="tx1"/>
                </a:solidFill>
                <a:ea typeface="Unit Offc Light" panose="020B0504030101020102" pitchFamily="34" charset="0"/>
                <a:cs typeface="Unit Offc Light" panose="020B0504030101020102" pitchFamily="34" charset="0"/>
              </a:rPr>
              <a:t> </a:t>
            </a:r>
            <a:r>
              <a:rPr lang="de-DE" sz="2600" b="1" dirty="0" err="1">
                <a:solidFill>
                  <a:schemeClr val="tx1"/>
                </a:solidFill>
                <a:ea typeface="Unit Offc Light" panose="020B0504030101020102" pitchFamily="34" charset="0"/>
                <a:cs typeface="Unit Offc Light" panose="020B0504030101020102" pitchFamily="34" charset="0"/>
              </a:rPr>
              <a:t>full</a:t>
            </a:r>
            <a:r>
              <a:rPr lang="de-DE" sz="2600" b="1" dirty="0">
                <a:solidFill>
                  <a:schemeClr val="tx1"/>
                </a:solidFill>
                <a:ea typeface="Unit Offc Light" panose="020B0504030101020102" pitchFamily="34" charset="0"/>
                <a:cs typeface="Unit Offc Light" panose="020B0504030101020102" pitchFamily="34" charset="0"/>
              </a:rPr>
              <a:t> </a:t>
            </a:r>
            <a:r>
              <a:rPr lang="de-DE" sz="2600" b="1" dirty="0" err="1">
                <a:solidFill>
                  <a:schemeClr val="tx1"/>
                </a:solidFill>
                <a:ea typeface="Unit Offc Light" panose="020B0504030101020102" pitchFamily="34" charset="0"/>
                <a:cs typeface="Unit Offc Light" panose="020B0504030101020102" pitchFamily="34" charset="0"/>
              </a:rPr>
              <a:t>data</a:t>
            </a:r>
            <a:r>
              <a:rPr lang="de-DE" sz="2600" b="1" dirty="0">
                <a:solidFill>
                  <a:schemeClr val="tx1"/>
                </a:solidFill>
                <a:ea typeface="Unit Offc Light" panose="020B0504030101020102" pitchFamily="34" charset="0"/>
                <a:cs typeface="Unit Offc Light" panose="020B0504030101020102" pitchFamily="34" charset="0"/>
              </a:rPr>
              <a:t> </a:t>
            </a:r>
            <a:r>
              <a:rPr lang="de-DE" sz="2600" b="1" dirty="0" err="1">
                <a:solidFill>
                  <a:schemeClr val="tx1"/>
                </a:solidFill>
                <a:ea typeface="Unit Offc Light" panose="020B0504030101020102" pitchFamily="34" charset="0"/>
                <a:cs typeface="Unit Offc Light" panose="020B0504030101020102" pitchFamily="34" charset="0"/>
              </a:rPr>
              <a:t>set</a:t>
            </a:r>
            <a:r>
              <a:rPr lang="de-DE" sz="2600" b="1" dirty="0">
                <a:solidFill>
                  <a:schemeClr val="tx1"/>
                </a:solidFill>
                <a:ea typeface="Unit Offc Light" panose="020B0504030101020102" pitchFamily="34" charset="0"/>
                <a:cs typeface="Unit Offc Light" panose="020B0504030101020102" pitchFamily="34" charset="0"/>
              </a:rPr>
              <a:t> </a:t>
            </a:r>
            <a:r>
              <a:rPr lang="de-DE" sz="2600" b="1" dirty="0" err="1">
                <a:solidFill>
                  <a:schemeClr val="tx1"/>
                </a:solidFill>
                <a:ea typeface="Unit Offc Light" panose="020B0504030101020102" pitchFamily="34" charset="0"/>
                <a:cs typeface="Unit Offc Light" panose="020B0504030101020102" pitchFamily="34" charset="0"/>
              </a:rPr>
              <a:t>cannot</a:t>
            </a:r>
            <a:r>
              <a:rPr lang="de-DE" sz="2600" b="1" dirty="0">
                <a:solidFill>
                  <a:schemeClr val="tx1"/>
                </a:solidFill>
                <a:ea typeface="Unit Offc Light" panose="020B0504030101020102" pitchFamily="34" charset="0"/>
                <a:cs typeface="Unit Offc Light" panose="020B0504030101020102" pitchFamily="34" charset="0"/>
              </a:rPr>
              <a:t> </a:t>
            </a:r>
            <a:r>
              <a:rPr lang="de-DE" sz="2600" b="1" dirty="0" err="1">
                <a:solidFill>
                  <a:schemeClr val="tx1"/>
                </a:solidFill>
                <a:ea typeface="Unit Offc Light" panose="020B0504030101020102" pitchFamily="34" charset="0"/>
                <a:cs typeface="Unit Offc Light" panose="020B0504030101020102" pitchFamily="34" charset="0"/>
              </a:rPr>
              <a:t>be</a:t>
            </a:r>
            <a:r>
              <a:rPr lang="de-DE" sz="2600" b="1" dirty="0">
                <a:solidFill>
                  <a:schemeClr val="tx1"/>
                </a:solidFill>
                <a:ea typeface="Unit Offc Light" panose="020B0504030101020102" pitchFamily="34" charset="0"/>
                <a:cs typeface="Unit Offc Light" panose="020B0504030101020102" pitchFamily="34" charset="0"/>
              </a:rPr>
              <a:t> </a:t>
            </a:r>
            <a:r>
              <a:rPr lang="de-DE" sz="2600" b="1" dirty="0" err="1">
                <a:solidFill>
                  <a:schemeClr val="tx1"/>
                </a:solidFill>
                <a:ea typeface="Unit Offc Light" panose="020B0504030101020102" pitchFamily="34" charset="0"/>
                <a:cs typeface="Unit Offc Light" panose="020B0504030101020102" pitchFamily="34" charset="0"/>
              </a:rPr>
              <a:t>processed</a:t>
            </a:r>
            <a:r>
              <a:rPr lang="de-DE" sz="2600" b="1" dirty="0">
                <a:solidFill>
                  <a:schemeClr val="tx1"/>
                </a:solidFill>
                <a:ea typeface="Unit Offc Light" panose="020B0504030101020102" pitchFamily="34" charset="0"/>
                <a:cs typeface="Unit Offc Light" panose="020B0504030101020102" pitchFamily="34" charset="0"/>
              </a:rPr>
              <a:t>/</a:t>
            </a:r>
            <a:r>
              <a:rPr lang="de-DE" sz="2600" b="1" dirty="0" err="1">
                <a:solidFill>
                  <a:schemeClr val="tx1"/>
                </a:solidFill>
                <a:ea typeface="Unit Offc Light" panose="020B0504030101020102" pitchFamily="34" charset="0"/>
                <a:cs typeface="Unit Offc Light" panose="020B0504030101020102" pitchFamily="34" charset="0"/>
              </a:rPr>
              <a:t>handled</a:t>
            </a:r>
            <a:r>
              <a:rPr lang="de-DE" sz="2600" dirty="0">
                <a:solidFill>
                  <a:schemeClr val="tx1"/>
                </a:solidFill>
                <a:ea typeface="Unit Offc Light" panose="020B0504030101020102" pitchFamily="34" charset="0"/>
                <a:cs typeface="Unit Offc Light" panose="020B0504030101020102" pitchFamily="34" charset="0"/>
              </a:rPr>
              <a:t> </a:t>
            </a:r>
            <a:r>
              <a:rPr lang="de-DE" sz="2600" b="1" dirty="0" err="1">
                <a:solidFill>
                  <a:schemeClr val="tx1"/>
                </a:solidFill>
                <a:ea typeface="Unit Offc Light" panose="020B0504030101020102" pitchFamily="34" charset="0"/>
                <a:cs typeface="Unit Offc Light" panose="020B0504030101020102" pitchFamily="34" charset="0"/>
              </a:rPr>
              <a:t>during</a:t>
            </a:r>
            <a:r>
              <a:rPr lang="de-DE" sz="2600" b="1" dirty="0">
                <a:solidFill>
                  <a:schemeClr val="tx1"/>
                </a:solidFill>
                <a:ea typeface="Unit Offc Light" panose="020B0504030101020102" pitchFamily="34" charset="0"/>
                <a:cs typeface="Unit Offc Light" panose="020B0504030101020102" pitchFamily="34" charset="0"/>
              </a:rPr>
              <a:t> </a:t>
            </a:r>
            <a:r>
              <a:rPr lang="de-DE" sz="2600" b="1" dirty="0" err="1">
                <a:solidFill>
                  <a:schemeClr val="tx1"/>
                </a:solidFill>
                <a:ea typeface="Unit Offc Light" panose="020B0504030101020102" pitchFamily="34" charset="0"/>
                <a:cs typeface="Unit Offc Light" panose="020B0504030101020102" pitchFamily="34" charset="0"/>
              </a:rPr>
              <a:t>the</a:t>
            </a:r>
            <a:r>
              <a:rPr lang="de-DE" sz="2600" b="1" dirty="0">
                <a:solidFill>
                  <a:schemeClr val="tx1"/>
                </a:solidFill>
                <a:ea typeface="Unit Offc Light" panose="020B0504030101020102" pitchFamily="34" charset="0"/>
                <a:cs typeface="Unit Offc Light" panose="020B0504030101020102" pitchFamily="34" charset="0"/>
              </a:rPr>
              <a:t> </a:t>
            </a:r>
            <a:r>
              <a:rPr lang="en-US" sz="2600" b="1" i="1" dirty="0">
                <a:solidFill>
                  <a:schemeClr val="tx1"/>
                </a:solidFill>
                <a:ea typeface="Unit Offc Light" panose="020B0504030101020102" pitchFamily="34" charset="0"/>
                <a:cs typeface="Unit Offc Light" panose="020B0504030101020102" pitchFamily="34" charset="0"/>
              </a:rPr>
              <a:t>1</a:t>
            </a:r>
            <a:r>
              <a:rPr lang="en-US" sz="2600" b="1" i="1" baseline="30000" dirty="0">
                <a:solidFill>
                  <a:schemeClr val="tx1"/>
                </a:solidFill>
                <a:ea typeface="Unit Offc Light" panose="020B0504030101020102" pitchFamily="34" charset="0"/>
                <a:cs typeface="Unit Offc Light" panose="020B0504030101020102" pitchFamily="34" charset="0"/>
              </a:rPr>
              <a:t>st</a:t>
            </a:r>
            <a:r>
              <a:rPr lang="en-US" sz="2600" b="1" i="1" dirty="0">
                <a:solidFill>
                  <a:schemeClr val="tx1"/>
                </a:solidFill>
                <a:ea typeface="Unit Offc Light" panose="020B0504030101020102" pitchFamily="34" charset="0"/>
                <a:cs typeface="Unit Offc Light" panose="020B0504030101020102" pitchFamily="34" charset="0"/>
              </a:rPr>
              <a:t> Nuclear Explosion Signal              Screening Open Inter-Comparison Exercise 2021 </a:t>
            </a:r>
            <a:r>
              <a:rPr lang="en-US" sz="2600" dirty="0">
                <a:solidFill>
                  <a:schemeClr val="tx1"/>
                </a:solidFill>
                <a:ea typeface="Unit Offc Light" panose="020B0504030101020102" pitchFamily="34" charset="0"/>
                <a:cs typeface="Unit Offc Light" panose="020B0504030101020102" pitchFamily="34" charset="0"/>
              </a:rPr>
              <a:t>-&gt; </a:t>
            </a:r>
            <a:r>
              <a:rPr lang="en-US" sz="2600" b="1" dirty="0">
                <a:solidFill>
                  <a:schemeClr val="tx1"/>
                </a:solidFill>
                <a:ea typeface="Unit Offc Light" panose="020B0504030101020102" pitchFamily="34" charset="0"/>
                <a:cs typeface="Unit Offc Light" panose="020B0504030101020102" pitchFamily="34" charset="0"/>
              </a:rPr>
              <a:t>reduction to 424 scenarios                          </a:t>
            </a:r>
            <a:r>
              <a:rPr lang="en-US" sz="2600" dirty="0">
                <a:solidFill>
                  <a:schemeClr val="tx1"/>
                </a:solidFill>
                <a:ea typeface="Unit Offc Light" panose="020B0504030101020102" pitchFamily="34" charset="0"/>
                <a:cs typeface="Unit Offc Light" panose="020B0504030101020102" pitchFamily="34" charset="0"/>
              </a:rPr>
              <a:t>(8 date-times, four target periods for ATM) </a:t>
            </a:r>
            <a:r>
              <a:rPr lang="en-US" sz="2600" b="1" dirty="0">
                <a:solidFill>
                  <a:schemeClr val="tx1"/>
                </a:solidFill>
                <a:ea typeface="Unit Offc Light" panose="020B0504030101020102" pitchFamily="34" charset="0"/>
                <a:cs typeface="Unit Offc Light" panose="020B0504030101020102" pitchFamily="34" charset="0"/>
              </a:rPr>
              <a:t>- </a:t>
            </a:r>
            <a:r>
              <a:rPr lang="en-US" sz="2600" b="1" u="sng" dirty="0">
                <a:solidFill>
                  <a:schemeClr val="tx1"/>
                </a:solidFill>
                <a:ea typeface="Unit Offc Light" panose="020B0504030101020102" pitchFamily="34" charset="0"/>
                <a:cs typeface="Unit Offc Light" panose="020B0504030101020102" pitchFamily="34" charset="0"/>
              </a:rPr>
              <a:t>not necessarily explosions </a:t>
            </a:r>
            <a:endParaRPr lang="de-DE" sz="2600" u="sng" dirty="0">
              <a:solidFill>
                <a:schemeClr val="tx1"/>
              </a:solidFill>
            </a:endParaRPr>
          </a:p>
          <a:p>
            <a:endParaRPr lang="de-DE" sz="4400" b="1" dirty="0">
              <a:solidFill>
                <a:schemeClr val="tx1"/>
              </a:solidFill>
            </a:endParaRPr>
          </a:p>
        </p:txBody>
      </p:sp>
      <p:sp>
        <p:nvSpPr>
          <p:cNvPr id="14" name="Geschweifte Klammer links 13"/>
          <p:cNvSpPr/>
          <p:nvPr/>
        </p:nvSpPr>
        <p:spPr>
          <a:xfrm rot="16200000">
            <a:off x="3306762" y="1096962"/>
            <a:ext cx="457200" cy="4511675"/>
          </a:xfrm>
          <a:prstGeom prst="leftBrace">
            <a:avLst>
              <a:gd name="adj1" fmla="val 8333"/>
              <a:gd name="adj2" fmla="val 47668"/>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feld 14"/>
          <p:cNvSpPr txBox="1"/>
          <p:nvPr/>
        </p:nvSpPr>
        <p:spPr>
          <a:xfrm>
            <a:off x="1676400" y="3657600"/>
            <a:ext cx="4572000" cy="461665"/>
          </a:xfrm>
          <a:prstGeom prst="rect">
            <a:avLst/>
          </a:prstGeom>
          <a:noFill/>
        </p:spPr>
        <p:txBody>
          <a:bodyPr wrap="square" rtlCol="0">
            <a:spAutoFit/>
          </a:bodyPr>
          <a:lstStyle/>
          <a:p>
            <a:r>
              <a:rPr lang="de-DE" sz="2400" b="1" dirty="0"/>
              <a:t>2544 </a:t>
            </a:r>
            <a:r>
              <a:rPr lang="de-DE" sz="2400" b="1" dirty="0" err="1"/>
              <a:t>explosion</a:t>
            </a:r>
            <a:r>
              <a:rPr lang="de-DE" sz="2400" b="1" dirty="0"/>
              <a:t> </a:t>
            </a:r>
            <a:r>
              <a:rPr lang="de-DE" sz="2400" b="1" dirty="0" err="1"/>
              <a:t>scenarios</a:t>
            </a:r>
            <a:r>
              <a:rPr lang="de-DE" sz="2400" b="1" dirty="0"/>
              <a:t>:</a:t>
            </a:r>
            <a:endParaRPr lang="en-US" sz="2400" b="1" dirty="0"/>
          </a:p>
        </p:txBody>
      </p:sp>
      <p:sp>
        <p:nvSpPr>
          <p:cNvPr id="3" name="Rechteck 2"/>
          <p:cNvSpPr/>
          <p:nvPr/>
        </p:nvSpPr>
        <p:spPr>
          <a:xfrm>
            <a:off x="3982623" y="4676001"/>
            <a:ext cx="6332952" cy="369332"/>
          </a:xfrm>
          <a:prstGeom prst="rect">
            <a:avLst/>
          </a:prstGeom>
        </p:spPr>
        <p:txBody>
          <a:bodyPr wrap="none">
            <a:spAutoFit/>
          </a:bodyPr>
          <a:lstStyle/>
          <a:p>
            <a:r>
              <a:rPr lang="de-DE" i="1" dirty="0">
                <a:solidFill>
                  <a:schemeClr val="accent1"/>
                </a:solidFill>
              </a:rPr>
              <a:t>Burnett et al. (2019) </a:t>
            </a:r>
            <a:r>
              <a:rPr lang="de-DE" i="1" dirty="0" err="1">
                <a:solidFill>
                  <a:schemeClr val="accent1"/>
                </a:solidFill>
              </a:rPr>
              <a:t>underwater</a:t>
            </a:r>
            <a:r>
              <a:rPr lang="de-DE" i="1" dirty="0">
                <a:solidFill>
                  <a:schemeClr val="accent1"/>
                </a:solidFill>
              </a:rPr>
              <a:t> </a:t>
            </a:r>
            <a:r>
              <a:rPr lang="de-DE" i="1" dirty="0"/>
              <a:t>&amp;</a:t>
            </a:r>
            <a:r>
              <a:rPr lang="de-DE" i="1" dirty="0">
                <a:solidFill>
                  <a:schemeClr val="accent1"/>
                </a:solidFill>
              </a:rPr>
              <a:t>  </a:t>
            </a:r>
            <a:r>
              <a:rPr lang="de-DE" dirty="0">
                <a:solidFill>
                  <a:schemeClr val="accent6">
                    <a:lumMod val="50000"/>
                  </a:schemeClr>
                </a:solidFill>
              </a:rPr>
              <a:t>IDC </a:t>
            </a:r>
            <a:r>
              <a:rPr lang="de-DE" dirty="0" err="1">
                <a:solidFill>
                  <a:schemeClr val="accent6">
                    <a:lumMod val="50000"/>
                  </a:schemeClr>
                </a:solidFill>
              </a:rPr>
              <a:t>underground</a:t>
            </a:r>
            <a:r>
              <a:rPr lang="de-DE" dirty="0">
                <a:solidFill>
                  <a:schemeClr val="accent6">
                    <a:lumMod val="50000"/>
                  </a:schemeClr>
                </a:solidFill>
              </a:rPr>
              <a:t> </a:t>
            </a:r>
            <a:r>
              <a:rPr lang="de-DE" dirty="0" err="1">
                <a:solidFill>
                  <a:schemeClr val="accent6">
                    <a:lumMod val="50000"/>
                  </a:schemeClr>
                </a:solidFill>
              </a:rPr>
              <a:t>source</a:t>
            </a:r>
            <a:r>
              <a:rPr lang="de-DE" dirty="0">
                <a:solidFill>
                  <a:schemeClr val="accent6">
                    <a:lumMod val="50000"/>
                  </a:schemeClr>
                </a:solidFill>
              </a:rPr>
              <a:t> </a:t>
            </a:r>
            <a:r>
              <a:rPr lang="de-DE" dirty="0" err="1">
                <a:solidFill>
                  <a:schemeClr val="accent6">
                    <a:lumMod val="50000"/>
                  </a:schemeClr>
                </a:solidFill>
              </a:rPr>
              <a:t>term</a:t>
            </a:r>
            <a:r>
              <a:rPr lang="de-DE" dirty="0"/>
              <a:t>:</a:t>
            </a:r>
            <a:endParaRPr lang="en-US" dirty="0"/>
          </a:p>
        </p:txBody>
      </p:sp>
      <p:sp>
        <p:nvSpPr>
          <p:cNvPr id="17" name="Rechteck 16"/>
          <p:cNvSpPr/>
          <p:nvPr/>
        </p:nvSpPr>
        <p:spPr>
          <a:xfrm>
            <a:off x="5157213" y="3572470"/>
            <a:ext cx="1533668" cy="923330"/>
          </a:xfrm>
          <a:prstGeom prst="rect">
            <a:avLst/>
          </a:prstGeom>
        </p:spPr>
        <p:txBody>
          <a:bodyPr wrap="square">
            <a:spAutoFit/>
          </a:bodyPr>
          <a:lstStyle/>
          <a:p>
            <a:pPr lvl="0"/>
            <a:r>
              <a:rPr lang="de-DE" dirty="0">
                <a:solidFill>
                  <a:prstClr val="black"/>
                </a:solidFill>
              </a:rPr>
              <a:t>Immediate </a:t>
            </a:r>
            <a:r>
              <a:rPr lang="de-DE" dirty="0" err="1">
                <a:solidFill>
                  <a:prstClr val="black"/>
                </a:solidFill>
              </a:rPr>
              <a:t>release</a:t>
            </a:r>
            <a:r>
              <a:rPr lang="de-DE" dirty="0">
                <a:solidFill>
                  <a:prstClr val="black"/>
                </a:solidFill>
              </a:rPr>
              <a:t>,</a:t>
            </a:r>
          </a:p>
          <a:p>
            <a:pPr lvl="0"/>
            <a:r>
              <a:rPr lang="de-DE" dirty="0">
                <a:solidFill>
                  <a:prstClr val="black"/>
                </a:solidFill>
              </a:rPr>
              <a:t>0.92% </a:t>
            </a:r>
            <a:r>
              <a:rPr lang="de-DE" dirty="0" err="1">
                <a:solidFill>
                  <a:prstClr val="black"/>
                </a:solidFill>
              </a:rPr>
              <a:t>venting</a:t>
            </a:r>
            <a:endParaRPr lang="en-US" dirty="0">
              <a:solidFill>
                <a:prstClr val="black"/>
              </a:solidFill>
            </a:endParaRPr>
          </a:p>
        </p:txBody>
      </p:sp>
      <p:sp>
        <p:nvSpPr>
          <p:cNvPr id="18" name="Rechteck 17"/>
          <p:cNvSpPr/>
          <p:nvPr/>
        </p:nvSpPr>
        <p:spPr>
          <a:xfrm>
            <a:off x="6629400" y="3475672"/>
            <a:ext cx="1700787" cy="1200329"/>
          </a:xfrm>
          <a:prstGeom prst="rect">
            <a:avLst/>
          </a:prstGeom>
        </p:spPr>
        <p:txBody>
          <a:bodyPr wrap="square">
            <a:spAutoFit/>
          </a:bodyPr>
          <a:lstStyle/>
          <a:p>
            <a:pPr lvl="0"/>
            <a:r>
              <a:rPr lang="de-DE" dirty="0">
                <a:solidFill>
                  <a:prstClr val="black"/>
                </a:solidFill>
              </a:rPr>
              <a:t>24 </a:t>
            </a:r>
            <a:r>
              <a:rPr lang="de-DE" dirty="0" err="1">
                <a:solidFill>
                  <a:prstClr val="black"/>
                </a:solidFill>
              </a:rPr>
              <a:t>hours</a:t>
            </a:r>
            <a:r>
              <a:rPr lang="de-DE" dirty="0">
                <a:solidFill>
                  <a:prstClr val="black"/>
                </a:solidFill>
              </a:rPr>
              <a:t> </a:t>
            </a:r>
            <a:r>
              <a:rPr lang="de-DE" dirty="0" err="1">
                <a:solidFill>
                  <a:prstClr val="black"/>
                </a:solidFill>
              </a:rPr>
              <a:t>containment</a:t>
            </a:r>
            <a:r>
              <a:rPr lang="de-DE" dirty="0">
                <a:solidFill>
                  <a:prstClr val="black"/>
                </a:solidFill>
              </a:rPr>
              <a:t>,</a:t>
            </a:r>
          </a:p>
          <a:p>
            <a:pPr lvl="0"/>
            <a:r>
              <a:rPr lang="de-DE" dirty="0">
                <a:solidFill>
                  <a:prstClr val="black"/>
                </a:solidFill>
              </a:rPr>
              <a:t>10% </a:t>
            </a:r>
            <a:r>
              <a:rPr lang="de-DE" dirty="0" err="1">
                <a:solidFill>
                  <a:prstClr val="black"/>
                </a:solidFill>
              </a:rPr>
              <a:t>release</a:t>
            </a:r>
            <a:r>
              <a:rPr lang="de-DE" dirty="0">
                <a:solidFill>
                  <a:prstClr val="black"/>
                </a:solidFill>
              </a:rPr>
              <a:t> </a:t>
            </a:r>
            <a:r>
              <a:rPr lang="de-DE" dirty="0" err="1">
                <a:solidFill>
                  <a:prstClr val="black"/>
                </a:solidFill>
              </a:rPr>
              <a:t>within</a:t>
            </a:r>
            <a:r>
              <a:rPr lang="de-DE" dirty="0">
                <a:solidFill>
                  <a:prstClr val="black"/>
                </a:solidFill>
              </a:rPr>
              <a:t> </a:t>
            </a:r>
            <a:r>
              <a:rPr lang="de-DE" dirty="0" err="1">
                <a:solidFill>
                  <a:prstClr val="black"/>
                </a:solidFill>
              </a:rPr>
              <a:t>one</a:t>
            </a:r>
            <a:r>
              <a:rPr lang="de-DE" dirty="0">
                <a:solidFill>
                  <a:prstClr val="black"/>
                </a:solidFill>
              </a:rPr>
              <a:t> </a:t>
            </a:r>
            <a:r>
              <a:rPr lang="de-DE" dirty="0" err="1">
                <a:solidFill>
                  <a:prstClr val="black"/>
                </a:solidFill>
              </a:rPr>
              <a:t>hour</a:t>
            </a:r>
            <a:endParaRPr lang="en-US" dirty="0">
              <a:solidFill>
                <a:prstClr val="black"/>
              </a:solidFill>
            </a:endParaRPr>
          </a:p>
        </p:txBody>
      </p:sp>
    </p:spTree>
    <p:extLst>
      <p:ext uri="{BB962C8B-B14F-4D97-AF65-F5344CB8AC3E}">
        <p14:creationId xmlns:p14="http://schemas.microsoft.com/office/powerpoint/2010/main" val="72948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00" y="152400"/>
            <a:ext cx="10972800" cy="1143000"/>
          </a:xfrm>
        </p:spPr>
        <p:txBody>
          <a:bodyPr>
            <a:normAutofit/>
          </a:bodyPr>
          <a:lstStyle/>
          <a:p>
            <a:pPr algn="l"/>
            <a:r>
              <a:rPr lang="de-DE" sz="3200" b="1" dirty="0">
                <a:solidFill>
                  <a:schemeClr val="bg1"/>
                </a:solidFill>
              </a:rPr>
              <a:t>2. </a:t>
            </a:r>
            <a:r>
              <a:rPr lang="de-DE" sz="3200" b="1" dirty="0" err="1">
                <a:solidFill>
                  <a:schemeClr val="bg1"/>
                </a:solidFill>
              </a:rPr>
              <a:t>Participants</a:t>
            </a:r>
            <a:endParaRPr lang="en-US" sz="3200" b="1" dirty="0">
              <a:solidFill>
                <a:schemeClr val="bg1"/>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1928239188"/>
              </p:ext>
            </p:extLst>
          </p:nvPr>
        </p:nvGraphicFramePr>
        <p:xfrm>
          <a:off x="152400" y="1295400"/>
          <a:ext cx="11965940" cy="469853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882650">
                  <a:extLst>
                    <a:ext uri="{9D8B030D-6E8A-4147-A177-3AD203B41FA5}">
                      <a16:colId xmlns:a16="http://schemas.microsoft.com/office/drawing/2014/main" val="20002"/>
                    </a:ext>
                  </a:extLst>
                </a:gridCol>
                <a:gridCol w="1113790">
                  <a:extLst>
                    <a:ext uri="{9D8B030D-6E8A-4147-A177-3AD203B41FA5}">
                      <a16:colId xmlns:a16="http://schemas.microsoft.com/office/drawing/2014/main" val="20006"/>
                    </a:ext>
                  </a:extLst>
                </a:gridCol>
                <a:gridCol w="23495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3"/>
                    </a:ext>
                  </a:extLst>
                </a:gridCol>
                <a:gridCol w="2374900">
                  <a:extLst>
                    <a:ext uri="{9D8B030D-6E8A-4147-A177-3AD203B41FA5}">
                      <a16:colId xmlns:a16="http://schemas.microsoft.com/office/drawing/2014/main" val="20004"/>
                    </a:ext>
                  </a:extLst>
                </a:gridCol>
              </a:tblGrid>
              <a:tr h="1498131">
                <a:tc>
                  <a:txBody>
                    <a:bodyPr/>
                    <a:lstStyle/>
                    <a:p>
                      <a:r>
                        <a:rPr lang="de-DE" sz="1400" dirty="0"/>
                        <a:t>Name</a:t>
                      </a:r>
                      <a:endParaRPr lang="en-US" sz="1400" dirty="0"/>
                    </a:p>
                  </a:txBody>
                  <a:tcPr/>
                </a:tc>
                <a:tc>
                  <a:txBody>
                    <a:bodyPr/>
                    <a:lstStyle/>
                    <a:p>
                      <a:r>
                        <a:rPr lang="de-DE" sz="1400" dirty="0"/>
                        <a:t>Institution</a:t>
                      </a:r>
                      <a:endParaRPr lang="en-US" sz="1400" dirty="0"/>
                    </a:p>
                  </a:txBody>
                  <a:tcPr/>
                </a:tc>
                <a:tc>
                  <a:txBody>
                    <a:bodyPr/>
                    <a:lstStyle/>
                    <a:p>
                      <a:r>
                        <a:rPr lang="de-DE" sz="1400" dirty="0"/>
                        <a:t>Country</a:t>
                      </a:r>
                      <a:endParaRPr lang="en-US" sz="1400" dirty="0"/>
                    </a:p>
                  </a:txBody>
                  <a:tcPr/>
                </a:tc>
                <a:tc>
                  <a:txBody>
                    <a:bodyPr/>
                    <a:lstStyle/>
                    <a:p>
                      <a:r>
                        <a:rPr lang="de-DE" sz="1400" dirty="0" err="1"/>
                        <a:t>Confidential</a:t>
                      </a:r>
                      <a:r>
                        <a:rPr lang="de-DE" sz="1400" baseline="0" dirty="0"/>
                        <a:t> </a:t>
                      </a:r>
                      <a:r>
                        <a:rPr lang="de-DE" sz="1400" baseline="0" dirty="0" err="1"/>
                        <a:t>emission</a:t>
                      </a:r>
                      <a:r>
                        <a:rPr lang="de-DE" sz="1400" baseline="0" dirty="0"/>
                        <a:t> </a:t>
                      </a:r>
                      <a:r>
                        <a:rPr lang="de-DE" sz="1400" baseline="0" dirty="0" err="1"/>
                        <a:t>data</a:t>
                      </a:r>
                      <a:r>
                        <a:rPr lang="de-DE" sz="1400" baseline="0" dirty="0"/>
                        <a:t>  (IRE &amp; ANSTO) </a:t>
                      </a:r>
                      <a:r>
                        <a:rPr lang="de-DE" sz="1400" baseline="0" dirty="0" err="1"/>
                        <a:t>requested</a:t>
                      </a:r>
                      <a:endParaRPr lang="en-US" sz="1400" dirty="0"/>
                    </a:p>
                  </a:txBody>
                  <a:tcPr/>
                </a:tc>
                <a:tc>
                  <a:txBody>
                    <a:bodyPr/>
                    <a:lstStyle/>
                    <a:p>
                      <a:r>
                        <a:rPr lang="de-DE" sz="1400" dirty="0"/>
                        <a:t>ATM + </a:t>
                      </a:r>
                      <a:r>
                        <a:rPr lang="de-DE" sz="1400" dirty="0" err="1"/>
                        <a:t>meteorology</a:t>
                      </a:r>
                      <a:r>
                        <a:rPr lang="de-DE" sz="1400" baseline="0" dirty="0"/>
                        <a:t> </a:t>
                      </a:r>
                      <a:r>
                        <a:rPr lang="de-DE" sz="1400" baseline="0" dirty="0" err="1"/>
                        <a:t>combination</a:t>
                      </a:r>
                      <a:endParaRPr lang="en-US" sz="1400" dirty="0"/>
                    </a:p>
                  </a:txBody>
                  <a:tcPr/>
                </a:tc>
                <a:tc>
                  <a:txBody>
                    <a:bodyPr/>
                    <a:lstStyle/>
                    <a:p>
                      <a:r>
                        <a:rPr lang="de-DE" sz="1400" dirty="0"/>
                        <a:t>Level</a:t>
                      </a:r>
                      <a:r>
                        <a:rPr lang="de-DE" sz="1400" baseline="0" dirty="0"/>
                        <a:t> 1 </a:t>
                      </a:r>
                      <a:r>
                        <a:rPr lang="de-DE" sz="1400" baseline="0" dirty="0" err="1"/>
                        <a:t>results</a:t>
                      </a:r>
                      <a:r>
                        <a:rPr lang="de-DE" sz="1400" baseline="0" dirty="0"/>
                        <a:t> (ATM </a:t>
                      </a:r>
                      <a:r>
                        <a:rPr lang="de-DE" sz="1400" baseline="0" dirty="0" err="1"/>
                        <a:t>only</a:t>
                      </a:r>
                      <a:r>
                        <a:rPr lang="de-DE" sz="1400" baseline="0" dirty="0"/>
                        <a:t>) </a:t>
                      </a:r>
                      <a:r>
                        <a:rPr lang="de-DE" sz="1400" baseline="0" dirty="0" err="1"/>
                        <a:t>submitted</a:t>
                      </a:r>
                      <a:endParaRPr lang="en-US" sz="1400" dirty="0"/>
                    </a:p>
                  </a:txBody>
                  <a:tcPr/>
                </a:tc>
                <a:tc>
                  <a:txBody>
                    <a:bodyPr/>
                    <a:lstStyle/>
                    <a:p>
                      <a:r>
                        <a:rPr lang="de-DE" sz="1400" dirty="0"/>
                        <a:t>Level</a:t>
                      </a:r>
                      <a:r>
                        <a:rPr lang="de-DE" sz="1400" baseline="0" dirty="0"/>
                        <a:t> 2 &amp; 3 </a:t>
                      </a:r>
                      <a:r>
                        <a:rPr lang="de-DE" sz="1400" baseline="0" dirty="0" err="1"/>
                        <a:t>results</a:t>
                      </a:r>
                      <a:r>
                        <a:rPr lang="de-DE" sz="1400" baseline="0" dirty="0"/>
                        <a:t> (</a:t>
                      </a:r>
                      <a:r>
                        <a:rPr lang="de-DE" sz="1400" baseline="0" dirty="0" err="1"/>
                        <a:t>screening</a:t>
                      </a:r>
                      <a:r>
                        <a:rPr lang="de-DE" sz="1400" baseline="0" dirty="0"/>
                        <a:t>  </a:t>
                      </a:r>
                      <a:r>
                        <a:rPr lang="de-DE" sz="1400" baseline="0" dirty="0" err="1"/>
                        <a:t>of</a:t>
                      </a:r>
                      <a:r>
                        <a:rPr lang="de-DE" sz="1400" baseline="0" dirty="0"/>
                        <a:t> </a:t>
                      </a:r>
                      <a:r>
                        <a:rPr lang="de-DE" sz="1400" baseline="0" dirty="0" err="1"/>
                        <a:t>test</a:t>
                      </a:r>
                      <a:r>
                        <a:rPr lang="de-DE" sz="1400" baseline="0" dirty="0"/>
                        <a:t> </a:t>
                      </a:r>
                      <a:r>
                        <a:rPr lang="de-DE" sz="1400" baseline="0" dirty="0" err="1"/>
                        <a:t>data</a:t>
                      </a:r>
                      <a:r>
                        <a:rPr lang="de-DE" sz="1400" baseline="0" dirty="0"/>
                        <a:t> </a:t>
                      </a:r>
                      <a:r>
                        <a:rPr lang="de-DE" sz="1400" baseline="0" dirty="0" err="1"/>
                        <a:t>set</a:t>
                      </a:r>
                      <a:r>
                        <a:rPr lang="de-DE" sz="1400" baseline="0" dirty="0"/>
                        <a:t> </a:t>
                      </a:r>
                      <a:r>
                        <a:rPr lang="de-DE" sz="1400" baseline="0" dirty="0" err="1"/>
                        <a:t>with</a:t>
                      </a:r>
                      <a:r>
                        <a:rPr lang="de-DE" sz="1400" baseline="0" dirty="0"/>
                        <a:t> </a:t>
                      </a:r>
                      <a:r>
                        <a:rPr lang="de-DE" sz="1400" baseline="0" dirty="0" err="1"/>
                        <a:t>own</a:t>
                      </a:r>
                      <a:r>
                        <a:rPr lang="de-DE" sz="1400" baseline="0" dirty="0"/>
                        <a:t> </a:t>
                      </a:r>
                      <a:r>
                        <a:rPr lang="de-DE" sz="1400" baseline="0" dirty="0" err="1"/>
                        <a:t>methods</a:t>
                      </a:r>
                      <a:r>
                        <a:rPr lang="de-DE" sz="1400" baseline="0" dirty="0"/>
                        <a:t>) </a:t>
                      </a:r>
                      <a:r>
                        <a:rPr lang="de-DE" sz="1400" baseline="0" dirty="0" err="1"/>
                        <a:t>to</a:t>
                      </a:r>
                      <a:r>
                        <a:rPr lang="de-DE" sz="1400" baseline="0" dirty="0"/>
                        <a:t> </a:t>
                      </a:r>
                      <a:r>
                        <a:rPr lang="de-DE" sz="1400" baseline="0" dirty="0" err="1"/>
                        <a:t>be</a:t>
                      </a:r>
                      <a:r>
                        <a:rPr lang="de-DE" sz="1400" baseline="0" dirty="0"/>
                        <a:t> </a:t>
                      </a:r>
                      <a:r>
                        <a:rPr lang="de-DE" sz="1400" baseline="0" dirty="0" err="1"/>
                        <a:t>submitted</a:t>
                      </a:r>
                      <a:endParaRPr lang="en-US" sz="1400" dirty="0"/>
                    </a:p>
                  </a:txBody>
                  <a:tcPr/>
                </a:tc>
                <a:extLst>
                  <a:ext uri="{0D108BD9-81ED-4DB2-BD59-A6C34878D82A}">
                    <a16:rowId xmlns:a16="http://schemas.microsoft.com/office/drawing/2014/main" val="10000"/>
                  </a:ext>
                </a:extLst>
              </a:tr>
              <a:tr h="253921">
                <a:tc>
                  <a:txBody>
                    <a:bodyPr/>
                    <a:lstStyle/>
                    <a:p>
                      <a:r>
                        <a:rPr lang="de-DE" sz="1200" b="1" dirty="0">
                          <a:solidFill>
                            <a:srgbClr val="7030A0"/>
                          </a:solidFill>
                        </a:rPr>
                        <a:t>P. de </a:t>
                      </a:r>
                      <a:r>
                        <a:rPr lang="de-DE" sz="1200" b="1" dirty="0" err="1">
                          <a:solidFill>
                            <a:srgbClr val="7030A0"/>
                          </a:solidFill>
                        </a:rPr>
                        <a:t>Meutter</a:t>
                      </a:r>
                      <a:r>
                        <a:rPr lang="de-DE" sz="1200" b="1" dirty="0">
                          <a:solidFill>
                            <a:srgbClr val="7030A0"/>
                          </a:solidFill>
                        </a:rPr>
                        <a:t>, A.</a:t>
                      </a:r>
                      <a:r>
                        <a:rPr lang="de-DE" sz="1200" b="1" baseline="0" dirty="0">
                          <a:solidFill>
                            <a:srgbClr val="7030A0"/>
                          </a:solidFill>
                        </a:rPr>
                        <a:t> </a:t>
                      </a:r>
                      <a:r>
                        <a:rPr lang="de-DE" sz="1200" b="1" baseline="0" dirty="0" err="1">
                          <a:solidFill>
                            <a:srgbClr val="7030A0"/>
                          </a:solidFill>
                        </a:rPr>
                        <a:t>Delcloo</a:t>
                      </a:r>
                      <a:r>
                        <a:rPr lang="de-DE" sz="1200" b="1" baseline="0" dirty="0">
                          <a:solidFill>
                            <a:srgbClr val="7030A0"/>
                          </a:solidFill>
                        </a:rPr>
                        <a:t> &amp; C. </a:t>
                      </a:r>
                      <a:r>
                        <a:rPr lang="de-DE" sz="1200" b="1" baseline="0" dirty="0" err="1">
                          <a:solidFill>
                            <a:srgbClr val="7030A0"/>
                          </a:solidFill>
                        </a:rPr>
                        <a:t>Gueibe</a:t>
                      </a:r>
                      <a:endParaRPr lang="en-US" sz="1200" b="1" dirty="0">
                        <a:solidFill>
                          <a:srgbClr val="7030A0"/>
                        </a:solidFill>
                      </a:endParaRPr>
                    </a:p>
                  </a:txBody>
                  <a:tcPr/>
                </a:tc>
                <a:tc>
                  <a:txBody>
                    <a:bodyPr/>
                    <a:lstStyle/>
                    <a:p>
                      <a:r>
                        <a:rPr lang="de-DE" sz="1200" b="1" dirty="0">
                          <a:solidFill>
                            <a:srgbClr val="7030A0"/>
                          </a:solidFill>
                        </a:rPr>
                        <a:t>SCKCENRMI</a:t>
                      </a:r>
                      <a:endParaRPr lang="en-US" sz="1200" b="1" dirty="0">
                        <a:solidFill>
                          <a:srgbClr val="7030A0"/>
                        </a:solidFill>
                      </a:endParaRPr>
                    </a:p>
                  </a:txBody>
                  <a:tcPr/>
                </a:tc>
                <a:tc>
                  <a:txBody>
                    <a:bodyPr/>
                    <a:lstStyle/>
                    <a:p>
                      <a:r>
                        <a:rPr lang="de-DE" sz="1200" b="1" dirty="0" err="1">
                          <a:solidFill>
                            <a:srgbClr val="7030A0"/>
                          </a:solidFill>
                        </a:rPr>
                        <a:t>Belgium</a:t>
                      </a:r>
                      <a:endParaRPr lang="en-US" sz="1200" b="1" dirty="0">
                        <a:solidFill>
                          <a:srgbClr val="7030A0"/>
                        </a:solidFill>
                      </a:endParaRPr>
                    </a:p>
                  </a:txBody>
                  <a:tcPr/>
                </a:tc>
                <a:tc>
                  <a:txBody>
                    <a:bodyPr/>
                    <a:lstStyle/>
                    <a:p>
                      <a:r>
                        <a:rPr lang="de-DE" sz="1200" b="1" dirty="0">
                          <a:solidFill>
                            <a:srgbClr val="7030A0"/>
                          </a:solidFill>
                        </a:rPr>
                        <a:t>Yes</a:t>
                      </a:r>
                      <a:endParaRPr lang="en-US" sz="1200" b="1" dirty="0">
                        <a:solidFill>
                          <a:srgbClr val="7030A0"/>
                        </a:solidFill>
                      </a:endParaRPr>
                    </a:p>
                  </a:txBody>
                  <a:tcPr/>
                </a:tc>
                <a:tc>
                  <a:txBody>
                    <a:bodyPr/>
                    <a:lstStyle/>
                    <a:p>
                      <a:r>
                        <a:rPr lang="de-DE" sz="1200" b="1" dirty="0">
                          <a:solidFill>
                            <a:srgbClr val="7030A0"/>
                          </a:solidFill>
                        </a:rPr>
                        <a:t>FLEXPART V10.4 + ECMWF</a:t>
                      </a:r>
                      <a:endParaRPr lang="en-US" sz="1200" b="1" dirty="0">
                        <a:solidFill>
                          <a:srgbClr val="7030A0"/>
                        </a:solidFill>
                      </a:endParaRPr>
                    </a:p>
                  </a:txBody>
                  <a:tcPr/>
                </a:tc>
                <a:tc>
                  <a:txBody>
                    <a:bodyPr/>
                    <a:lstStyle/>
                    <a:p>
                      <a:r>
                        <a:rPr lang="de-DE" sz="1200" b="1" baseline="0" dirty="0">
                          <a:solidFill>
                            <a:srgbClr val="7030A0"/>
                          </a:solidFill>
                        </a:rPr>
                        <a:t>Yes</a:t>
                      </a:r>
                      <a:endParaRPr lang="en-US" sz="1200" b="1" dirty="0">
                        <a:solidFill>
                          <a:srgbClr val="7030A0"/>
                        </a:solidFill>
                      </a:endParaRPr>
                    </a:p>
                  </a:txBody>
                  <a:tcPr/>
                </a:tc>
                <a:tc>
                  <a:txBody>
                    <a:bodyPr/>
                    <a:lstStyle/>
                    <a:p>
                      <a:r>
                        <a:rPr lang="de-DE" sz="1200" b="1" dirty="0">
                          <a:solidFill>
                            <a:srgbClr val="7030A0"/>
                          </a:solidFill>
                        </a:rPr>
                        <a:t>Yes (</a:t>
                      </a:r>
                      <a:r>
                        <a:rPr lang="de-DE" sz="1200" b="1" dirty="0" err="1">
                          <a:solidFill>
                            <a:srgbClr val="7030A0"/>
                          </a:solidFill>
                        </a:rPr>
                        <a:t>already</a:t>
                      </a:r>
                      <a:r>
                        <a:rPr lang="de-DE" sz="1200" b="1" dirty="0">
                          <a:solidFill>
                            <a:srgbClr val="7030A0"/>
                          </a:solidFill>
                        </a:rPr>
                        <a:t> </a:t>
                      </a:r>
                      <a:r>
                        <a:rPr lang="de-DE" sz="1200" b="1" dirty="0" err="1">
                          <a:solidFill>
                            <a:srgbClr val="7030A0"/>
                          </a:solidFill>
                        </a:rPr>
                        <a:t>submitted</a:t>
                      </a:r>
                      <a:r>
                        <a:rPr lang="de-DE" sz="1200" b="1" dirty="0">
                          <a:solidFill>
                            <a:srgbClr val="7030A0"/>
                          </a:solidFill>
                        </a:rPr>
                        <a:t>)</a:t>
                      </a:r>
                      <a:endParaRPr lang="en-US" sz="1200" b="1" dirty="0">
                        <a:solidFill>
                          <a:srgbClr val="7030A0"/>
                        </a:solidFill>
                      </a:endParaRPr>
                    </a:p>
                  </a:txBody>
                  <a:tcPr/>
                </a:tc>
                <a:extLst>
                  <a:ext uri="{0D108BD9-81ED-4DB2-BD59-A6C34878D82A}">
                    <a16:rowId xmlns:a16="http://schemas.microsoft.com/office/drawing/2014/main" val="10001"/>
                  </a:ext>
                </a:extLst>
              </a:tr>
              <a:tr h="228528">
                <a:tc>
                  <a:txBody>
                    <a:bodyPr/>
                    <a:lstStyle/>
                    <a:p>
                      <a:r>
                        <a:rPr lang="de-DE" sz="1200" b="1" dirty="0">
                          <a:solidFill>
                            <a:srgbClr val="7030A0"/>
                          </a:solidFill>
                        </a:rPr>
                        <a:t>S. J. </a:t>
                      </a:r>
                      <a:r>
                        <a:rPr lang="de-DE" sz="1200" b="1" dirty="0" err="1">
                          <a:solidFill>
                            <a:srgbClr val="7030A0"/>
                          </a:solidFill>
                        </a:rPr>
                        <a:t>Leadbetter</a:t>
                      </a:r>
                      <a:endParaRPr lang="en-US" sz="1200" b="1" dirty="0">
                        <a:solidFill>
                          <a:srgbClr val="7030A0"/>
                        </a:solidFill>
                      </a:endParaRPr>
                    </a:p>
                  </a:txBody>
                  <a:tcPr/>
                </a:tc>
                <a:tc>
                  <a:txBody>
                    <a:bodyPr/>
                    <a:lstStyle/>
                    <a:p>
                      <a:r>
                        <a:rPr lang="de-DE" sz="1200" b="1" dirty="0" err="1">
                          <a:solidFill>
                            <a:srgbClr val="7030A0"/>
                          </a:solidFill>
                        </a:rPr>
                        <a:t>MetOffice</a:t>
                      </a:r>
                      <a:endParaRPr lang="en-US" sz="1200" b="1" dirty="0">
                        <a:solidFill>
                          <a:srgbClr val="7030A0"/>
                        </a:solidFill>
                      </a:endParaRPr>
                    </a:p>
                  </a:txBody>
                  <a:tcPr/>
                </a:tc>
                <a:tc>
                  <a:txBody>
                    <a:bodyPr/>
                    <a:lstStyle/>
                    <a:p>
                      <a:r>
                        <a:rPr lang="de-DE" sz="1200" b="1" dirty="0">
                          <a:solidFill>
                            <a:srgbClr val="7030A0"/>
                          </a:solidFill>
                        </a:rPr>
                        <a:t>UK</a:t>
                      </a:r>
                      <a:endParaRPr lang="en-US" sz="1200" b="1" dirty="0">
                        <a:solidFill>
                          <a:srgbClr val="7030A0"/>
                        </a:solidFill>
                      </a:endParaRPr>
                    </a:p>
                  </a:txBody>
                  <a:tcPr/>
                </a:tc>
                <a:tc>
                  <a:txBody>
                    <a:bodyPr/>
                    <a:lstStyle/>
                    <a:p>
                      <a:r>
                        <a:rPr lang="de-DE" sz="1200" b="1" dirty="0">
                          <a:solidFill>
                            <a:srgbClr val="7030A0"/>
                          </a:solidFill>
                        </a:rPr>
                        <a:t>Yes</a:t>
                      </a:r>
                      <a:endParaRPr lang="en-US" sz="1200" b="1" dirty="0">
                        <a:solidFill>
                          <a:srgbClr val="7030A0"/>
                        </a:solidFill>
                      </a:endParaRPr>
                    </a:p>
                  </a:txBody>
                  <a:tcPr/>
                </a:tc>
                <a:tc>
                  <a:txBody>
                    <a:bodyPr/>
                    <a:lstStyle/>
                    <a:p>
                      <a:r>
                        <a:rPr lang="de-DE" sz="1200" b="1" dirty="0">
                          <a:solidFill>
                            <a:srgbClr val="7030A0"/>
                          </a:solidFill>
                        </a:rPr>
                        <a:t>NAME 8.3 + </a:t>
                      </a:r>
                      <a:r>
                        <a:rPr lang="de-DE" sz="1200" b="1" dirty="0" err="1">
                          <a:solidFill>
                            <a:srgbClr val="7030A0"/>
                          </a:solidFill>
                        </a:rPr>
                        <a:t>MetOffice</a:t>
                      </a:r>
                      <a:r>
                        <a:rPr lang="de-DE" sz="1200" b="1" dirty="0">
                          <a:solidFill>
                            <a:srgbClr val="7030A0"/>
                          </a:solidFill>
                        </a:rPr>
                        <a:t> Unified Model</a:t>
                      </a:r>
                      <a:endParaRPr lang="en-US" sz="1200" b="1" dirty="0">
                        <a:solidFill>
                          <a:srgbClr val="7030A0"/>
                        </a:solidFill>
                      </a:endParaRPr>
                    </a:p>
                  </a:txBody>
                  <a:tcPr/>
                </a:tc>
                <a:tc>
                  <a:txBody>
                    <a:bodyPr/>
                    <a:lstStyle/>
                    <a:p>
                      <a:r>
                        <a:rPr lang="de-DE" sz="1200" b="1" dirty="0">
                          <a:solidFill>
                            <a:srgbClr val="7030A0"/>
                          </a:solidFill>
                        </a:rPr>
                        <a:t>Yes</a:t>
                      </a:r>
                      <a:endParaRPr lang="en-US" sz="1200" b="1" dirty="0">
                        <a:solidFill>
                          <a:srgbClr val="7030A0"/>
                        </a:solidFill>
                      </a:endParaRPr>
                    </a:p>
                  </a:txBody>
                  <a:tcPr/>
                </a:tc>
                <a:tc>
                  <a:txBody>
                    <a:bodyPr/>
                    <a:lstStyle/>
                    <a:p>
                      <a:r>
                        <a:rPr lang="de-DE" sz="1200" b="1" dirty="0">
                          <a:solidFill>
                            <a:srgbClr val="7030A0"/>
                          </a:solidFill>
                        </a:rPr>
                        <a:t>No</a:t>
                      </a:r>
                      <a:endParaRPr lang="en-US" sz="1200" b="1" dirty="0">
                        <a:solidFill>
                          <a:srgbClr val="7030A0"/>
                        </a:solidFill>
                      </a:endParaRPr>
                    </a:p>
                  </a:txBody>
                  <a:tcPr/>
                </a:tc>
                <a:extLst>
                  <a:ext uri="{0D108BD9-81ED-4DB2-BD59-A6C34878D82A}">
                    <a16:rowId xmlns:a16="http://schemas.microsoft.com/office/drawing/2014/main" val="10002"/>
                  </a:ext>
                </a:extLst>
              </a:tr>
              <a:tr h="247148">
                <a:tc>
                  <a:txBody>
                    <a:bodyPr/>
                    <a:lstStyle/>
                    <a:p>
                      <a:r>
                        <a:rPr lang="de-DE" sz="1200" b="1" dirty="0">
                          <a:solidFill>
                            <a:srgbClr val="7030A0"/>
                          </a:solidFill>
                        </a:rPr>
                        <a:t>J. </a:t>
                      </a:r>
                      <a:r>
                        <a:rPr lang="de-DE" sz="1200" b="1" dirty="0" err="1">
                          <a:solidFill>
                            <a:srgbClr val="7030A0"/>
                          </a:solidFill>
                        </a:rPr>
                        <a:t>Kusmierczyk-Michulec</a:t>
                      </a:r>
                      <a:endParaRPr lang="en-US" sz="1200" b="1" dirty="0">
                        <a:solidFill>
                          <a:srgbClr val="7030A0"/>
                        </a:solidFill>
                      </a:endParaRPr>
                    </a:p>
                  </a:txBody>
                  <a:tcPr/>
                </a:tc>
                <a:tc>
                  <a:txBody>
                    <a:bodyPr/>
                    <a:lstStyle/>
                    <a:p>
                      <a:r>
                        <a:rPr lang="de-DE" sz="1200" b="1" dirty="0">
                          <a:solidFill>
                            <a:srgbClr val="7030A0"/>
                          </a:solidFill>
                        </a:rPr>
                        <a:t>CTBTO („</a:t>
                      </a:r>
                      <a:r>
                        <a:rPr lang="de-DE" sz="1200" b="1" dirty="0" err="1">
                          <a:solidFill>
                            <a:srgbClr val="7030A0"/>
                          </a:solidFill>
                        </a:rPr>
                        <a:t>XeBet</a:t>
                      </a:r>
                      <a:r>
                        <a:rPr lang="de-DE" sz="1200" b="1" dirty="0">
                          <a:solidFill>
                            <a:srgbClr val="7030A0"/>
                          </a:solidFill>
                        </a:rPr>
                        <a:t>“)</a:t>
                      </a:r>
                      <a:endParaRPr lang="en-US" sz="1200" b="1" dirty="0">
                        <a:solidFill>
                          <a:srgbClr val="7030A0"/>
                        </a:solidFill>
                      </a:endParaRPr>
                    </a:p>
                  </a:txBody>
                  <a:tcPr/>
                </a:tc>
                <a:tc>
                  <a:txBody>
                    <a:bodyPr/>
                    <a:lstStyle/>
                    <a:p>
                      <a:r>
                        <a:rPr lang="de-DE" sz="1200" b="1" dirty="0">
                          <a:solidFill>
                            <a:srgbClr val="7030A0"/>
                          </a:solidFill>
                        </a:rPr>
                        <a:t>Austria</a:t>
                      </a:r>
                      <a:endParaRPr lang="en-US" sz="1200" b="1" dirty="0">
                        <a:solidFill>
                          <a:srgbClr val="7030A0"/>
                        </a:solidFill>
                      </a:endParaRPr>
                    </a:p>
                  </a:txBody>
                  <a:tcPr/>
                </a:tc>
                <a:tc>
                  <a:txBody>
                    <a:bodyPr/>
                    <a:lstStyle/>
                    <a:p>
                      <a:r>
                        <a:rPr lang="de-DE" sz="1200" b="1" dirty="0">
                          <a:solidFill>
                            <a:srgbClr val="7030A0"/>
                          </a:solidFill>
                        </a:rPr>
                        <a:t>-</a:t>
                      </a:r>
                      <a:endParaRPr lang="en-US" sz="1200" b="1" dirty="0">
                        <a:solidFill>
                          <a:srgbClr val="7030A0"/>
                        </a:solidFill>
                      </a:endParaRPr>
                    </a:p>
                  </a:txBody>
                  <a:tcPr/>
                </a:tc>
                <a:tc>
                  <a:txBody>
                    <a:bodyPr/>
                    <a:lstStyle/>
                    <a:p>
                      <a:r>
                        <a:rPr lang="de-DE" sz="1200" b="1" dirty="0">
                          <a:solidFill>
                            <a:srgbClr val="7030A0"/>
                          </a:solidFill>
                        </a:rPr>
                        <a:t>FLEXPART V9</a:t>
                      </a:r>
                      <a:r>
                        <a:rPr lang="de-DE" sz="1200" b="1" baseline="0" dirty="0">
                          <a:solidFill>
                            <a:srgbClr val="7030A0"/>
                          </a:solidFill>
                        </a:rPr>
                        <a:t> + ECMWF</a:t>
                      </a:r>
                      <a:endParaRPr lang="en-US" sz="1200" b="1" dirty="0">
                        <a:solidFill>
                          <a:srgbClr val="7030A0"/>
                        </a:solidFill>
                      </a:endParaRPr>
                    </a:p>
                  </a:txBody>
                  <a:tcPr/>
                </a:tc>
                <a:tc>
                  <a:txBody>
                    <a:bodyPr/>
                    <a:lstStyle/>
                    <a:p>
                      <a:r>
                        <a:rPr lang="de-DE" sz="1200" b="1" dirty="0">
                          <a:solidFill>
                            <a:srgbClr val="7030A0"/>
                          </a:solidFill>
                        </a:rPr>
                        <a:t>Yes (Xe-133 </a:t>
                      </a:r>
                      <a:r>
                        <a:rPr lang="de-DE" sz="1200" b="1" dirty="0" err="1">
                          <a:solidFill>
                            <a:srgbClr val="7030A0"/>
                          </a:solidFill>
                        </a:rPr>
                        <a:t>only</a:t>
                      </a:r>
                      <a:r>
                        <a:rPr lang="de-DE" sz="1200" b="1" dirty="0">
                          <a:solidFill>
                            <a:srgbClr val="7030A0"/>
                          </a:solidFill>
                        </a:rPr>
                        <a:t>)</a:t>
                      </a:r>
                      <a:endParaRPr lang="en-US" sz="1200" b="1" dirty="0">
                        <a:solidFill>
                          <a:srgbClr val="7030A0"/>
                        </a:solidFill>
                      </a:endParaRPr>
                    </a:p>
                  </a:txBody>
                  <a:tcPr/>
                </a:tc>
                <a:tc>
                  <a:txBody>
                    <a:bodyPr/>
                    <a:lstStyle/>
                    <a:p>
                      <a:r>
                        <a:rPr lang="de-DE" sz="1200" b="1" dirty="0">
                          <a:solidFill>
                            <a:srgbClr val="7030A0"/>
                          </a:solidFill>
                        </a:rPr>
                        <a:t>No</a:t>
                      </a:r>
                      <a:endParaRPr lang="en-US" sz="1200" b="1" dirty="0">
                        <a:solidFill>
                          <a:srgbClr val="7030A0"/>
                        </a:solidFill>
                      </a:endParaRPr>
                    </a:p>
                  </a:txBody>
                  <a:tcPr/>
                </a:tc>
                <a:extLst>
                  <a:ext uri="{0D108BD9-81ED-4DB2-BD59-A6C34878D82A}">
                    <a16:rowId xmlns:a16="http://schemas.microsoft.com/office/drawing/2014/main" val="10003"/>
                  </a:ext>
                </a:extLst>
              </a:tr>
              <a:tr h="228528">
                <a:tc>
                  <a:txBody>
                    <a:bodyPr/>
                    <a:lstStyle/>
                    <a:p>
                      <a:r>
                        <a:rPr lang="de-DE" sz="1200" b="1" dirty="0">
                          <a:solidFill>
                            <a:srgbClr val="7030A0"/>
                          </a:solidFill>
                        </a:rPr>
                        <a:t>M. </a:t>
                      </a:r>
                      <a:r>
                        <a:rPr lang="de-DE" sz="1200" b="1" dirty="0" err="1">
                          <a:solidFill>
                            <a:srgbClr val="7030A0"/>
                          </a:solidFill>
                        </a:rPr>
                        <a:t>Schoeppner</a:t>
                      </a:r>
                      <a:endParaRPr lang="en-US" sz="1200" b="1" dirty="0">
                        <a:solidFill>
                          <a:srgbClr val="7030A0"/>
                        </a:solidFill>
                      </a:endParaRPr>
                    </a:p>
                  </a:txBody>
                  <a:tcPr/>
                </a:tc>
                <a:tc>
                  <a:txBody>
                    <a:bodyPr/>
                    <a:lstStyle/>
                    <a:p>
                      <a:r>
                        <a:rPr lang="de-DE" sz="1200" b="1" dirty="0">
                          <a:solidFill>
                            <a:srgbClr val="7030A0"/>
                          </a:solidFill>
                        </a:rPr>
                        <a:t>IAEA</a:t>
                      </a:r>
                      <a:endParaRPr lang="en-US" sz="1200" b="1" dirty="0">
                        <a:solidFill>
                          <a:srgbClr val="7030A0"/>
                        </a:solidFill>
                      </a:endParaRPr>
                    </a:p>
                  </a:txBody>
                  <a:tcPr/>
                </a:tc>
                <a:tc>
                  <a:txBody>
                    <a:bodyPr/>
                    <a:lstStyle/>
                    <a:p>
                      <a:r>
                        <a:rPr lang="de-DE" sz="1200" b="1" dirty="0">
                          <a:solidFill>
                            <a:srgbClr val="7030A0"/>
                          </a:solidFill>
                        </a:rPr>
                        <a:t>Austria</a:t>
                      </a:r>
                      <a:endParaRPr lang="en-US" sz="1200" b="1" dirty="0">
                        <a:solidFill>
                          <a:srgbClr val="7030A0"/>
                        </a:solidFill>
                      </a:endParaRPr>
                    </a:p>
                  </a:txBody>
                  <a:tcPr/>
                </a:tc>
                <a:tc>
                  <a:txBody>
                    <a:bodyPr/>
                    <a:lstStyle/>
                    <a:p>
                      <a:r>
                        <a:rPr lang="de-DE" sz="1200" b="1" dirty="0">
                          <a:solidFill>
                            <a:srgbClr val="7030A0"/>
                          </a:solidFill>
                        </a:rPr>
                        <a:t>Yes</a:t>
                      </a:r>
                      <a:endParaRPr lang="en-US" sz="1200" b="1" dirty="0">
                        <a:solidFill>
                          <a:srgbClr val="7030A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a:solidFill>
                            <a:srgbClr val="7030A0"/>
                          </a:solidFill>
                        </a:rPr>
                        <a:t>FLEXPART V9 + ECMWF</a:t>
                      </a:r>
                      <a:endParaRPr lang="en-US" sz="1200" b="1" dirty="0">
                        <a:solidFill>
                          <a:srgbClr val="7030A0"/>
                        </a:solidFill>
                      </a:endParaRPr>
                    </a:p>
                  </a:txBody>
                  <a:tcPr/>
                </a:tc>
                <a:tc>
                  <a:txBody>
                    <a:bodyPr/>
                    <a:lstStyle/>
                    <a:p>
                      <a:r>
                        <a:rPr lang="de-DE" sz="1200" b="1" dirty="0">
                          <a:solidFill>
                            <a:srgbClr val="7030A0"/>
                          </a:solidFill>
                        </a:rPr>
                        <a:t>Yes</a:t>
                      </a:r>
                      <a:endParaRPr lang="en-US" sz="1200" b="1" dirty="0">
                        <a:solidFill>
                          <a:srgbClr val="7030A0"/>
                        </a:solidFill>
                      </a:endParaRPr>
                    </a:p>
                  </a:txBody>
                  <a:tcPr/>
                </a:tc>
                <a:tc>
                  <a:txBody>
                    <a:bodyPr/>
                    <a:lstStyle/>
                    <a:p>
                      <a:r>
                        <a:rPr lang="de-DE" sz="1200" b="1" dirty="0">
                          <a:solidFill>
                            <a:srgbClr val="7030A0"/>
                          </a:solidFill>
                        </a:rPr>
                        <a:t>Not </a:t>
                      </a:r>
                      <a:r>
                        <a:rPr lang="de-DE" sz="1200" b="1" dirty="0" err="1">
                          <a:solidFill>
                            <a:srgbClr val="7030A0"/>
                          </a:solidFill>
                        </a:rPr>
                        <a:t>likely</a:t>
                      </a:r>
                      <a:endParaRPr lang="en-US" sz="1200" b="1" dirty="0">
                        <a:solidFill>
                          <a:srgbClr val="7030A0"/>
                        </a:solidFill>
                      </a:endParaRPr>
                    </a:p>
                  </a:txBody>
                  <a:tcPr/>
                </a:tc>
                <a:extLst>
                  <a:ext uri="{0D108BD9-81ED-4DB2-BD59-A6C34878D82A}">
                    <a16:rowId xmlns:a16="http://schemas.microsoft.com/office/drawing/2014/main" val="10004"/>
                  </a:ext>
                </a:extLst>
              </a:tr>
              <a:tr h="228528">
                <a:tc>
                  <a:txBody>
                    <a:bodyPr/>
                    <a:lstStyle/>
                    <a:p>
                      <a:r>
                        <a:rPr lang="en-US" sz="1200" b="1" dirty="0"/>
                        <a:t>P. </a:t>
                      </a:r>
                      <a:r>
                        <a:rPr lang="en-US" sz="1200" b="1" dirty="0" err="1"/>
                        <a:t>Tayyebi</a:t>
                      </a:r>
                      <a:endParaRPr lang="en-US" sz="1200" b="1" dirty="0"/>
                    </a:p>
                  </a:txBody>
                  <a:tcPr/>
                </a:tc>
                <a:tc>
                  <a:txBody>
                    <a:bodyPr/>
                    <a:lstStyle/>
                    <a:p>
                      <a:r>
                        <a:rPr lang="en-US" sz="1200" b="1" dirty="0"/>
                        <a:t>NSTRI, AEOI</a:t>
                      </a:r>
                    </a:p>
                  </a:txBody>
                  <a:tcPr/>
                </a:tc>
                <a:tc>
                  <a:txBody>
                    <a:bodyPr/>
                    <a:lstStyle/>
                    <a:p>
                      <a:r>
                        <a:rPr lang="de-DE" sz="1200" b="1" dirty="0"/>
                        <a:t>Iran</a:t>
                      </a:r>
                      <a:endParaRPr lang="en-US" sz="1200" b="1" dirty="0"/>
                    </a:p>
                  </a:txBody>
                  <a:tcPr/>
                </a:tc>
                <a:tc>
                  <a:txBody>
                    <a:bodyPr/>
                    <a:lstStyle/>
                    <a:p>
                      <a:r>
                        <a:rPr lang="en-US" sz="1200" b="1" dirty="0">
                          <a:solidFill>
                            <a:schemeClr val="tx1"/>
                          </a:solidFill>
                        </a:rPr>
                        <a:t>Yes</a:t>
                      </a:r>
                    </a:p>
                  </a:txBody>
                  <a:tcPr/>
                </a:tc>
                <a:tc>
                  <a:txBody>
                    <a:bodyPr/>
                    <a:lstStyle/>
                    <a:p>
                      <a:endParaRPr lang="en-US" sz="1200" dirty="0">
                        <a:solidFill>
                          <a:schemeClr val="accent6"/>
                        </a:solidFill>
                      </a:endParaRPr>
                    </a:p>
                  </a:txBody>
                  <a:tcPr/>
                </a:tc>
                <a:tc>
                  <a:txBody>
                    <a:bodyPr/>
                    <a:lstStyle/>
                    <a:p>
                      <a:endParaRPr lang="en-US" sz="1200" dirty="0">
                        <a:solidFill>
                          <a:srgbClr val="92D050"/>
                        </a:solidFill>
                      </a:endParaRPr>
                    </a:p>
                  </a:txBody>
                  <a:tcPr/>
                </a:tc>
                <a:tc>
                  <a:txBody>
                    <a:bodyPr/>
                    <a:lstStyle/>
                    <a:p>
                      <a:endParaRPr lang="en-US" sz="1200" dirty="0">
                        <a:solidFill>
                          <a:srgbClr val="00B050"/>
                        </a:solidFill>
                      </a:endParaRPr>
                    </a:p>
                  </a:txBody>
                  <a:tcPr/>
                </a:tc>
                <a:extLst>
                  <a:ext uri="{0D108BD9-81ED-4DB2-BD59-A6C34878D82A}">
                    <a16:rowId xmlns:a16="http://schemas.microsoft.com/office/drawing/2014/main" val="10006"/>
                  </a:ext>
                </a:extLst>
              </a:tr>
              <a:tr h="228528">
                <a:tc>
                  <a:txBody>
                    <a:bodyPr/>
                    <a:lstStyle/>
                    <a:p>
                      <a:r>
                        <a:rPr lang="en-US" sz="1200" b="1" dirty="0"/>
                        <a:t>J. Roberts, J. Lucas</a:t>
                      </a:r>
                    </a:p>
                  </a:txBody>
                  <a:tcPr/>
                </a:tc>
                <a:tc>
                  <a:txBody>
                    <a:bodyPr/>
                    <a:lstStyle/>
                    <a:p>
                      <a:r>
                        <a:rPr lang="en-US" sz="1200" b="1" dirty="0"/>
                        <a:t>US NDC</a:t>
                      </a:r>
                    </a:p>
                  </a:txBody>
                  <a:tcPr/>
                </a:tc>
                <a:tc>
                  <a:txBody>
                    <a:bodyPr/>
                    <a:lstStyle/>
                    <a:p>
                      <a:r>
                        <a:rPr lang="de-DE" sz="1200" b="1" dirty="0"/>
                        <a:t>US</a:t>
                      </a:r>
                      <a:endParaRPr lang="en-US" sz="1200" b="1" dirty="0"/>
                    </a:p>
                  </a:txBody>
                  <a:tcPr/>
                </a:tc>
                <a:tc>
                  <a:txBody>
                    <a:bodyPr/>
                    <a:lstStyle/>
                    <a:p>
                      <a:r>
                        <a:rPr lang="en-US" sz="1200" b="1" dirty="0">
                          <a:solidFill>
                            <a:schemeClr val="tx1"/>
                          </a:solidFill>
                        </a:rPr>
                        <a:t>Yes</a:t>
                      </a:r>
                    </a:p>
                  </a:txBody>
                  <a:tcPr/>
                </a:tc>
                <a:tc>
                  <a:txBody>
                    <a:bodyPr/>
                    <a:lstStyle/>
                    <a:p>
                      <a:endParaRPr lang="en-US" sz="1200" dirty="0">
                        <a:solidFill>
                          <a:schemeClr val="accent6"/>
                        </a:solidFill>
                      </a:endParaRPr>
                    </a:p>
                  </a:txBody>
                  <a:tcPr/>
                </a:tc>
                <a:tc>
                  <a:txBody>
                    <a:bodyPr/>
                    <a:lstStyle/>
                    <a:p>
                      <a:endParaRPr lang="en-US" sz="1200" dirty="0"/>
                    </a:p>
                  </a:txBody>
                  <a:tcPr/>
                </a:tc>
                <a:tc>
                  <a:txBody>
                    <a:bodyPr/>
                    <a:lstStyle/>
                    <a:p>
                      <a:endParaRPr lang="en-US" sz="1200" dirty="0">
                        <a:solidFill>
                          <a:srgbClr val="00B050"/>
                        </a:solidFill>
                      </a:endParaRPr>
                    </a:p>
                  </a:txBody>
                  <a:tcPr/>
                </a:tc>
                <a:extLst>
                  <a:ext uri="{0D108BD9-81ED-4DB2-BD59-A6C34878D82A}">
                    <a16:rowId xmlns:a16="http://schemas.microsoft.com/office/drawing/2014/main" val="10008"/>
                  </a:ext>
                </a:extLst>
              </a:tr>
              <a:tr h="228528">
                <a:tc>
                  <a:txBody>
                    <a:bodyPr/>
                    <a:lstStyle/>
                    <a:p>
                      <a:r>
                        <a:rPr lang="en-US" sz="1200" b="1" dirty="0"/>
                        <a:t>S. Wang, Q. Li, Y. Zhao</a:t>
                      </a:r>
                    </a:p>
                  </a:txBody>
                  <a:tcPr/>
                </a:tc>
                <a:tc>
                  <a:txBody>
                    <a:bodyPr/>
                    <a:lstStyle/>
                    <a:p>
                      <a:r>
                        <a:rPr lang="en-US" sz="1200" b="1" dirty="0"/>
                        <a:t>BRL</a:t>
                      </a:r>
                    </a:p>
                  </a:txBody>
                  <a:tcPr/>
                </a:tc>
                <a:tc>
                  <a:txBody>
                    <a:bodyPr/>
                    <a:lstStyle/>
                    <a:p>
                      <a:r>
                        <a:rPr lang="de-DE" sz="1200" b="1" dirty="0"/>
                        <a:t>China</a:t>
                      </a:r>
                      <a:endParaRPr lang="en-US" sz="1200" b="1" dirty="0"/>
                    </a:p>
                  </a:txBody>
                  <a:tcPr/>
                </a:tc>
                <a:tc>
                  <a:txBody>
                    <a:bodyPr/>
                    <a:lstStyle/>
                    <a:p>
                      <a:r>
                        <a:rPr lang="en-US" sz="1200" b="1" dirty="0">
                          <a:solidFill>
                            <a:schemeClr val="tx1"/>
                          </a:solidFill>
                        </a:rPr>
                        <a:t>Yes</a:t>
                      </a:r>
                    </a:p>
                  </a:txBody>
                  <a:tcPr/>
                </a:tc>
                <a:tc>
                  <a:txBody>
                    <a:bodyPr/>
                    <a:lstStyle/>
                    <a:p>
                      <a:endParaRPr lang="en-US" sz="1200" dirty="0">
                        <a:solidFill>
                          <a:schemeClr val="accent6"/>
                        </a:solidFill>
                      </a:endParaRPr>
                    </a:p>
                  </a:txBody>
                  <a:tcPr/>
                </a:tc>
                <a:tc>
                  <a:txBody>
                    <a:bodyPr/>
                    <a:lstStyle/>
                    <a:p>
                      <a:endParaRPr lang="en-US" sz="1200" dirty="0">
                        <a:solidFill>
                          <a:srgbClr val="7030A0"/>
                        </a:solidFill>
                      </a:endParaRPr>
                    </a:p>
                  </a:txBody>
                  <a:tcPr/>
                </a:tc>
                <a:tc>
                  <a:txBody>
                    <a:bodyPr/>
                    <a:lstStyle/>
                    <a:p>
                      <a:endParaRPr lang="en-US" sz="1200" dirty="0">
                        <a:solidFill>
                          <a:srgbClr val="FF0000"/>
                        </a:solidFill>
                      </a:endParaRPr>
                    </a:p>
                  </a:txBody>
                  <a:tcPr/>
                </a:tc>
                <a:extLst>
                  <a:ext uri="{0D108BD9-81ED-4DB2-BD59-A6C34878D82A}">
                    <a16:rowId xmlns:a16="http://schemas.microsoft.com/office/drawing/2014/main" val="10009"/>
                  </a:ext>
                </a:extLst>
              </a:tr>
              <a:tr h="228528">
                <a:tc>
                  <a:txBody>
                    <a:bodyPr/>
                    <a:lstStyle/>
                    <a:p>
                      <a:r>
                        <a:rPr lang="en-US" sz="1200" b="1" dirty="0"/>
                        <a:t>U. A. Kadiri, H. A. Muhammed, I. Dodo</a:t>
                      </a:r>
                    </a:p>
                  </a:txBody>
                  <a:tcPr/>
                </a:tc>
                <a:tc>
                  <a:txBody>
                    <a:bodyPr/>
                    <a:lstStyle/>
                    <a:p>
                      <a:r>
                        <a:rPr lang="en-US" sz="1200" b="1" dirty="0"/>
                        <a:t>CGG</a:t>
                      </a:r>
                    </a:p>
                  </a:txBody>
                  <a:tcPr/>
                </a:tc>
                <a:tc>
                  <a:txBody>
                    <a:bodyPr/>
                    <a:lstStyle/>
                    <a:p>
                      <a:r>
                        <a:rPr lang="de-DE" sz="1200" b="1" dirty="0"/>
                        <a:t>Nigeria</a:t>
                      </a:r>
                      <a:endParaRPr lang="en-US" sz="1200" b="1" dirty="0"/>
                    </a:p>
                  </a:txBody>
                  <a:tcPr/>
                </a:tc>
                <a:tc>
                  <a:txBody>
                    <a:bodyPr/>
                    <a:lstStyle/>
                    <a:p>
                      <a:r>
                        <a:rPr lang="en-US" sz="1200" b="1" dirty="0">
                          <a:solidFill>
                            <a:schemeClr val="tx1"/>
                          </a:solidFill>
                        </a:rPr>
                        <a:t>Yes</a:t>
                      </a:r>
                    </a:p>
                  </a:txBody>
                  <a:tcPr/>
                </a:tc>
                <a:tc>
                  <a:txBody>
                    <a:bodyPr/>
                    <a:lstStyle/>
                    <a:p>
                      <a:endParaRPr lang="en-US" sz="1200" dirty="0">
                        <a:solidFill>
                          <a:schemeClr val="accent6"/>
                        </a:solidFill>
                      </a:endParaRPr>
                    </a:p>
                  </a:txBody>
                  <a:tcPr/>
                </a:tc>
                <a:tc>
                  <a:txBody>
                    <a:bodyPr/>
                    <a:lstStyle/>
                    <a:p>
                      <a:endParaRPr lang="en-US" sz="1200" dirty="0">
                        <a:solidFill>
                          <a:srgbClr val="7030A0"/>
                        </a:solidFill>
                      </a:endParaRPr>
                    </a:p>
                  </a:txBody>
                  <a:tcPr/>
                </a:tc>
                <a:tc>
                  <a:txBody>
                    <a:bodyPr/>
                    <a:lstStyle/>
                    <a:p>
                      <a:endParaRPr lang="en-US" sz="1200" dirty="0">
                        <a:solidFill>
                          <a:srgbClr val="00B050"/>
                        </a:solidFill>
                      </a:endParaRPr>
                    </a:p>
                  </a:txBody>
                  <a:tcPr/>
                </a:tc>
                <a:extLst>
                  <a:ext uri="{0D108BD9-81ED-4DB2-BD59-A6C34878D82A}">
                    <a16:rowId xmlns:a16="http://schemas.microsoft.com/office/drawing/2014/main" val="10010"/>
                  </a:ext>
                </a:extLst>
              </a:tr>
              <a:tr h="228528">
                <a:tc>
                  <a:txBody>
                    <a:bodyPr/>
                    <a:lstStyle/>
                    <a:p>
                      <a:r>
                        <a:rPr lang="en-US" sz="1200" b="1" dirty="0"/>
                        <a:t>A. </a:t>
                      </a:r>
                      <a:r>
                        <a:rPr lang="en-US" sz="1200" b="1" dirty="0" err="1"/>
                        <a:t>Quérel</a:t>
                      </a:r>
                      <a:r>
                        <a:rPr lang="en-US" sz="1200" b="1" dirty="0"/>
                        <a:t>, D. </a:t>
                      </a:r>
                      <a:r>
                        <a:rPr lang="en-US" sz="1200" b="1" dirty="0" err="1"/>
                        <a:t>Quélo</a:t>
                      </a:r>
                      <a:r>
                        <a:rPr lang="en-US" sz="1200" b="1" dirty="0"/>
                        <a:t>, O. Saunier</a:t>
                      </a:r>
                    </a:p>
                  </a:txBody>
                  <a:tcPr/>
                </a:tc>
                <a:tc>
                  <a:txBody>
                    <a:bodyPr/>
                    <a:lstStyle/>
                    <a:p>
                      <a:r>
                        <a:rPr lang="en-US" sz="1200" b="1" dirty="0"/>
                        <a:t>IRSN</a:t>
                      </a:r>
                    </a:p>
                  </a:txBody>
                  <a:tcPr/>
                </a:tc>
                <a:tc>
                  <a:txBody>
                    <a:bodyPr/>
                    <a:lstStyle/>
                    <a:p>
                      <a:r>
                        <a:rPr lang="de-DE" sz="1200" b="1" dirty="0"/>
                        <a:t>France</a:t>
                      </a:r>
                      <a:endParaRPr lang="en-US" sz="1200" b="1" dirty="0"/>
                    </a:p>
                  </a:txBody>
                  <a:tcPr/>
                </a:tc>
                <a:tc>
                  <a:txBody>
                    <a:bodyPr/>
                    <a:lstStyle/>
                    <a:p>
                      <a:r>
                        <a:rPr lang="en-US" sz="1200" b="1" dirty="0">
                          <a:solidFill>
                            <a:schemeClr val="tx1"/>
                          </a:solidFill>
                        </a:rPr>
                        <a:t>Yes</a:t>
                      </a:r>
                    </a:p>
                  </a:txBody>
                  <a:tcPr/>
                </a:tc>
                <a:tc>
                  <a:txBody>
                    <a:bodyPr/>
                    <a:lstStyle/>
                    <a:p>
                      <a:endParaRPr lang="en-US" sz="1200" dirty="0">
                        <a:solidFill>
                          <a:schemeClr val="accent6"/>
                        </a:solidFill>
                      </a:endParaRPr>
                    </a:p>
                  </a:txBody>
                  <a:tcPr/>
                </a:tc>
                <a:tc>
                  <a:txBody>
                    <a:bodyPr/>
                    <a:lstStyle/>
                    <a:p>
                      <a:endParaRPr lang="en-US" sz="1200" dirty="0">
                        <a:solidFill>
                          <a:srgbClr val="7030A0"/>
                        </a:solidFill>
                      </a:endParaRPr>
                    </a:p>
                  </a:txBody>
                  <a:tcPr/>
                </a:tc>
                <a:tc>
                  <a:txBody>
                    <a:bodyPr/>
                    <a:lstStyle/>
                    <a:p>
                      <a:endParaRPr lang="en-US" sz="1200" dirty="0">
                        <a:solidFill>
                          <a:srgbClr val="FF0000"/>
                        </a:solidFill>
                      </a:endParaRPr>
                    </a:p>
                  </a:txBody>
                  <a:tcPr/>
                </a:tc>
                <a:extLst>
                  <a:ext uri="{0D108BD9-81ED-4DB2-BD59-A6C34878D82A}">
                    <a16:rowId xmlns:a16="http://schemas.microsoft.com/office/drawing/2014/main" val="10011"/>
                  </a:ext>
                </a:extLst>
              </a:tr>
              <a:tr h="228528">
                <a:tc>
                  <a:txBody>
                    <a:bodyPr/>
                    <a:lstStyle/>
                    <a:p>
                      <a:r>
                        <a:rPr lang="en-US" sz="1200" b="1" dirty="0"/>
                        <a:t>M. Goodwin, D. </a:t>
                      </a:r>
                      <a:r>
                        <a:rPr lang="en-US" sz="1200" b="1"/>
                        <a:t>Chester </a:t>
                      </a:r>
                      <a:endParaRPr lang="en-US" sz="1200" b="1" dirty="0"/>
                    </a:p>
                  </a:txBody>
                  <a:tcPr/>
                </a:tc>
                <a:tc>
                  <a:txBody>
                    <a:bodyPr/>
                    <a:lstStyle/>
                    <a:p>
                      <a:r>
                        <a:rPr lang="en-US" sz="1200" b="1" dirty="0"/>
                        <a:t>AWE</a:t>
                      </a:r>
                    </a:p>
                  </a:txBody>
                  <a:tcPr/>
                </a:tc>
                <a:tc>
                  <a:txBody>
                    <a:bodyPr/>
                    <a:lstStyle/>
                    <a:p>
                      <a:r>
                        <a:rPr lang="de-DE" sz="1200" b="1" dirty="0"/>
                        <a:t>UK</a:t>
                      </a:r>
                      <a:endParaRPr lang="en-US" sz="1200" b="1" dirty="0"/>
                    </a:p>
                  </a:txBody>
                  <a:tcPr/>
                </a:tc>
                <a:tc>
                  <a:txBody>
                    <a:bodyPr/>
                    <a:lstStyle/>
                    <a:p>
                      <a:r>
                        <a:rPr lang="en-US" sz="1200" b="1" dirty="0">
                          <a:solidFill>
                            <a:schemeClr val="tx1"/>
                          </a:solidFill>
                        </a:rPr>
                        <a:t>Yes</a:t>
                      </a:r>
                    </a:p>
                  </a:txBody>
                  <a:tcPr/>
                </a:tc>
                <a:tc>
                  <a:txBody>
                    <a:bodyPr/>
                    <a:lstStyle/>
                    <a:p>
                      <a:endParaRPr lang="en-US" sz="1200" dirty="0">
                        <a:solidFill>
                          <a:schemeClr val="accent6"/>
                        </a:solidFill>
                      </a:endParaRPr>
                    </a:p>
                  </a:txBody>
                  <a:tcPr/>
                </a:tc>
                <a:tc>
                  <a:txBody>
                    <a:bodyPr/>
                    <a:lstStyle/>
                    <a:p>
                      <a:endParaRPr lang="en-US" sz="1200" dirty="0">
                        <a:solidFill>
                          <a:schemeClr val="tx1"/>
                        </a:solidFill>
                      </a:endParaRPr>
                    </a:p>
                  </a:txBody>
                  <a:tcPr/>
                </a:tc>
                <a:tc>
                  <a:txBody>
                    <a:bodyPr/>
                    <a:lstStyle/>
                    <a:p>
                      <a:endParaRPr lang="en-US" sz="1200" dirty="0">
                        <a:solidFill>
                          <a:srgbClr val="00B050"/>
                        </a:solidFill>
                      </a:endParaRPr>
                    </a:p>
                  </a:txBody>
                  <a:tcPr/>
                </a:tc>
                <a:extLst>
                  <a:ext uri="{0D108BD9-81ED-4DB2-BD59-A6C34878D82A}">
                    <a16:rowId xmlns:a16="http://schemas.microsoft.com/office/drawing/2014/main" val="10012"/>
                  </a:ext>
                </a:extLst>
              </a:tr>
              <a:tr h="228528">
                <a:tc>
                  <a:txBody>
                    <a:bodyPr/>
                    <a:lstStyle/>
                    <a:p>
                      <a:r>
                        <a:rPr lang="de-DE" sz="1200" b="1" dirty="0"/>
                        <a:t>R.S.  </a:t>
                      </a:r>
                      <a:r>
                        <a:rPr lang="de-DE" sz="1200" b="1" dirty="0" err="1"/>
                        <a:t>Sarathi</a:t>
                      </a:r>
                      <a:endParaRPr lang="en-US" sz="1200" b="1" dirty="0"/>
                    </a:p>
                  </a:txBody>
                  <a:tcPr/>
                </a:tc>
                <a:tc>
                  <a:txBody>
                    <a:bodyPr/>
                    <a:lstStyle/>
                    <a:p>
                      <a:r>
                        <a:rPr lang="de-DE" sz="1200" b="1" dirty="0"/>
                        <a:t>PNNL</a:t>
                      </a:r>
                      <a:endParaRPr lang="en-US" sz="1200" b="1" dirty="0"/>
                    </a:p>
                  </a:txBody>
                  <a:tcPr/>
                </a:tc>
                <a:tc>
                  <a:txBody>
                    <a:bodyPr/>
                    <a:lstStyle/>
                    <a:p>
                      <a:r>
                        <a:rPr lang="de-DE" sz="1200" b="1" dirty="0"/>
                        <a:t>US</a:t>
                      </a:r>
                      <a:endParaRPr lang="en-US" sz="1200" b="1" dirty="0"/>
                    </a:p>
                  </a:txBody>
                  <a:tcPr/>
                </a:tc>
                <a:tc>
                  <a:txBody>
                    <a:bodyPr/>
                    <a:lstStyle/>
                    <a:p>
                      <a:r>
                        <a:rPr lang="de-DE" sz="1200" b="1" dirty="0"/>
                        <a:t>No</a:t>
                      </a:r>
                      <a:endParaRPr lang="en-US" sz="1200" b="1" dirty="0"/>
                    </a:p>
                  </a:txBody>
                  <a:tcPr/>
                </a:tc>
                <a:tc>
                  <a:txBody>
                    <a:bodyPr/>
                    <a:lstStyle/>
                    <a:p>
                      <a:endParaRPr lang="en-US" sz="1200" dirty="0">
                        <a:solidFill>
                          <a:schemeClr val="accent2">
                            <a:lumMod val="75000"/>
                          </a:schemeClr>
                        </a:solidFill>
                      </a:endParaRPr>
                    </a:p>
                  </a:txBody>
                  <a:tcPr/>
                </a:tc>
                <a:tc>
                  <a:txBody>
                    <a:bodyPr/>
                    <a:lstStyle/>
                    <a:p>
                      <a:endParaRPr lang="en-US" sz="1200" dirty="0"/>
                    </a:p>
                  </a:txBody>
                  <a:tcPr/>
                </a:tc>
                <a:tc>
                  <a:txBody>
                    <a:bodyPr/>
                    <a:lstStyle/>
                    <a:p>
                      <a:endParaRPr lang="en-US" sz="1200" dirty="0">
                        <a:solidFill>
                          <a:srgbClr val="FF0000"/>
                        </a:solidFill>
                      </a:endParaRPr>
                    </a:p>
                  </a:txBody>
                  <a:tcPr/>
                </a:tc>
                <a:extLst>
                  <a:ext uri="{0D108BD9-81ED-4DB2-BD59-A6C34878D82A}">
                    <a16:rowId xmlns:a16="http://schemas.microsoft.com/office/drawing/2014/main" val="10013"/>
                  </a:ext>
                </a:extLst>
              </a:tr>
            </a:tbl>
          </a:graphicData>
        </a:graphic>
      </p:graphicFrame>
      <p:sp>
        <p:nvSpPr>
          <p:cNvPr id="3" name="Textfeld 2"/>
          <p:cNvSpPr txBox="1"/>
          <p:nvPr/>
        </p:nvSpPr>
        <p:spPr>
          <a:xfrm>
            <a:off x="3505200" y="6248400"/>
            <a:ext cx="6705600" cy="400110"/>
          </a:xfrm>
          <a:prstGeom prst="rect">
            <a:avLst/>
          </a:prstGeom>
          <a:noFill/>
        </p:spPr>
        <p:txBody>
          <a:bodyPr wrap="square" rtlCol="0">
            <a:spAutoFit/>
          </a:bodyPr>
          <a:lstStyle/>
          <a:p>
            <a:r>
              <a:rPr lang="de-DE" sz="2000" dirty="0"/>
              <a:t>So </a:t>
            </a:r>
            <a:r>
              <a:rPr lang="de-DE" sz="2000" dirty="0" err="1"/>
              <a:t>far</a:t>
            </a:r>
            <a:r>
              <a:rPr lang="de-DE" sz="2000" dirty="0"/>
              <a:t> 4 </a:t>
            </a:r>
            <a:r>
              <a:rPr lang="de-DE" sz="2000" dirty="0" err="1"/>
              <a:t>participants</a:t>
            </a:r>
            <a:r>
              <a:rPr lang="de-DE" sz="2000" dirty="0"/>
              <a:t>, international </a:t>
            </a:r>
            <a:r>
              <a:rPr lang="de-DE" sz="2000" dirty="0" err="1"/>
              <a:t>interest</a:t>
            </a:r>
            <a:r>
              <a:rPr lang="de-DE" sz="2000" dirty="0"/>
              <a:t>  </a:t>
            </a:r>
            <a:endParaRPr lang="en-US" sz="2000" dirty="0"/>
          </a:p>
        </p:txBody>
      </p:sp>
    </p:spTree>
    <p:extLst>
      <p:ext uri="{BB962C8B-B14F-4D97-AF65-F5344CB8AC3E}">
        <p14:creationId xmlns:p14="http://schemas.microsoft.com/office/powerpoint/2010/main" val="193837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00" y="0"/>
            <a:ext cx="9804000" cy="1447800"/>
          </a:xfrm>
        </p:spPr>
        <p:txBody>
          <a:bodyPr>
            <a:normAutofit/>
          </a:bodyPr>
          <a:lstStyle/>
          <a:p>
            <a:pPr algn="l"/>
            <a:r>
              <a:rPr lang="en-US" sz="3200" b="1" dirty="0">
                <a:solidFill>
                  <a:schemeClr val="bg1"/>
                </a:solidFill>
                <a:ea typeface="Unit Offc Light" panose="020B0504030101020102" pitchFamily="34" charset="0"/>
                <a:cs typeface="Unit Offc Light" panose="020B0504030101020102" pitchFamily="34" charset="0"/>
              </a:rPr>
              <a:t>3a. Evaluation: </a:t>
            </a:r>
            <a:r>
              <a:rPr lang="de-DE" sz="3200" b="1" i="1" dirty="0" err="1">
                <a:solidFill>
                  <a:schemeClr val="bg1"/>
                </a:solidFill>
                <a:ea typeface="Unit Offc Light" panose="020B0504030101020102" pitchFamily="34" charset="0"/>
                <a:cs typeface="Unit Offc Light" panose="020B0504030101020102" pitchFamily="34" charset="0"/>
              </a:rPr>
              <a:t>Detection</a:t>
            </a:r>
            <a:r>
              <a:rPr lang="de-DE" sz="3200" b="1" i="1" dirty="0">
                <a:solidFill>
                  <a:schemeClr val="bg1"/>
                </a:solidFill>
                <a:ea typeface="Unit Offc Light" panose="020B0504030101020102" pitchFamily="34" charset="0"/>
                <a:cs typeface="Unit Offc Light" panose="020B0504030101020102" pitchFamily="34" charset="0"/>
              </a:rPr>
              <a:t> Power</a:t>
            </a:r>
            <a:endParaRPr lang="en-US" sz="3200" i="1" dirty="0"/>
          </a:p>
        </p:txBody>
      </p:sp>
      <p:sp>
        <p:nvSpPr>
          <p:cNvPr id="3" name="Inhaltsplatzhalter 2"/>
          <p:cNvSpPr>
            <a:spLocks noGrp="1"/>
          </p:cNvSpPr>
          <p:nvPr>
            <p:ph sz="quarter" idx="13"/>
          </p:nvPr>
        </p:nvSpPr>
        <p:spPr>
          <a:xfrm>
            <a:off x="254400" y="1191600"/>
            <a:ext cx="10363200" cy="5133000"/>
          </a:xfrm>
        </p:spPr>
        <p:txBody>
          <a:bodyPr>
            <a:normAutofit lnSpcReduction="10000"/>
          </a:bodyPr>
          <a:lstStyle/>
          <a:p>
            <a:r>
              <a:rPr lang="en-US" sz="2400" b="1" dirty="0">
                <a:solidFill>
                  <a:schemeClr val="tx1"/>
                </a:solidFill>
              </a:rPr>
              <a:t>Question</a:t>
            </a:r>
            <a:r>
              <a:rPr lang="en-US" sz="2400" dirty="0">
                <a:solidFill>
                  <a:schemeClr val="tx1"/>
                </a:solidFill>
              </a:rPr>
              <a:t>: </a:t>
            </a:r>
            <a:r>
              <a:rPr lang="en-US" sz="2400" i="1" dirty="0">
                <a:solidFill>
                  <a:schemeClr val="tx1"/>
                </a:solidFill>
              </a:rPr>
              <a:t>“Is a measurement an anomaly (regardless of what has caused it)?”</a:t>
            </a:r>
          </a:p>
          <a:p>
            <a:r>
              <a:rPr lang="de-DE" sz="2400" b="1" dirty="0">
                <a:solidFill>
                  <a:schemeClr val="tx1"/>
                </a:solidFill>
              </a:rPr>
              <a:t>Approach </a:t>
            </a:r>
            <a:r>
              <a:rPr lang="de-DE" sz="2400" b="1" dirty="0" err="1">
                <a:solidFill>
                  <a:schemeClr val="tx1"/>
                </a:solidFill>
              </a:rPr>
              <a:t>based</a:t>
            </a:r>
            <a:r>
              <a:rPr lang="de-DE" sz="2400" b="1" dirty="0">
                <a:solidFill>
                  <a:schemeClr val="tx1"/>
                </a:solidFill>
              </a:rPr>
              <a:t> on ATM </a:t>
            </a:r>
            <a:r>
              <a:rPr lang="de-DE" sz="2400" b="1" dirty="0" err="1">
                <a:solidFill>
                  <a:schemeClr val="tx1"/>
                </a:solidFill>
              </a:rPr>
              <a:t>of</a:t>
            </a:r>
            <a:r>
              <a:rPr lang="de-DE" sz="2400" b="1" dirty="0">
                <a:solidFill>
                  <a:schemeClr val="tx1"/>
                </a:solidFill>
              </a:rPr>
              <a:t> </a:t>
            </a:r>
            <a:r>
              <a:rPr lang="de-DE" sz="2400" b="1" dirty="0" err="1">
                <a:solidFill>
                  <a:schemeClr val="tx1"/>
                </a:solidFill>
              </a:rPr>
              <a:t>civil</a:t>
            </a:r>
            <a:r>
              <a:rPr lang="de-DE" sz="2400" b="1" dirty="0">
                <a:solidFill>
                  <a:schemeClr val="tx1"/>
                </a:solidFill>
              </a:rPr>
              <a:t> </a:t>
            </a:r>
            <a:r>
              <a:rPr lang="de-DE" sz="2400" b="1" dirty="0" err="1">
                <a:solidFill>
                  <a:schemeClr val="tx1"/>
                </a:solidFill>
              </a:rPr>
              <a:t>sources</a:t>
            </a:r>
            <a:r>
              <a:rPr lang="de-DE" sz="2400" b="1" dirty="0">
                <a:solidFill>
                  <a:schemeClr val="tx1"/>
                </a:solidFill>
              </a:rPr>
              <a:t> </a:t>
            </a:r>
            <a:r>
              <a:rPr lang="de-DE" sz="2400" dirty="0">
                <a:solidFill>
                  <a:schemeClr val="tx1"/>
                </a:solidFill>
              </a:rPr>
              <a:t>(</a:t>
            </a:r>
            <a:r>
              <a:rPr lang="de-DE" sz="2400" dirty="0" err="1">
                <a:solidFill>
                  <a:schemeClr val="tx1"/>
                </a:solidFill>
              </a:rPr>
              <a:t>use</a:t>
            </a:r>
            <a:r>
              <a:rPr lang="de-DE" sz="2400" dirty="0">
                <a:solidFill>
                  <a:schemeClr val="tx1"/>
                </a:solidFill>
              </a:rPr>
              <a:t> </a:t>
            </a:r>
            <a:r>
              <a:rPr lang="de-DE" sz="2400" dirty="0" err="1">
                <a:solidFill>
                  <a:schemeClr val="tx1"/>
                </a:solidFill>
              </a:rPr>
              <a:t>of</a:t>
            </a:r>
            <a:r>
              <a:rPr lang="de-DE" sz="2400" dirty="0">
                <a:solidFill>
                  <a:schemeClr val="tx1"/>
                </a:solidFill>
              </a:rPr>
              <a:t> Level 1 </a:t>
            </a:r>
            <a:r>
              <a:rPr lang="de-DE" sz="2400" dirty="0" err="1">
                <a:solidFill>
                  <a:schemeClr val="tx1"/>
                </a:solidFill>
              </a:rPr>
              <a:t>results</a:t>
            </a:r>
            <a:r>
              <a:rPr lang="de-DE" sz="2400" dirty="0">
                <a:solidFill>
                  <a:schemeClr val="tx1"/>
                </a:solidFill>
              </a:rPr>
              <a:t> - </a:t>
            </a:r>
            <a:r>
              <a:rPr lang="de-DE" sz="2400" dirty="0" err="1">
                <a:solidFill>
                  <a:schemeClr val="tx1"/>
                </a:solidFill>
              </a:rPr>
              <a:t>tricky</a:t>
            </a:r>
            <a:r>
              <a:rPr lang="de-DE" sz="2400" dirty="0">
                <a:solidFill>
                  <a:schemeClr val="tx1"/>
                </a:solidFill>
              </a:rPr>
              <a:t>): </a:t>
            </a:r>
          </a:p>
          <a:p>
            <a:pPr marL="0" indent="0">
              <a:buNone/>
            </a:pPr>
            <a:endParaRPr lang="de-DE" dirty="0">
              <a:solidFill>
                <a:schemeClr val="tx1"/>
              </a:solidFill>
            </a:endParaRPr>
          </a:p>
          <a:p>
            <a:pPr marL="971550" lvl="1" indent="-514350">
              <a:buFont typeface="+mj-lt"/>
              <a:buAutoNum type="arabicPeriod"/>
            </a:pPr>
            <a:r>
              <a:rPr lang="en-US" sz="2200" dirty="0">
                <a:solidFill>
                  <a:schemeClr val="tx1"/>
                </a:solidFill>
              </a:rPr>
              <a:t>Calculate residuals between the test data set values and a participant’s civil background estimates per IMS station and separately for all </a:t>
            </a:r>
            <a:r>
              <a:rPr lang="en-US" sz="2200" dirty="0" err="1">
                <a:solidFill>
                  <a:schemeClr val="tx1"/>
                </a:solidFill>
              </a:rPr>
              <a:t>radioxenon</a:t>
            </a:r>
            <a:r>
              <a:rPr lang="en-US" sz="2200" dirty="0">
                <a:solidFill>
                  <a:schemeClr val="tx1"/>
                </a:solidFill>
              </a:rPr>
              <a:t> isotopes.</a:t>
            </a:r>
          </a:p>
          <a:p>
            <a:pPr marL="971550" lvl="1" indent="-514350">
              <a:buFont typeface="+mj-lt"/>
              <a:buAutoNum type="arabicPeriod"/>
            </a:pPr>
            <a:r>
              <a:rPr lang="de-DE" sz="2200" dirty="0">
                <a:solidFill>
                  <a:schemeClr val="tx1"/>
                </a:solidFill>
              </a:rPr>
              <a:t>Filter </a:t>
            </a:r>
            <a:r>
              <a:rPr lang="de-DE" sz="2200" dirty="0" err="1">
                <a:solidFill>
                  <a:schemeClr val="tx1"/>
                </a:solidFill>
              </a:rPr>
              <a:t>the</a:t>
            </a:r>
            <a:r>
              <a:rPr lang="de-DE" sz="2200" dirty="0">
                <a:solidFill>
                  <a:schemeClr val="tx1"/>
                </a:solidFill>
              </a:rPr>
              <a:t> </a:t>
            </a:r>
            <a:r>
              <a:rPr lang="de-DE" sz="2200" dirty="0" err="1">
                <a:solidFill>
                  <a:schemeClr val="tx1"/>
                </a:solidFill>
              </a:rPr>
              <a:t>test</a:t>
            </a:r>
            <a:r>
              <a:rPr lang="de-DE" sz="2200" dirty="0">
                <a:solidFill>
                  <a:schemeClr val="tx1"/>
                </a:solidFill>
              </a:rPr>
              <a:t> </a:t>
            </a:r>
            <a:r>
              <a:rPr lang="de-DE" sz="2200" dirty="0" err="1">
                <a:solidFill>
                  <a:schemeClr val="tx1"/>
                </a:solidFill>
              </a:rPr>
              <a:t>data</a:t>
            </a:r>
            <a:r>
              <a:rPr lang="de-DE" sz="2200" dirty="0">
                <a:solidFill>
                  <a:schemeClr val="tx1"/>
                </a:solidFill>
              </a:rPr>
              <a:t> </a:t>
            </a:r>
            <a:r>
              <a:rPr lang="de-DE" sz="2200" dirty="0" err="1">
                <a:solidFill>
                  <a:schemeClr val="tx1"/>
                </a:solidFill>
              </a:rPr>
              <a:t>set</a:t>
            </a:r>
            <a:r>
              <a:rPr lang="de-DE" sz="2200" dirty="0">
                <a:solidFill>
                  <a:schemeClr val="tx1"/>
                </a:solidFill>
              </a:rPr>
              <a:t> </a:t>
            </a:r>
            <a:r>
              <a:rPr lang="de-DE" sz="2200" dirty="0" err="1">
                <a:solidFill>
                  <a:schemeClr val="tx1"/>
                </a:solidFill>
              </a:rPr>
              <a:t>according</a:t>
            </a:r>
            <a:r>
              <a:rPr lang="de-DE" sz="2200" dirty="0">
                <a:solidFill>
                  <a:schemeClr val="tx1"/>
                </a:solidFill>
              </a:rPr>
              <a:t> </a:t>
            </a:r>
            <a:r>
              <a:rPr lang="de-DE" sz="2200" dirty="0" err="1">
                <a:solidFill>
                  <a:schemeClr val="tx1"/>
                </a:solidFill>
              </a:rPr>
              <a:t>to</a:t>
            </a:r>
            <a:r>
              <a:rPr lang="de-DE" sz="2200" dirty="0">
                <a:solidFill>
                  <a:schemeClr val="tx1"/>
                </a:solidFill>
              </a:rPr>
              <a:t> </a:t>
            </a:r>
            <a:r>
              <a:rPr lang="en-US" sz="2200" dirty="0">
                <a:solidFill>
                  <a:schemeClr val="tx1"/>
                </a:solidFill>
              </a:rPr>
              <a:t>LC in order to prevent accounting for samples below LC that could be solely due to the detector background. </a:t>
            </a:r>
          </a:p>
          <a:p>
            <a:pPr marL="971550" lvl="1" indent="-514350">
              <a:buFont typeface="+mj-lt"/>
              <a:buAutoNum type="arabicPeriod"/>
            </a:pPr>
            <a:r>
              <a:rPr lang="de-DE" sz="2200" u="sng" dirty="0">
                <a:solidFill>
                  <a:schemeClr val="tx1"/>
                </a:solidFill>
              </a:rPr>
              <a:t>Claim a </a:t>
            </a:r>
            <a:r>
              <a:rPr lang="de-DE" sz="2200" u="sng" dirty="0" err="1">
                <a:solidFill>
                  <a:schemeClr val="tx1"/>
                </a:solidFill>
              </a:rPr>
              <a:t>detection</a:t>
            </a:r>
            <a:r>
              <a:rPr lang="de-DE" sz="2200" u="sng" dirty="0">
                <a:solidFill>
                  <a:schemeClr val="tx1"/>
                </a:solidFill>
              </a:rPr>
              <a:t> </a:t>
            </a:r>
            <a:r>
              <a:rPr lang="en-US" sz="2200" u="sng" dirty="0">
                <a:solidFill>
                  <a:schemeClr val="tx1"/>
                </a:solidFill>
              </a:rPr>
              <a:t>if a certain percentile value of all the residuals per station and test is exceeded for a sample.</a:t>
            </a:r>
          </a:p>
          <a:p>
            <a:pPr marL="971550" lvl="1" indent="-514350">
              <a:buFont typeface="+mj-lt"/>
              <a:buAutoNum type="arabicPeriod"/>
            </a:pPr>
            <a:r>
              <a:rPr lang="en-US" sz="2200" dirty="0">
                <a:solidFill>
                  <a:schemeClr val="tx1"/>
                </a:solidFill>
              </a:rPr>
              <a:t>Calculate the true positive and false positive rates for any of the four xenon isotopes.</a:t>
            </a:r>
          </a:p>
          <a:p>
            <a:pPr marL="971550" lvl="1" indent="-514350">
              <a:buFont typeface="+mj-lt"/>
              <a:buAutoNum type="arabicPeriod"/>
            </a:pPr>
            <a:r>
              <a:rPr lang="de-DE" sz="2200" dirty="0" err="1">
                <a:solidFill>
                  <a:schemeClr val="tx1"/>
                </a:solidFill>
              </a:rPr>
              <a:t>Optionally</a:t>
            </a:r>
            <a:r>
              <a:rPr lang="de-DE" sz="2200" dirty="0">
                <a:solidFill>
                  <a:schemeClr val="tx1"/>
                </a:solidFill>
              </a:rPr>
              <a:t>: </a:t>
            </a:r>
            <a:r>
              <a:rPr lang="de-DE" sz="2200" dirty="0" err="1">
                <a:solidFill>
                  <a:schemeClr val="tx1"/>
                </a:solidFill>
              </a:rPr>
              <a:t>Apply</a:t>
            </a:r>
            <a:r>
              <a:rPr lang="de-DE" sz="2200" dirty="0">
                <a:solidFill>
                  <a:schemeClr val="tx1"/>
                </a:solidFill>
              </a:rPr>
              <a:t> </a:t>
            </a:r>
            <a:r>
              <a:rPr lang="en-US" sz="2200" dirty="0">
                <a:solidFill>
                  <a:schemeClr val="tx1"/>
                </a:solidFill>
              </a:rPr>
              <a:t>a moving average [t-1,t+1] to both time series before residual calculation to prevent relying on single sample values.</a:t>
            </a:r>
            <a:endParaRPr lang="de-DE" sz="2200" dirty="0">
              <a:solidFill>
                <a:schemeClr val="tx1"/>
              </a:solidFill>
            </a:endParaRPr>
          </a:p>
        </p:txBody>
      </p:sp>
    </p:spTree>
    <p:extLst>
      <p:ext uri="{BB962C8B-B14F-4D97-AF65-F5344CB8AC3E}">
        <p14:creationId xmlns:p14="http://schemas.microsoft.com/office/powerpoint/2010/main" val="366064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200"/>
            <a:ext cx="9601200" cy="1341438"/>
          </a:xfrm>
        </p:spPr>
        <p:txBody>
          <a:bodyPr>
            <a:normAutofit/>
          </a:bodyPr>
          <a:lstStyle/>
          <a:p>
            <a:pPr algn="l"/>
            <a:r>
              <a:rPr lang="en-US" sz="3200" b="1" dirty="0">
                <a:solidFill>
                  <a:schemeClr val="bg1"/>
                </a:solidFill>
                <a:ea typeface="Unit Offc Light" panose="020B0504030101020102" pitchFamily="34" charset="0"/>
                <a:cs typeface="Unit Offc Light" panose="020B0504030101020102" pitchFamily="34" charset="0"/>
              </a:rPr>
              <a:t>3b. Evaluation: </a:t>
            </a:r>
            <a:r>
              <a:rPr lang="en-US" sz="3200" b="1" i="1" dirty="0">
                <a:solidFill>
                  <a:schemeClr val="bg1"/>
                </a:solidFill>
                <a:ea typeface="Unit Offc Light" panose="020B0504030101020102" pitchFamily="34" charset="0"/>
                <a:cs typeface="Unit Offc Light" panose="020B0504030101020102" pitchFamily="34" charset="0"/>
              </a:rPr>
              <a:t>Screening Power</a:t>
            </a:r>
            <a:endParaRPr lang="en-US" sz="3200" i="1" dirty="0"/>
          </a:p>
        </p:txBody>
      </p:sp>
      <mc:AlternateContent xmlns:mc="http://schemas.openxmlformats.org/markup-compatibility/2006" xmlns:a14="http://schemas.microsoft.com/office/drawing/2010/main">
        <mc:Choice Requires="a14">
          <p:sp>
            <p:nvSpPr>
              <p:cNvPr id="3" name="Inhaltsplatzhalter 2"/>
              <p:cNvSpPr>
                <a:spLocks noGrp="1"/>
              </p:cNvSpPr>
              <p:nvPr>
                <p:ph sz="quarter" idx="13"/>
              </p:nvPr>
            </p:nvSpPr>
            <p:spPr>
              <a:xfrm>
                <a:off x="76200" y="1143000"/>
                <a:ext cx="11963400" cy="5638800"/>
              </a:xfrm>
            </p:spPr>
            <p:txBody>
              <a:bodyPr>
                <a:normAutofit fontScale="92500" lnSpcReduction="10000"/>
              </a:bodyPr>
              <a:lstStyle/>
              <a:p>
                <a:r>
                  <a:rPr lang="de-DE" sz="2600" b="1" dirty="0">
                    <a:solidFill>
                      <a:schemeClr val="tx1"/>
                    </a:solidFill>
                  </a:rPr>
                  <a:t>Question:</a:t>
                </a:r>
                <a:r>
                  <a:rPr lang="de-DE" sz="2600" dirty="0">
                    <a:solidFill>
                      <a:schemeClr val="tx1"/>
                    </a:solidFill>
                  </a:rPr>
                  <a:t> </a:t>
                </a:r>
                <a:r>
                  <a:rPr lang="de-DE" sz="2600" i="1" dirty="0">
                    <a:solidFill>
                      <a:schemeClr val="tx1"/>
                    </a:solidFill>
                  </a:rPr>
                  <a:t>„</a:t>
                </a:r>
                <a:r>
                  <a:rPr lang="de-DE" sz="2600" i="1" dirty="0" err="1">
                    <a:solidFill>
                      <a:schemeClr val="tx1"/>
                    </a:solidFill>
                  </a:rPr>
                  <a:t>Has</a:t>
                </a:r>
                <a:r>
                  <a:rPr lang="de-DE" sz="2600" i="1" dirty="0">
                    <a:solidFill>
                      <a:schemeClr val="tx1"/>
                    </a:solidFill>
                  </a:rPr>
                  <a:t> an </a:t>
                </a:r>
                <a:r>
                  <a:rPr lang="en-US" sz="2600" i="1" dirty="0">
                    <a:solidFill>
                      <a:schemeClr val="tx1"/>
                    </a:solidFill>
                  </a:rPr>
                  <a:t>underground or underwater nuclear explosion to be assumed based on isotopic ratios?”</a:t>
                </a:r>
              </a:p>
              <a:p>
                <a:r>
                  <a:rPr lang="de-DE" sz="2600" b="1" dirty="0">
                    <a:solidFill>
                      <a:schemeClr val="tx1"/>
                    </a:solidFill>
                  </a:rPr>
                  <a:t>Approach:</a:t>
                </a:r>
              </a:p>
              <a:p>
                <a:pPr marL="457200" lvl="1" indent="0">
                  <a:buNone/>
                </a:pPr>
                <a:r>
                  <a:rPr lang="de-DE" sz="2200" dirty="0" err="1">
                    <a:solidFill>
                      <a:schemeClr val="tx1"/>
                    </a:solidFill>
                  </a:rPr>
                  <a:t>Based</a:t>
                </a:r>
                <a:r>
                  <a:rPr lang="de-DE" sz="2200" dirty="0">
                    <a:solidFill>
                      <a:schemeClr val="tx1"/>
                    </a:solidFill>
                  </a:rPr>
                  <a:t> on all </a:t>
                </a:r>
                <a:r>
                  <a:rPr lang="de-DE" sz="2200" dirty="0" err="1">
                    <a:solidFill>
                      <a:schemeClr val="tx1"/>
                    </a:solidFill>
                  </a:rPr>
                  <a:t>claimed</a:t>
                </a:r>
                <a:r>
                  <a:rPr lang="de-DE" sz="2200" dirty="0">
                    <a:solidFill>
                      <a:schemeClr val="tx1"/>
                    </a:solidFill>
                  </a:rPr>
                  <a:t> (</a:t>
                </a:r>
                <a:r>
                  <a:rPr lang="de-DE" sz="2200" dirty="0" err="1">
                    <a:solidFill>
                      <a:schemeClr val="tx1"/>
                    </a:solidFill>
                  </a:rPr>
                  <a:t>true</a:t>
                </a:r>
                <a:r>
                  <a:rPr lang="de-DE" sz="2200" dirty="0">
                    <a:solidFill>
                      <a:schemeClr val="tx1"/>
                    </a:solidFill>
                  </a:rPr>
                  <a:t> </a:t>
                </a:r>
                <a:r>
                  <a:rPr lang="de-DE" sz="2200" dirty="0" err="1">
                    <a:solidFill>
                      <a:schemeClr val="tx1"/>
                    </a:solidFill>
                  </a:rPr>
                  <a:t>and</a:t>
                </a:r>
                <a:r>
                  <a:rPr lang="de-DE" sz="2200" dirty="0">
                    <a:solidFill>
                      <a:schemeClr val="tx1"/>
                    </a:solidFill>
                  </a:rPr>
                  <a:t> </a:t>
                </a:r>
                <a:r>
                  <a:rPr lang="de-DE" sz="2200" dirty="0" err="1">
                    <a:solidFill>
                      <a:schemeClr val="tx1"/>
                    </a:solidFill>
                  </a:rPr>
                  <a:t>false</a:t>
                </a:r>
                <a:r>
                  <a:rPr lang="de-DE" sz="2200" dirty="0">
                    <a:solidFill>
                      <a:schemeClr val="tx1"/>
                    </a:solidFill>
                  </a:rPr>
                  <a:t>) positives </a:t>
                </a:r>
                <a:r>
                  <a:rPr lang="de-DE" sz="2200" dirty="0" err="1">
                    <a:solidFill>
                      <a:schemeClr val="tx1"/>
                    </a:solidFill>
                  </a:rPr>
                  <a:t>according</a:t>
                </a:r>
                <a:r>
                  <a:rPr lang="de-DE" sz="2200" dirty="0">
                    <a:solidFill>
                      <a:schemeClr val="tx1"/>
                    </a:solidFill>
                  </a:rPr>
                  <a:t> </a:t>
                </a:r>
                <a:r>
                  <a:rPr lang="de-DE" sz="2200" dirty="0" err="1">
                    <a:solidFill>
                      <a:schemeClr val="tx1"/>
                    </a:solidFill>
                  </a:rPr>
                  <a:t>to</a:t>
                </a:r>
                <a:r>
                  <a:rPr lang="de-DE" sz="2200" dirty="0">
                    <a:solidFill>
                      <a:schemeClr val="tx1"/>
                    </a:solidFill>
                  </a:rPr>
                  <a:t> </a:t>
                </a:r>
                <a:r>
                  <a:rPr lang="de-DE" sz="2200" dirty="0" err="1">
                    <a:solidFill>
                      <a:schemeClr val="tx1"/>
                    </a:solidFill>
                  </a:rPr>
                  <a:t>detection</a:t>
                </a:r>
                <a:r>
                  <a:rPr lang="de-DE" sz="2200" dirty="0">
                    <a:solidFill>
                      <a:schemeClr val="tx1"/>
                    </a:solidFill>
                  </a:rPr>
                  <a:t> power </a:t>
                </a:r>
                <a:r>
                  <a:rPr lang="de-DE" sz="2200" dirty="0" err="1">
                    <a:solidFill>
                      <a:schemeClr val="tx1"/>
                    </a:solidFill>
                  </a:rPr>
                  <a:t>evaluation</a:t>
                </a:r>
                <a:r>
                  <a:rPr lang="de-DE" sz="2200" dirty="0">
                    <a:solidFill>
                      <a:schemeClr val="tx1"/>
                    </a:solidFill>
                  </a:rPr>
                  <a:t> </a:t>
                </a:r>
                <a:r>
                  <a:rPr lang="de-DE" sz="2200" dirty="0" err="1">
                    <a:solidFill>
                      <a:schemeClr val="tx1"/>
                    </a:solidFill>
                  </a:rPr>
                  <a:t>and</a:t>
                </a:r>
                <a:r>
                  <a:rPr lang="de-DE" sz="2200" dirty="0">
                    <a:solidFill>
                      <a:schemeClr val="tx1"/>
                    </a:solidFill>
                  </a:rPr>
                  <a:t> on multi-isotope </a:t>
                </a:r>
                <a:r>
                  <a:rPr lang="de-DE" sz="2200" dirty="0" err="1">
                    <a:solidFill>
                      <a:schemeClr val="tx1"/>
                    </a:solidFill>
                  </a:rPr>
                  <a:t>detections</a:t>
                </a:r>
                <a:r>
                  <a:rPr lang="de-DE" sz="2200" dirty="0">
                    <a:solidFill>
                      <a:schemeClr val="tx1"/>
                    </a:solidFill>
                  </a:rPr>
                  <a:t> (2 </a:t>
                </a:r>
                <a:r>
                  <a:rPr lang="de-DE" sz="2200" dirty="0" err="1">
                    <a:solidFill>
                      <a:schemeClr val="tx1"/>
                    </a:solidFill>
                  </a:rPr>
                  <a:t>to</a:t>
                </a:r>
                <a:r>
                  <a:rPr lang="de-DE" sz="2200" dirty="0">
                    <a:solidFill>
                      <a:schemeClr val="tx1"/>
                    </a:solidFill>
                  </a:rPr>
                  <a:t> 4 isotopes) </a:t>
                </a:r>
                <a:r>
                  <a:rPr lang="de-DE" sz="2200" dirty="0" err="1">
                    <a:solidFill>
                      <a:schemeClr val="tx1"/>
                    </a:solidFill>
                  </a:rPr>
                  <a:t>evaluate</a:t>
                </a:r>
                <a:r>
                  <a:rPr lang="de-DE" sz="2200" dirty="0">
                    <a:solidFill>
                      <a:schemeClr val="tx1"/>
                    </a:solidFill>
                  </a:rPr>
                  <a:t> </a:t>
                </a:r>
                <a:r>
                  <a:rPr lang="de-DE" sz="2200" dirty="0" err="1">
                    <a:solidFill>
                      <a:schemeClr val="tx1"/>
                    </a:solidFill>
                  </a:rPr>
                  <a:t>true</a:t>
                </a:r>
                <a:r>
                  <a:rPr lang="de-DE" sz="2200" dirty="0">
                    <a:solidFill>
                      <a:schemeClr val="tx1"/>
                    </a:solidFill>
                  </a:rPr>
                  <a:t> positive </a:t>
                </a:r>
                <a:r>
                  <a:rPr lang="de-DE" sz="2200" dirty="0" err="1">
                    <a:solidFill>
                      <a:schemeClr val="tx1"/>
                    </a:solidFill>
                  </a:rPr>
                  <a:t>and</a:t>
                </a:r>
                <a:r>
                  <a:rPr lang="de-DE" sz="2200" dirty="0">
                    <a:solidFill>
                      <a:schemeClr val="tx1"/>
                    </a:solidFill>
                  </a:rPr>
                  <a:t> </a:t>
                </a:r>
                <a:r>
                  <a:rPr lang="de-DE" sz="2200" dirty="0" err="1">
                    <a:solidFill>
                      <a:schemeClr val="tx1"/>
                    </a:solidFill>
                  </a:rPr>
                  <a:t>false</a:t>
                </a:r>
                <a:r>
                  <a:rPr lang="de-DE" sz="2200" dirty="0">
                    <a:solidFill>
                      <a:schemeClr val="tx1"/>
                    </a:solidFill>
                  </a:rPr>
                  <a:t> positive </a:t>
                </a:r>
                <a:r>
                  <a:rPr lang="de-DE" sz="2200" dirty="0" err="1">
                    <a:solidFill>
                      <a:schemeClr val="tx1"/>
                    </a:solidFill>
                  </a:rPr>
                  <a:t>rates</a:t>
                </a:r>
                <a:r>
                  <a:rPr lang="de-DE" sz="2200" dirty="0">
                    <a:solidFill>
                      <a:schemeClr val="tx1"/>
                    </a:solidFill>
                  </a:rPr>
                  <a:t> </a:t>
                </a:r>
                <a:r>
                  <a:rPr lang="de-DE" sz="2200" dirty="0" err="1">
                    <a:solidFill>
                      <a:schemeClr val="tx1"/>
                    </a:solidFill>
                  </a:rPr>
                  <a:t>for</a:t>
                </a:r>
                <a:r>
                  <a:rPr lang="de-DE" sz="2200" dirty="0">
                    <a:solidFill>
                      <a:schemeClr val="tx1"/>
                    </a:solidFill>
                  </a:rPr>
                  <a:t>:</a:t>
                </a:r>
              </a:p>
              <a:p>
                <a:pPr marL="1371600" lvl="2" indent="-514350">
                  <a:buFont typeface="+mj-lt"/>
                  <a:buAutoNum type="romanUcPeriod"/>
                </a:pPr>
                <a:r>
                  <a:rPr lang="de-DE" sz="1900" u="sng" dirty="0">
                    <a:solidFill>
                      <a:schemeClr val="tx1"/>
                    </a:solidFill>
                  </a:rPr>
                  <a:t>Three </a:t>
                </a:r>
                <a:r>
                  <a:rPr lang="de-DE" sz="1900" u="sng" dirty="0" err="1">
                    <a:solidFill>
                      <a:schemeClr val="tx1"/>
                    </a:solidFill>
                  </a:rPr>
                  <a:t>and</a:t>
                </a:r>
                <a:r>
                  <a:rPr lang="de-DE" sz="1900" u="sng" dirty="0">
                    <a:solidFill>
                      <a:schemeClr val="tx1"/>
                    </a:solidFill>
                  </a:rPr>
                  <a:t> </a:t>
                </a:r>
                <a:r>
                  <a:rPr lang="de-DE" sz="1900" u="sng" dirty="0" err="1">
                    <a:solidFill>
                      <a:schemeClr val="tx1"/>
                    </a:solidFill>
                  </a:rPr>
                  <a:t>four</a:t>
                </a:r>
                <a:r>
                  <a:rPr lang="de-DE" sz="1900" u="sng" dirty="0">
                    <a:solidFill>
                      <a:schemeClr val="tx1"/>
                    </a:solidFill>
                  </a:rPr>
                  <a:t> </a:t>
                </a:r>
                <a:r>
                  <a:rPr lang="de-DE" sz="1900" u="sng" dirty="0" err="1">
                    <a:solidFill>
                      <a:schemeClr val="tx1"/>
                    </a:solidFill>
                  </a:rPr>
                  <a:t>xeonon</a:t>
                </a:r>
                <a:r>
                  <a:rPr lang="de-DE" sz="1900" u="sng" dirty="0">
                    <a:solidFill>
                      <a:schemeClr val="tx1"/>
                    </a:solidFill>
                  </a:rPr>
                  <a:t> isotope </a:t>
                </a:r>
                <a:r>
                  <a:rPr lang="de-DE" sz="1900" u="sng" dirty="0" err="1">
                    <a:solidFill>
                      <a:schemeClr val="tx1"/>
                    </a:solidFill>
                  </a:rPr>
                  <a:t>discrimination</a:t>
                </a:r>
                <a:r>
                  <a:rPr lang="de-DE" sz="1900" u="sng" dirty="0">
                    <a:solidFill>
                      <a:schemeClr val="tx1"/>
                    </a:solidFill>
                  </a:rPr>
                  <a:t> </a:t>
                </a:r>
                <a:r>
                  <a:rPr lang="de-DE" sz="1900" u="sng" dirty="0" err="1">
                    <a:solidFill>
                      <a:schemeClr val="tx1"/>
                    </a:solidFill>
                  </a:rPr>
                  <a:t>relations</a:t>
                </a:r>
                <a:r>
                  <a:rPr lang="de-DE" sz="1900" dirty="0">
                    <a:solidFill>
                      <a:schemeClr val="tx1"/>
                    </a:solidFill>
                  </a:rPr>
                  <a:t> (</a:t>
                </a:r>
                <a:r>
                  <a:rPr lang="de-DE" sz="1900" i="1" dirty="0">
                    <a:solidFill>
                      <a:schemeClr val="tx1"/>
                    </a:solidFill>
                  </a:rPr>
                  <a:t>Kalinowski et al., 2010</a:t>
                </a:r>
                <a:r>
                  <a:rPr lang="de-DE" sz="1900" dirty="0">
                    <a:solidFill>
                      <a:schemeClr val="tx1"/>
                    </a:solidFill>
                  </a:rPr>
                  <a:t>): </a:t>
                </a:r>
                <a:endParaRPr lang="de-DE" sz="1900" i="0" dirty="0">
                  <a:solidFill>
                    <a:schemeClr val="tx1"/>
                  </a:solidFill>
                  <a:latin typeface="Cambria Math" panose="02040503050406030204" pitchFamily="18" charset="0"/>
                </a:endParaRPr>
              </a:p>
              <a:p>
                <a:pPr marL="857250" lvl="2" indent="0">
                  <a:buNone/>
                </a:pPr>
                <a14:m>
                  <m:oMath xmlns:m="http://schemas.openxmlformats.org/officeDocument/2006/math">
                    <m:r>
                      <a:rPr lang="de-DE" sz="1700" b="0" i="0" smtClean="0">
                        <a:solidFill>
                          <a:schemeClr val="tx1"/>
                        </a:solidFill>
                        <a:latin typeface="Cambria Math" panose="02040503050406030204" pitchFamily="18" charset="0"/>
                      </a:rPr>
                      <m:t>           </m:t>
                    </m:r>
                    <m:r>
                      <m:rPr>
                        <m:sty m:val="p"/>
                      </m:rPr>
                      <a:rPr lang="en-US" sz="1700" i="0">
                        <a:solidFill>
                          <a:schemeClr val="tx1"/>
                        </a:solidFill>
                        <a:latin typeface="Cambria Math" panose="02040503050406030204" pitchFamily="18" charset="0"/>
                      </a:rPr>
                      <m:t>R</m:t>
                    </m:r>
                    <m:r>
                      <a:rPr lang="en-US" sz="1700" i="0">
                        <a:solidFill>
                          <a:schemeClr val="tx1"/>
                        </a:solidFill>
                        <a:latin typeface="Cambria Math" panose="02040503050406030204" pitchFamily="18" charset="0"/>
                      </a:rPr>
                      <m:t>=</m:t>
                    </m:r>
                    <m:f>
                      <m:fPr>
                        <m:ctrlPr>
                          <a:rPr lang="en-US" sz="1700" i="1">
                            <a:solidFill>
                              <a:schemeClr val="tx1"/>
                            </a:solidFill>
                            <a:latin typeface="Cambria Math" panose="02040503050406030204" pitchFamily="18" charset="0"/>
                          </a:rPr>
                        </m:ctrlPr>
                      </m:fPr>
                      <m:num>
                        <m:sSub>
                          <m:sSubPr>
                            <m:ctrlPr>
                              <a:rPr lang="en-US" sz="1700" i="1">
                                <a:solidFill>
                                  <a:schemeClr val="tx1"/>
                                </a:solidFill>
                                <a:latin typeface="Cambria Math" panose="02040503050406030204" pitchFamily="18" charset="0"/>
                              </a:rPr>
                            </m:ctrlPr>
                          </m:sSubPr>
                          <m:e>
                            <m:r>
                              <m:rPr>
                                <m:sty m:val="p"/>
                              </m:rPr>
                              <a:rPr lang="en-US" sz="1700" i="0">
                                <a:solidFill>
                                  <a:schemeClr val="tx1"/>
                                </a:solidFill>
                                <a:latin typeface="Cambria Math" panose="02040503050406030204" pitchFamily="18" charset="0"/>
                              </a:rPr>
                              <m:t>AC</m:t>
                            </m:r>
                          </m:e>
                          <m:sub>
                            <m:r>
                              <m:rPr>
                                <m:sty m:val="p"/>
                              </m:rPr>
                              <a:rPr lang="en-US" sz="1700" i="0">
                                <a:solidFill>
                                  <a:schemeClr val="tx1"/>
                                </a:solidFill>
                                <a:latin typeface="Cambria Math" panose="02040503050406030204" pitchFamily="18" charset="0"/>
                              </a:rPr>
                              <m:t>x</m:t>
                            </m:r>
                          </m:sub>
                        </m:sSub>
                      </m:num>
                      <m:den>
                        <m:sSub>
                          <m:sSubPr>
                            <m:ctrlPr>
                              <a:rPr lang="en-US" sz="1700" i="1">
                                <a:solidFill>
                                  <a:schemeClr val="tx1"/>
                                </a:solidFill>
                                <a:latin typeface="Cambria Math" panose="02040503050406030204" pitchFamily="18" charset="0"/>
                              </a:rPr>
                            </m:ctrlPr>
                          </m:sSubPr>
                          <m:e>
                            <m:r>
                              <m:rPr>
                                <m:sty m:val="p"/>
                              </m:rPr>
                              <a:rPr lang="en-US" sz="1700" i="0">
                                <a:solidFill>
                                  <a:schemeClr val="tx1"/>
                                </a:solidFill>
                                <a:latin typeface="Cambria Math" panose="02040503050406030204" pitchFamily="18" charset="0"/>
                              </a:rPr>
                              <m:t>AC</m:t>
                            </m:r>
                          </m:e>
                          <m:sub>
                            <m:r>
                              <m:rPr>
                                <m:sty m:val="p"/>
                              </m:rPr>
                              <a:rPr lang="en-US" sz="1700" i="0">
                                <a:solidFill>
                                  <a:schemeClr val="tx1"/>
                                </a:solidFill>
                                <a:latin typeface="Cambria Math" panose="02040503050406030204" pitchFamily="18" charset="0"/>
                              </a:rPr>
                              <m:t>y</m:t>
                            </m:r>
                          </m:sub>
                        </m:sSub>
                      </m:den>
                    </m:f>
                    <m:r>
                      <a:rPr lang="en-US" sz="1700" i="0">
                        <a:solidFill>
                          <a:schemeClr val="tx1"/>
                        </a:solidFill>
                        <a:latin typeface="Cambria Math" panose="02040503050406030204" pitchFamily="18" charset="0"/>
                      </a:rPr>
                      <m:t>;</m:t>
                    </m:r>
                    <m:sSup>
                      <m:sSupPr>
                        <m:ctrlPr>
                          <a:rPr lang="en-US" sz="1700" i="1">
                            <a:solidFill>
                              <a:schemeClr val="tx1"/>
                            </a:solidFill>
                            <a:latin typeface="Cambria Math" panose="02040503050406030204" pitchFamily="18" charset="0"/>
                          </a:rPr>
                        </m:ctrlPr>
                      </m:sSupPr>
                      <m:e>
                        <m:r>
                          <m:rPr>
                            <m:sty m:val="p"/>
                          </m:rPr>
                          <a:rPr lang="en-US" sz="1700" i="0">
                            <a:solidFill>
                              <a:schemeClr val="tx1"/>
                            </a:solidFill>
                            <a:latin typeface="Cambria Math" panose="02040503050406030204" pitchFamily="18" charset="0"/>
                          </a:rPr>
                          <m:t>u</m:t>
                        </m:r>
                      </m:e>
                      <m:sup>
                        <m:r>
                          <a:rPr lang="en-US" sz="1700" i="0">
                            <a:solidFill>
                              <a:schemeClr val="tx1"/>
                            </a:solidFill>
                            <a:latin typeface="Cambria Math" panose="02040503050406030204" pitchFamily="18" charset="0"/>
                          </a:rPr>
                          <m:t>2</m:t>
                        </m:r>
                      </m:sup>
                    </m:sSup>
                    <m:d>
                      <m:dPr>
                        <m:ctrlPr>
                          <a:rPr lang="en-US" sz="1700" i="1">
                            <a:solidFill>
                              <a:schemeClr val="tx1"/>
                            </a:solidFill>
                            <a:latin typeface="Cambria Math" panose="02040503050406030204" pitchFamily="18" charset="0"/>
                          </a:rPr>
                        </m:ctrlPr>
                      </m:dPr>
                      <m:e>
                        <m:r>
                          <m:rPr>
                            <m:sty m:val="p"/>
                          </m:rPr>
                          <a:rPr lang="en-US" sz="1700" i="0">
                            <a:solidFill>
                              <a:schemeClr val="tx1"/>
                            </a:solidFill>
                            <a:latin typeface="Cambria Math" panose="02040503050406030204" pitchFamily="18" charset="0"/>
                          </a:rPr>
                          <m:t>R</m:t>
                        </m:r>
                      </m:e>
                    </m:d>
                    <m:r>
                      <a:rPr lang="en-US" sz="1700" i="0">
                        <a:solidFill>
                          <a:schemeClr val="tx1"/>
                        </a:solidFill>
                        <a:latin typeface="Cambria Math" panose="02040503050406030204" pitchFamily="18" charset="0"/>
                      </a:rPr>
                      <m:t>=</m:t>
                    </m:r>
                    <m:sSup>
                      <m:sSupPr>
                        <m:ctrlPr>
                          <a:rPr lang="en-US" sz="1700" i="1">
                            <a:solidFill>
                              <a:schemeClr val="tx1"/>
                            </a:solidFill>
                            <a:latin typeface="Cambria Math" panose="02040503050406030204" pitchFamily="18" charset="0"/>
                          </a:rPr>
                        </m:ctrlPr>
                      </m:sSupPr>
                      <m:e>
                        <m:r>
                          <m:rPr>
                            <m:sty m:val="p"/>
                          </m:rPr>
                          <a:rPr lang="en-US" sz="1700" i="0">
                            <a:solidFill>
                              <a:schemeClr val="tx1"/>
                            </a:solidFill>
                            <a:latin typeface="Cambria Math" panose="02040503050406030204" pitchFamily="18" charset="0"/>
                          </a:rPr>
                          <m:t>R</m:t>
                        </m:r>
                      </m:e>
                      <m:sup>
                        <m:r>
                          <a:rPr lang="en-US" sz="1700" i="0">
                            <a:solidFill>
                              <a:schemeClr val="tx1"/>
                            </a:solidFill>
                            <a:latin typeface="Cambria Math" panose="02040503050406030204" pitchFamily="18" charset="0"/>
                          </a:rPr>
                          <m:t>2</m:t>
                        </m:r>
                      </m:sup>
                    </m:sSup>
                    <m:d>
                      <m:dPr>
                        <m:ctrlPr>
                          <a:rPr lang="en-US" sz="1700" i="1">
                            <a:solidFill>
                              <a:schemeClr val="tx1"/>
                            </a:solidFill>
                            <a:latin typeface="Cambria Math" panose="02040503050406030204" pitchFamily="18" charset="0"/>
                          </a:rPr>
                        </m:ctrlPr>
                      </m:dPr>
                      <m:e>
                        <m:f>
                          <m:fPr>
                            <m:ctrlPr>
                              <a:rPr lang="en-US" sz="1700" i="1">
                                <a:solidFill>
                                  <a:schemeClr val="tx1"/>
                                </a:solidFill>
                                <a:latin typeface="Cambria Math" panose="02040503050406030204" pitchFamily="18" charset="0"/>
                              </a:rPr>
                            </m:ctrlPr>
                          </m:fPr>
                          <m:num>
                            <m:sSup>
                              <m:sSupPr>
                                <m:ctrlPr>
                                  <a:rPr lang="en-US" sz="1700" i="1">
                                    <a:solidFill>
                                      <a:schemeClr val="tx1"/>
                                    </a:solidFill>
                                    <a:latin typeface="Cambria Math" panose="02040503050406030204" pitchFamily="18" charset="0"/>
                                  </a:rPr>
                                </m:ctrlPr>
                              </m:sSupPr>
                              <m:e>
                                <m:r>
                                  <m:rPr>
                                    <m:sty m:val="p"/>
                                  </m:rPr>
                                  <a:rPr lang="en-US" sz="1700" i="0">
                                    <a:solidFill>
                                      <a:schemeClr val="tx1"/>
                                    </a:solidFill>
                                    <a:latin typeface="Cambria Math" panose="02040503050406030204" pitchFamily="18" charset="0"/>
                                  </a:rPr>
                                  <m:t>u</m:t>
                                </m:r>
                              </m:e>
                              <m:sup>
                                <m:r>
                                  <a:rPr lang="en-US" sz="1700" i="0">
                                    <a:solidFill>
                                      <a:schemeClr val="tx1"/>
                                    </a:solidFill>
                                    <a:latin typeface="Cambria Math" panose="02040503050406030204" pitchFamily="18" charset="0"/>
                                  </a:rPr>
                                  <m:t>2</m:t>
                                </m:r>
                              </m:sup>
                            </m:sSup>
                            <m:d>
                              <m:dPr>
                                <m:ctrlPr>
                                  <a:rPr lang="en-US" sz="1700" i="1">
                                    <a:solidFill>
                                      <a:schemeClr val="tx1"/>
                                    </a:solidFill>
                                    <a:latin typeface="Cambria Math" panose="02040503050406030204" pitchFamily="18" charset="0"/>
                                  </a:rPr>
                                </m:ctrlPr>
                              </m:dPr>
                              <m:e>
                                <m:sSub>
                                  <m:sSubPr>
                                    <m:ctrlPr>
                                      <a:rPr lang="en-US" sz="1700" i="1">
                                        <a:solidFill>
                                          <a:schemeClr val="tx1"/>
                                        </a:solidFill>
                                        <a:latin typeface="Cambria Math" panose="02040503050406030204" pitchFamily="18" charset="0"/>
                                      </a:rPr>
                                    </m:ctrlPr>
                                  </m:sSubPr>
                                  <m:e>
                                    <m:r>
                                      <m:rPr>
                                        <m:sty m:val="p"/>
                                      </m:rPr>
                                      <a:rPr lang="en-US" sz="1700" i="0">
                                        <a:solidFill>
                                          <a:schemeClr val="tx1"/>
                                        </a:solidFill>
                                        <a:latin typeface="Cambria Math" panose="02040503050406030204" pitchFamily="18" charset="0"/>
                                      </a:rPr>
                                      <m:t>AC</m:t>
                                    </m:r>
                                  </m:e>
                                  <m:sub>
                                    <m:r>
                                      <m:rPr>
                                        <m:sty m:val="p"/>
                                      </m:rPr>
                                      <a:rPr lang="en-US" sz="1700" i="0">
                                        <a:solidFill>
                                          <a:schemeClr val="tx1"/>
                                        </a:solidFill>
                                        <a:latin typeface="Cambria Math" panose="02040503050406030204" pitchFamily="18" charset="0"/>
                                      </a:rPr>
                                      <m:t>y</m:t>
                                    </m:r>
                                  </m:sub>
                                </m:sSub>
                              </m:e>
                            </m:d>
                          </m:num>
                          <m:den>
                            <m:sSubSup>
                              <m:sSubSupPr>
                                <m:ctrlPr>
                                  <a:rPr lang="en-US" sz="1700" i="1">
                                    <a:solidFill>
                                      <a:schemeClr val="tx1"/>
                                    </a:solidFill>
                                    <a:latin typeface="Cambria Math" panose="02040503050406030204" pitchFamily="18" charset="0"/>
                                  </a:rPr>
                                </m:ctrlPr>
                              </m:sSubSupPr>
                              <m:e>
                                <m:r>
                                  <m:rPr>
                                    <m:sty m:val="p"/>
                                  </m:rPr>
                                  <a:rPr lang="en-US" sz="1700" i="0">
                                    <a:solidFill>
                                      <a:schemeClr val="tx1"/>
                                    </a:solidFill>
                                    <a:latin typeface="Cambria Math" panose="02040503050406030204" pitchFamily="18" charset="0"/>
                                  </a:rPr>
                                  <m:t>AC</m:t>
                                </m:r>
                              </m:e>
                              <m:sub>
                                <m:r>
                                  <m:rPr>
                                    <m:sty m:val="p"/>
                                  </m:rPr>
                                  <a:rPr lang="en-US" sz="1700" i="0">
                                    <a:solidFill>
                                      <a:schemeClr val="tx1"/>
                                    </a:solidFill>
                                    <a:latin typeface="Cambria Math" panose="02040503050406030204" pitchFamily="18" charset="0"/>
                                  </a:rPr>
                                  <m:t>y</m:t>
                                </m:r>
                              </m:sub>
                              <m:sup>
                                <m:r>
                                  <a:rPr lang="en-US" sz="1700" i="0">
                                    <a:solidFill>
                                      <a:schemeClr val="tx1"/>
                                    </a:solidFill>
                                    <a:latin typeface="Cambria Math" panose="02040503050406030204" pitchFamily="18" charset="0"/>
                                  </a:rPr>
                                  <m:t>2</m:t>
                                </m:r>
                              </m:sup>
                            </m:sSubSup>
                          </m:den>
                        </m:f>
                        <m:r>
                          <a:rPr lang="en-US" sz="1700" i="0">
                            <a:solidFill>
                              <a:schemeClr val="tx1"/>
                            </a:solidFill>
                            <a:latin typeface="Cambria Math" panose="02040503050406030204" pitchFamily="18" charset="0"/>
                          </a:rPr>
                          <m:t>+</m:t>
                        </m:r>
                        <m:f>
                          <m:fPr>
                            <m:ctrlPr>
                              <a:rPr lang="en-US" sz="1700" i="1">
                                <a:solidFill>
                                  <a:schemeClr val="tx1"/>
                                </a:solidFill>
                                <a:latin typeface="Cambria Math" panose="02040503050406030204" pitchFamily="18" charset="0"/>
                              </a:rPr>
                            </m:ctrlPr>
                          </m:fPr>
                          <m:num>
                            <m:sSup>
                              <m:sSupPr>
                                <m:ctrlPr>
                                  <a:rPr lang="en-US" sz="1700" i="1">
                                    <a:solidFill>
                                      <a:schemeClr val="tx1"/>
                                    </a:solidFill>
                                    <a:latin typeface="Cambria Math" panose="02040503050406030204" pitchFamily="18" charset="0"/>
                                  </a:rPr>
                                </m:ctrlPr>
                              </m:sSupPr>
                              <m:e>
                                <m:r>
                                  <m:rPr>
                                    <m:sty m:val="p"/>
                                  </m:rPr>
                                  <a:rPr lang="en-US" sz="1700" i="0">
                                    <a:solidFill>
                                      <a:schemeClr val="tx1"/>
                                    </a:solidFill>
                                    <a:latin typeface="Cambria Math" panose="02040503050406030204" pitchFamily="18" charset="0"/>
                                  </a:rPr>
                                  <m:t>u</m:t>
                                </m:r>
                              </m:e>
                              <m:sup>
                                <m:r>
                                  <a:rPr lang="en-US" sz="1700" i="0">
                                    <a:solidFill>
                                      <a:schemeClr val="tx1"/>
                                    </a:solidFill>
                                    <a:latin typeface="Cambria Math" panose="02040503050406030204" pitchFamily="18" charset="0"/>
                                  </a:rPr>
                                  <m:t>2</m:t>
                                </m:r>
                              </m:sup>
                            </m:sSup>
                            <m:d>
                              <m:dPr>
                                <m:ctrlPr>
                                  <a:rPr lang="en-US" sz="1700" i="1">
                                    <a:solidFill>
                                      <a:schemeClr val="tx1"/>
                                    </a:solidFill>
                                    <a:latin typeface="Cambria Math" panose="02040503050406030204" pitchFamily="18" charset="0"/>
                                  </a:rPr>
                                </m:ctrlPr>
                              </m:dPr>
                              <m:e>
                                <m:sSub>
                                  <m:sSubPr>
                                    <m:ctrlPr>
                                      <a:rPr lang="en-US" sz="1700" i="1">
                                        <a:solidFill>
                                          <a:schemeClr val="tx1"/>
                                        </a:solidFill>
                                        <a:latin typeface="Cambria Math" panose="02040503050406030204" pitchFamily="18" charset="0"/>
                                      </a:rPr>
                                    </m:ctrlPr>
                                  </m:sSubPr>
                                  <m:e>
                                    <m:r>
                                      <m:rPr>
                                        <m:sty m:val="p"/>
                                      </m:rPr>
                                      <a:rPr lang="en-US" sz="1700" i="0">
                                        <a:solidFill>
                                          <a:schemeClr val="tx1"/>
                                        </a:solidFill>
                                        <a:latin typeface="Cambria Math" panose="02040503050406030204" pitchFamily="18" charset="0"/>
                                      </a:rPr>
                                      <m:t>AC</m:t>
                                    </m:r>
                                  </m:e>
                                  <m:sub>
                                    <m:r>
                                      <m:rPr>
                                        <m:sty m:val="p"/>
                                      </m:rPr>
                                      <a:rPr lang="en-US" sz="1700" i="0">
                                        <a:solidFill>
                                          <a:schemeClr val="tx1"/>
                                        </a:solidFill>
                                        <a:latin typeface="Cambria Math" panose="02040503050406030204" pitchFamily="18" charset="0"/>
                                      </a:rPr>
                                      <m:t>x</m:t>
                                    </m:r>
                                  </m:sub>
                                </m:sSub>
                              </m:e>
                            </m:d>
                          </m:num>
                          <m:den>
                            <m:sSubSup>
                              <m:sSubSupPr>
                                <m:ctrlPr>
                                  <a:rPr lang="en-US" sz="1700" i="1">
                                    <a:solidFill>
                                      <a:schemeClr val="tx1"/>
                                    </a:solidFill>
                                    <a:latin typeface="Cambria Math" panose="02040503050406030204" pitchFamily="18" charset="0"/>
                                  </a:rPr>
                                </m:ctrlPr>
                              </m:sSubSupPr>
                              <m:e>
                                <m:r>
                                  <m:rPr>
                                    <m:sty m:val="p"/>
                                  </m:rPr>
                                  <a:rPr lang="en-US" sz="1700" i="0">
                                    <a:solidFill>
                                      <a:schemeClr val="tx1"/>
                                    </a:solidFill>
                                    <a:latin typeface="Cambria Math" panose="02040503050406030204" pitchFamily="18" charset="0"/>
                                  </a:rPr>
                                  <m:t>AC</m:t>
                                </m:r>
                              </m:e>
                              <m:sub>
                                <m:r>
                                  <m:rPr>
                                    <m:sty m:val="p"/>
                                  </m:rPr>
                                  <a:rPr lang="en-US" sz="1700" i="0">
                                    <a:solidFill>
                                      <a:schemeClr val="tx1"/>
                                    </a:solidFill>
                                    <a:latin typeface="Cambria Math" panose="02040503050406030204" pitchFamily="18" charset="0"/>
                                  </a:rPr>
                                  <m:t>x</m:t>
                                </m:r>
                              </m:sub>
                              <m:sup>
                                <m:r>
                                  <a:rPr lang="en-US" sz="1700" i="0">
                                    <a:solidFill>
                                      <a:schemeClr val="tx1"/>
                                    </a:solidFill>
                                    <a:latin typeface="Cambria Math" panose="02040503050406030204" pitchFamily="18" charset="0"/>
                                  </a:rPr>
                                  <m:t>2</m:t>
                                </m:r>
                              </m:sup>
                            </m:sSubSup>
                          </m:den>
                        </m:f>
                      </m:e>
                    </m:d>
                    <m:r>
                      <a:rPr lang="de-DE" sz="1700" b="0" i="0" smtClean="0">
                        <a:solidFill>
                          <a:schemeClr val="tx1"/>
                        </a:solidFill>
                        <a:latin typeface="Cambria Math" panose="02040503050406030204" pitchFamily="18" charset="0"/>
                      </a:rPr>
                      <m:t>; </m:t>
                    </m:r>
                    <m:sSup>
                      <m:sSupPr>
                        <m:ctrlPr>
                          <a:rPr lang="en-US" sz="1700" i="1">
                            <a:solidFill>
                              <a:schemeClr val="tx1"/>
                            </a:solidFill>
                            <a:latin typeface="Cambria Math" panose="02040503050406030204" pitchFamily="18" charset="0"/>
                          </a:rPr>
                        </m:ctrlPr>
                      </m:sSupPr>
                      <m:e>
                        <m:r>
                          <m:rPr>
                            <m:sty m:val="p"/>
                          </m:rPr>
                          <a:rPr lang="en-US" sz="1700" i="0">
                            <a:solidFill>
                              <a:schemeClr val="tx1"/>
                            </a:solidFill>
                            <a:latin typeface="Cambria Math" panose="02040503050406030204" pitchFamily="18" charset="0"/>
                          </a:rPr>
                          <m:t>u</m:t>
                        </m:r>
                      </m:e>
                      <m:sup>
                        <m:r>
                          <a:rPr lang="en-US" sz="1700" i="0">
                            <a:solidFill>
                              <a:schemeClr val="tx1"/>
                            </a:solidFill>
                            <a:latin typeface="Cambria Math" panose="02040503050406030204" pitchFamily="18" charset="0"/>
                          </a:rPr>
                          <m:t>2 </m:t>
                        </m:r>
                      </m:sup>
                    </m:sSup>
                    <m:d>
                      <m:dPr>
                        <m:ctrlPr>
                          <a:rPr lang="en-US" sz="1700" i="1">
                            <a:solidFill>
                              <a:schemeClr val="tx1"/>
                            </a:solidFill>
                            <a:latin typeface="Cambria Math" panose="02040503050406030204" pitchFamily="18" charset="0"/>
                          </a:rPr>
                        </m:ctrlPr>
                      </m:dPr>
                      <m:e>
                        <m:sSub>
                          <m:sSubPr>
                            <m:ctrlPr>
                              <a:rPr lang="en-US" sz="1700" i="1">
                                <a:solidFill>
                                  <a:schemeClr val="tx1"/>
                                </a:solidFill>
                                <a:latin typeface="Cambria Math" panose="02040503050406030204" pitchFamily="18" charset="0"/>
                              </a:rPr>
                            </m:ctrlPr>
                          </m:sSubPr>
                          <m:e>
                            <m:r>
                              <m:rPr>
                                <m:sty m:val="p"/>
                              </m:rPr>
                              <a:rPr lang="en-US" sz="1700" i="0">
                                <a:solidFill>
                                  <a:schemeClr val="tx1"/>
                                </a:solidFill>
                                <a:latin typeface="Cambria Math" panose="02040503050406030204" pitchFamily="18" charset="0"/>
                              </a:rPr>
                              <m:t>AC</m:t>
                            </m:r>
                          </m:e>
                          <m:sub>
                            <m:r>
                              <m:rPr>
                                <m:sty m:val="p"/>
                              </m:rPr>
                              <a:rPr lang="de-DE" sz="1700" b="0" i="0" smtClean="0">
                                <a:solidFill>
                                  <a:schemeClr val="tx1"/>
                                </a:solidFill>
                                <a:latin typeface="Cambria Math" panose="02040503050406030204" pitchFamily="18" charset="0"/>
                              </a:rPr>
                              <m:t>x</m:t>
                            </m:r>
                          </m:sub>
                        </m:sSub>
                      </m:e>
                    </m:d>
                    <m:r>
                      <a:rPr lang="en-US" sz="1700" i="0">
                        <a:solidFill>
                          <a:schemeClr val="tx1"/>
                        </a:solidFill>
                        <a:latin typeface="Cambria Math" panose="02040503050406030204" pitchFamily="18" charset="0"/>
                      </a:rPr>
                      <m:t>= </m:t>
                    </m:r>
                    <m:sSubSup>
                      <m:sSubSupPr>
                        <m:ctrlPr>
                          <a:rPr lang="en-US" sz="1700" i="1">
                            <a:solidFill>
                              <a:schemeClr val="tx1"/>
                            </a:solidFill>
                            <a:latin typeface="Cambria Math" panose="02040503050406030204" pitchFamily="18" charset="0"/>
                          </a:rPr>
                        </m:ctrlPr>
                      </m:sSubSupPr>
                      <m:e>
                        <m:r>
                          <m:rPr>
                            <m:sty m:val="p"/>
                          </m:rPr>
                          <a:rPr lang="en-US" sz="1700" i="0">
                            <a:solidFill>
                              <a:schemeClr val="tx1"/>
                            </a:solidFill>
                            <a:latin typeface="Cambria Math" panose="02040503050406030204" pitchFamily="18" charset="0"/>
                          </a:rPr>
                          <m:t>ER</m:t>
                        </m:r>
                        <m:sSub>
                          <m:sSubPr>
                            <m:ctrlPr>
                              <a:rPr lang="en-US" sz="1700" i="1">
                                <a:solidFill>
                                  <a:schemeClr val="tx1"/>
                                </a:solidFill>
                                <a:latin typeface="Cambria Math" panose="02040503050406030204" pitchFamily="18" charset="0"/>
                              </a:rPr>
                            </m:ctrlPr>
                          </m:sSubPr>
                          <m:e>
                            <m:r>
                              <m:rPr>
                                <m:sty m:val="p"/>
                              </m:rPr>
                              <a:rPr lang="en-US" sz="1700" i="0">
                                <a:solidFill>
                                  <a:schemeClr val="tx1"/>
                                </a:solidFill>
                                <a:latin typeface="Cambria Math" panose="02040503050406030204" pitchFamily="18" charset="0"/>
                              </a:rPr>
                              <m:t>R</m:t>
                            </m:r>
                          </m:e>
                          <m:sub>
                            <m:r>
                              <m:rPr>
                                <m:sty m:val="p"/>
                              </m:rPr>
                              <a:rPr lang="en-US" sz="1700" i="0">
                                <a:solidFill>
                                  <a:schemeClr val="tx1"/>
                                </a:solidFill>
                                <a:latin typeface="Cambria Math" panose="02040503050406030204" pitchFamily="18" charset="0"/>
                              </a:rPr>
                              <m:t>AC</m:t>
                            </m:r>
                          </m:sub>
                        </m:sSub>
                      </m:e>
                      <m:sub>
                        <m:r>
                          <m:rPr>
                            <m:sty m:val="p"/>
                          </m:rPr>
                          <a:rPr lang="de-DE" sz="1700" b="0" i="0" smtClean="0">
                            <a:solidFill>
                              <a:schemeClr val="tx1"/>
                            </a:solidFill>
                            <a:latin typeface="Cambria Math" panose="02040503050406030204" pitchFamily="18" charset="0"/>
                          </a:rPr>
                          <m:t>x</m:t>
                        </m:r>
                        <m:r>
                          <a:rPr lang="en-US" sz="1700" i="0">
                            <a:solidFill>
                              <a:schemeClr val="tx1"/>
                            </a:solidFill>
                            <a:latin typeface="Cambria Math" panose="02040503050406030204" pitchFamily="18" charset="0"/>
                          </a:rPr>
                          <m:t>,</m:t>
                        </m:r>
                        <m:r>
                          <m:rPr>
                            <m:sty m:val="p"/>
                          </m:rPr>
                          <a:rPr lang="en-US" sz="1700" i="0">
                            <a:solidFill>
                              <a:schemeClr val="tx1"/>
                            </a:solidFill>
                            <a:latin typeface="Cambria Math" panose="02040503050406030204" pitchFamily="18" charset="0"/>
                          </a:rPr>
                          <m:t>testset</m:t>
                        </m:r>
                      </m:sub>
                      <m:sup>
                        <m:r>
                          <a:rPr lang="en-US" sz="1700" i="0">
                            <a:solidFill>
                              <a:schemeClr val="tx1"/>
                            </a:solidFill>
                            <a:latin typeface="Cambria Math" panose="02040503050406030204" pitchFamily="18" charset="0"/>
                          </a:rPr>
                          <m:t>2</m:t>
                        </m:r>
                      </m:sup>
                    </m:sSubSup>
                    <m:r>
                      <a:rPr lang="en-US" sz="1700" i="0">
                        <a:solidFill>
                          <a:schemeClr val="tx1"/>
                        </a:solidFill>
                        <a:latin typeface="Cambria Math" panose="02040503050406030204" pitchFamily="18" charset="0"/>
                      </a:rPr>
                      <m:t>+ </m:t>
                    </m:r>
                    <m:f>
                      <m:fPr>
                        <m:ctrlPr>
                          <a:rPr lang="en-US" sz="1700" i="1">
                            <a:solidFill>
                              <a:schemeClr val="tx1"/>
                            </a:solidFill>
                            <a:latin typeface="Cambria Math" panose="02040503050406030204" pitchFamily="18" charset="0"/>
                          </a:rPr>
                        </m:ctrlPr>
                      </m:fPr>
                      <m:num>
                        <m:sSubSup>
                          <m:sSubSupPr>
                            <m:ctrlPr>
                              <a:rPr lang="en-US" sz="1700" i="1">
                                <a:solidFill>
                                  <a:schemeClr val="tx1"/>
                                </a:solidFill>
                                <a:latin typeface="Cambria Math" panose="02040503050406030204" pitchFamily="18" charset="0"/>
                              </a:rPr>
                            </m:ctrlPr>
                          </m:sSubSupPr>
                          <m:e>
                            <m:r>
                              <m:rPr>
                                <m:sty m:val="p"/>
                              </m:rPr>
                              <a:rPr lang="en-US" sz="1700" i="0">
                                <a:solidFill>
                                  <a:schemeClr val="tx1"/>
                                </a:solidFill>
                                <a:latin typeface="Cambria Math" panose="02040503050406030204" pitchFamily="18" charset="0"/>
                              </a:rPr>
                              <m:t>AC</m:t>
                            </m:r>
                          </m:e>
                          <m:sub>
                            <m:r>
                              <m:rPr>
                                <m:sty m:val="p"/>
                              </m:rPr>
                              <a:rPr lang="de-DE" sz="1700" b="0" i="0" smtClean="0">
                                <a:solidFill>
                                  <a:schemeClr val="tx1"/>
                                </a:solidFill>
                                <a:latin typeface="Cambria Math" panose="02040503050406030204" pitchFamily="18" charset="0"/>
                              </a:rPr>
                              <m:t>x</m:t>
                            </m:r>
                            <m:r>
                              <a:rPr lang="en-US" sz="1700" i="0">
                                <a:solidFill>
                                  <a:schemeClr val="tx1"/>
                                </a:solidFill>
                                <a:latin typeface="Cambria Math" panose="02040503050406030204" pitchFamily="18" charset="0"/>
                              </a:rPr>
                              <m:t>,</m:t>
                            </m:r>
                            <m:r>
                              <m:rPr>
                                <m:sty m:val="p"/>
                              </m:rPr>
                              <a:rPr lang="en-US" sz="1700" i="0">
                                <a:solidFill>
                                  <a:schemeClr val="tx1"/>
                                </a:solidFill>
                                <a:latin typeface="Cambria Math" panose="02040503050406030204" pitchFamily="18" charset="0"/>
                              </a:rPr>
                              <m:t>modelled</m:t>
                            </m:r>
                          </m:sub>
                          <m:sup>
                            <m:r>
                              <a:rPr lang="en-US" sz="1700" i="0">
                                <a:solidFill>
                                  <a:schemeClr val="tx1"/>
                                </a:solidFill>
                                <a:latin typeface="Cambria Math" panose="02040503050406030204" pitchFamily="18" charset="0"/>
                              </a:rPr>
                              <m:t>2</m:t>
                            </m:r>
                          </m:sup>
                        </m:sSubSup>
                      </m:num>
                      <m:den>
                        <m:sSub>
                          <m:sSubPr>
                            <m:ctrlPr>
                              <a:rPr lang="en-US" sz="1700" i="1">
                                <a:solidFill>
                                  <a:schemeClr val="tx1"/>
                                </a:solidFill>
                                <a:latin typeface="Cambria Math" panose="02040503050406030204" pitchFamily="18" charset="0"/>
                              </a:rPr>
                            </m:ctrlPr>
                          </m:sSubPr>
                          <m:e>
                            <m:r>
                              <m:rPr>
                                <m:sty m:val="p"/>
                              </m:rPr>
                              <a:rPr lang="en-US" sz="1700" i="0">
                                <a:solidFill>
                                  <a:schemeClr val="tx1"/>
                                </a:solidFill>
                                <a:latin typeface="Cambria Math" panose="02040503050406030204" pitchFamily="18" charset="0"/>
                              </a:rPr>
                              <m:t>S</m:t>
                            </m:r>
                          </m:e>
                          <m:sub>
                            <m:r>
                              <m:rPr>
                                <m:sty m:val="p"/>
                              </m:rPr>
                              <a:rPr lang="de-DE" sz="1700" b="0" i="0" smtClean="0">
                                <a:solidFill>
                                  <a:schemeClr val="tx1"/>
                                </a:solidFill>
                                <a:latin typeface="Cambria Math" panose="02040503050406030204" pitchFamily="18" charset="0"/>
                              </a:rPr>
                              <m:t>x</m:t>
                            </m:r>
                          </m:sub>
                        </m:sSub>
                      </m:den>
                    </m:f>
                  </m:oMath>
                </a14:m>
                <a:r>
                  <a:rPr lang="en-US" sz="1700" dirty="0">
                    <a:solidFill>
                      <a:schemeClr val="tx1"/>
                    </a:solidFill>
                  </a:rPr>
                  <a:t> ; </a:t>
                </a:r>
                <a14:m>
                  <m:oMath xmlns:m="http://schemas.openxmlformats.org/officeDocument/2006/math">
                    <m:sSub>
                      <m:sSubPr>
                        <m:ctrlPr>
                          <a:rPr lang="en-US" sz="1700" i="1">
                            <a:solidFill>
                              <a:schemeClr val="tx1"/>
                            </a:solidFill>
                            <a:latin typeface="Cambria Math" panose="02040503050406030204" pitchFamily="18" charset="0"/>
                          </a:rPr>
                        </m:ctrlPr>
                      </m:sSubPr>
                      <m:e>
                        <m:r>
                          <m:rPr>
                            <m:sty m:val="p"/>
                          </m:rPr>
                          <a:rPr lang="en-US" sz="1700">
                            <a:solidFill>
                              <a:schemeClr val="tx1"/>
                            </a:solidFill>
                            <a:latin typeface="Cambria Math" panose="02040503050406030204" pitchFamily="18" charset="0"/>
                          </a:rPr>
                          <m:t>S</m:t>
                        </m:r>
                      </m:e>
                      <m:sub>
                        <m:r>
                          <m:rPr>
                            <m:sty m:val="p"/>
                          </m:rPr>
                          <a:rPr lang="de-DE" sz="1700">
                            <a:solidFill>
                              <a:schemeClr val="tx1"/>
                            </a:solidFill>
                            <a:latin typeface="Cambria Math" panose="02040503050406030204" pitchFamily="18" charset="0"/>
                          </a:rPr>
                          <m:t>x</m:t>
                        </m:r>
                      </m:sub>
                    </m:sSub>
                  </m:oMath>
                </a14:m>
                <a:r>
                  <a:rPr lang="en-US" sz="1700" dirty="0">
                    <a:solidFill>
                      <a:schemeClr val="tx1"/>
                    </a:solidFill>
                  </a:rPr>
                  <a:t>: detector sensitivity</a:t>
                </a:r>
              </a:p>
              <a:p>
                <a:pPr marL="457200" lvl="1" indent="0">
                  <a:buNone/>
                </a:pPr>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de-DE" b="0" i="0" smtClean="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R</m:t>
                        </m:r>
                      </m:e>
                      <m:sub>
                        <m:r>
                          <m:rPr>
                            <m:sty m:val="p"/>
                          </m:rPr>
                          <a:rPr lang="de-DE" b="0" i="0" smtClean="0">
                            <a:solidFill>
                              <a:schemeClr val="tx1"/>
                            </a:solidFill>
                            <a:latin typeface="Cambria Math" panose="02040503050406030204" pitchFamily="18" charset="0"/>
                          </a:rPr>
                          <m:t>a</m:t>
                        </m:r>
                        <m:r>
                          <a:rPr lang="de-DE" b="0" i="0" smtClean="0">
                            <a:solidFill>
                              <a:schemeClr val="tx1"/>
                            </a:solidFill>
                            <a:latin typeface="Cambria Math" panose="02040503050406030204" pitchFamily="18" charset="0"/>
                          </a:rPr>
                          <m:t>,</m:t>
                        </m:r>
                        <m:r>
                          <m:rPr>
                            <m:sty m:val="p"/>
                          </m:rPr>
                          <a:rPr lang="de-DE" b="0" i="0" smtClean="0">
                            <a:solidFill>
                              <a:schemeClr val="tx1"/>
                            </a:solidFill>
                            <a:latin typeface="Cambria Math" panose="02040503050406030204" pitchFamily="18" charset="0"/>
                          </a:rPr>
                          <m:t>b</m:t>
                        </m:r>
                        <m:r>
                          <a:rPr lang="en-US" i="0">
                            <a:solidFill>
                              <a:schemeClr val="tx1"/>
                            </a:solidFill>
                            <a:latin typeface="Cambria Math" panose="02040503050406030204" pitchFamily="18" charset="0"/>
                          </a:rPr>
                          <m:t> </m:t>
                        </m:r>
                      </m:sub>
                    </m:sSub>
                    <m:r>
                      <a:rPr lang="de-DE" b="0" i="0" smtClean="0">
                        <a:solidFill>
                          <a:schemeClr val="tx1"/>
                        </a:solidFill>
                        <a:latin typeface="Cambria Math" panose="02040503050406030204" pitchFamily="18" charset="0"/>
                      </a:rPr>
                      <m:t>+ </m:t>
                    </m:r>
                    <m:sSub>
                      <m:sSubPr>
                        <m:ctrlPr>
                          <a:rPr lang="de-DE" b="0" i="1" smtClean="0">
                            <a:solidFill>
                              <a:schemeClr val="tx1"/>
                            </a:solidFill>
                            <a:latin typeface="Cambria Math" panose="02040503050406030204" pitchFamily="18" charset="0"/>
                          </a:rPr>
                        </m:ctrlPr>
                      </m:sSubPr>
                      <m:e>
                        <m:r>
                          <m:rPr>
                            <m:sty m:val="p"/>
                          </m:rPr>
                          <a:rPr lang="de-DE" b="0" i="0" smtClean="0">
                            <a:solidFill>
                              <a:schemeClr val="tx1"/>
                            </a:solidFill>
                            <a:latin typeface="Cambria Math" panose="02040503050406030204" pitchFamily="18" charset="0"/>
                          </a:rPr>
                          <m:t>u</m:t>
                        </m:r>
                      </m:e>
                      <m:sub>
                        <m:r>
                          <m:rPr>
                            <m:sty m:val="p"/>
                          </m:rPr>
                          <a:rPr lang="de-DE" b="0" i="0" smtClean="0">
                            <a:solidFill>
                              <a:schemeClr val="tx1"/>
                            </a:solidFill>
                            <a:latin typeface="Cambria Math" panose="02040503050406030204" pitchFamily="18" charset="0"/>
                          </a:rPr>
                          <m:t>a</m:t>
                        </m:r>
                        <m:r>
                          <a:rPr lang="de-DE" b="0" i="0" smtClean="0">
                            <a:solidFill>
                              <a:schemeClr val="tx1"/>
                            </a:solidFill>
                            <a:latin typeface="Cambria Math" panose="02040503050406030204" pitchFamily="18" charset="0"/>
                          </a:rPr>
                          <m:t>,</m:t>
                        </m:r>
                        <m:r>
                          <m:rPr>
                            <m:sty m:val="p"/>
                          </m:rPr>
                          <a:rPr lang="de-DE" b="0" i="0" smtClean="0">
                            <a:solidFill>
                              <a:schemeClr val="tx1"/>
                            </a:solidFill>
                            <a:latin typeface="Cambria Math" panose="02040503050406030204" pitchFamily="18" charset="0"/>
                          </a:rPr>
                          <m:t>b</m:t>
                        </m:r>
                      </m:sub>
                    </m:sSub>
                    <m:r>
                      <a:rPr lang="de-DE" b="0" i="0" smtClean="0">
                        <a:solidFill>
                          <a:schemeClr val="tx1"/>
                        </a:solidFill>
                        <a:latin typeface="Cambria Math" panose="02040503050406030204" pitchFamily="18" charset="0"/>
                      </a:rPr>
                      <m:t>&lt;</m:t>
                    </m:r>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K</m:t>
                        </m:r>
                      </m:e>
                      <m:sub>
                        <m:r>
                          <m:rPr>
                            <m:sty m:val="p"/>
                          </m:rPr>
                          <a:rPr lang="en-US" i="0">
                            <a:solidFill>
                              <a:schemeClr val="tx1"/>
                            </a:solidFill>
                            <a:latin typeface="Cambria Math" panose="02040503050406030204" pitchFamily="18" charset="0"/>
                          </a:rPr>
                          <m:t>a</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b</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c</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d</m:t>
                        </m:r>
                      </m:sub>
                    </m:sSub>
                    <m:r>
                      <a:rPr lang="en-US"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smtClean="0">
                                <a:solidFill>
                                  <a:schemeClr val="tx1"/>
                                </a:solidFill>
                                <a:latin typeface="Cambria Math" panose="02040503050406030204" pitchFamily="18" charset="0"/>
                              </a:rPr>
                            </m:ctrlPr>
                          </m:sSubPr>
                          <m:e>
                            <m:r>
                              <a:rPr lang="de-DE" b="0" i="0" smtClean="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R</m:t>
                            </m:r>
                          </m:e>
                          <m:sub>
                            <m:r>
                              <m:rPr>
                                <m:sty m:val="p"/>
                              </m:rPr>
                              <a:rPr lang="en-US" i="0">
                                <a:solidFill>
                                  <a:schemeClr val="tx1"/>
                                </a:solidFill>
                                <a:latin typeface="Cambria Math" panose="02040503050406030204" pitchFamily="18" charset="0"/>
                              </a:rPr>
                              <m:t>c</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d</m:t>
                            </m:r>
                          </m:sub>
                        </m:sSub>
                        <m:r>
                          <a:rPr lang="de-DE" b="0" i="1" smtClean="0">
                            <a:solidFill>
                              <a:schemeClr val="tx1"/>
                            </a:solidFill>
                            <a:latin typeface="Cambria Math" panose="02040503050406030204" pitchFamily="18" charset="0"/>
                          </a:rPr>
                          <m:t> − </m:t>
                        </m:r>
                        <m:sSub>
                          <m:sSubPr>
                            <m:ctrlPr>
                              <a:rPr lang="de-DE" b="0" i="1" smtClean="0">
                                <a:solidFill>
                                  <a:schemeClr val="tx1"/>
                                </a:solidFill>
                                <a:latin typeface="Cambria Math" panose="02040503050406030204" pitchFamily="18" charset="0"/>
                              </a:rPr>
                            </m:ctrlPr>
                          </m:sSubPr>
                          <m:e>
                            <m:r>
                              <m:rPr>
                                <m:sty m:val="p"/>
                              </m:rPr>
                              <a:rPr lang="de-DE" b="0" i="0" smtClean="0">
                                <a:solidFill>
                                  <a:schemeClr val="tx1"/>
                                </a:solidFill>
                                <a:latin typeface="Cambria Math" panose="02040503050406030204" pitchFamily="18" charset="0"/>
                              </a:rPr>
                              <m:t>u</m:t>
                            </m:r>
                          </m:e>
                          <m:sub>
                            <m:r>
                              <m:rPr>
                                <m:sty m:val="p"/>
                              </m:rPr>
                              <a:rPr lang="de-DE" b="0" i="0" smtClean="0">
                                <a:solidFill>
                                  <a:schemeClr val="tx1"/>
                                </a:solidFill>
                                <a:latin typeface="Cambria Math" panose="02040503050406030204" pitchFamily="18" charset="0"/>
                              </a:rPr>
                              <m:t>c</m:t>
                            </m:r>
                            <m:r>
                              <a:rPr lang="de-DE" b="0" i="0" smtClean="0">
                                <a:solidFill>
                                  <a:schemeClr val="tx1"/>
                                </a:solidFill>
                                <a:latin typeface="Cambria Math" panose="02040503050406030204" pitchFamily="18" charset="0"/>
                              </a:rPr>
                              <m:t>,</m:t>
                            </m:r>
                            <m:r>
                              <m:rPr>
                                <m:sty m:val="p"/>
                              </m:rPr>
                              <a:rPr lang="de-DE" b="0" i="0" smtClean="0">
                                <a:solidFill>
                                  <a:schemeClr val="tx1"/>
                                </a:solidFill>
                                <a:latin typeface="Cambria Math" panose="02040503050406030204" pitchFamily="18" charset="0"/>
                              </a:rPr>
                              <m:t>d</m:t>
                            </m:r>
                          </m:sub>
                        </m:sSub>
                        <m:r>
                          <a:rPr lang="de-DE" b="0" i="1" smtClean="0">
                            <a:solidFill>
                              <a:schemeClr val="tx1"/>
                            </a:solidFill>
                            <a:latin typeface="Cambria Math" panose="02040503050406030204" pitchFamily="18" charset="0"/>
                          </a:rPr>
                          <m:t>)</m:t>
                        </m:r>
                      </m:e>
                      <m:sup>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m</m:t>
                            </m:r>
                          </m:e>
                          <m:sub>
                            <m:r>
                              <m:rPr>
                                <m:sty m:val="p"/>
                              </m:rPr>
                              <a:rPr lang="en-US" i="0">
                                <a:solidFill>
                                  <a:schemeClr val="tx1"/>
                                </a:solidFill>
                                <a:latin typeface="Cambria Math" panose="02040503050406030204" pitchFamily="18" charset="0"/>
                              </a:rPr>
                              <m:t>a</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b</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c</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d</m:t>
                            </m:r>
                          </m:sub>
                        </m:sSub>
                      </m:sup>
                    </m:sSup>
                  </m:oMath>
                </a14:m>
                <a:endParaRPr lang="en-US" dirty="0">
                  <a:solidFill>
                    <a:schemeClr val="tx1"/>
                  </a:solidFill>
                </a:endParaRPr>
              </a:p>
              <a:p>
                <a:pPr marL="1371600" lvl="2" indent="-514350">
                  <a:buFont typeface="+mj-lt"/>
                  <a:buAutoNum type="romanUcPeriod" startAt="2"/>
                </a:pPr>
                <a:r>
                  <a:rPr lang="de-DE" sz="1900" u="sng" dirty="0" err="1">
                    <a:solidFill>
                      <a:schemeClr val="tx1"/>
                    </a:solidFill>
                  </a:rPr>
                  <a:t>Comparison</a:t>
                </a:r>
                <a:r>
                  <a:rPr lang="de-DE" sz="1900" u="sng" dirty="0">
                    <a:solidFill>
                      <a:schemeClr val="tx1"/>
                    </a:solidFill>
                  </a:rPr>
                  <a:t> </a:t>
                </a:r>
                <a:r>
                  <a:rPr lang="de-DE" sz="1900" u="sng" dirty="0" err="1">
                    <a:solidFill>
                      <a:schemeClr val="tx1"/>
                    </a:solidFill>
                  </a:rPr>
                  <a:t>to</a:t>
                </a:r>
                <a:r>
                  <a:rPr lang="de-DE" sz="1900" u="sng" dirty="0">
                    <a:solidFill>
                      <a:schemeClr val="tx1"/>
                    </a:solidFill>
                  </a:rPr>
                  <a:t> </a:t>
                </a:r>
                <a:r>
                  <a:rPr lang="de-DE" sz="1900" u="sng" dirty="0" err="1">
                    <a:solidFill>
                      <a:schemeClr val="tx1"/>
                    </a:solidFill>
                  </a:rPr>
                  <a:t>xenon</a:t>
                </a:r>
                <a:r>
                  <a:rPr lang="de-DE" sz="1900" u="sng" dirty="0">
                    <a:solidFill>
                      <a:schemeClr val="tx1"/>
                    </a:solidFill>
                  </a:rPr>
                  <a:t> </a:t>
                </a:r>
                <a:r>
                  <a:rPr lang="de-DE" sz="1900" u="sng" dirty="0" err="1">
                    <a:solidFill>
                      <a:schemeClr val="tx1"/>
                    </a:solidFill>
                  </a:rPr>
                  <a:t>flags</a:t>
                </a:r>
                <a:r>
                  <a:rPr lang="de-DE" sz="1900" u="sng" dirty="0">
                    <a:solidFill>
                      <a:schemeClr val="tx1"/>
                    </a:solidFill>
                  </a:rPr>
                  <a:t> </a:t>
                </a:r>
                <a:r>
                  <a:rPr lang="de-DE" sz="1900" u="sng" dirty="0" err="1">
                    <a:solidFill>
                      <a:schemeClr val="tx1"/>
                    </a:solidFill>
                  </a:rPr>
                  <a:t>for</a:t>
                </a:r>
                <a:r>
                  <a:rPr lang="de-DE" sz="1900" u="sng" dirty="0">
                    <a:solidFill>
                      <a:schemeClr val="tx1"/>
                    </a:solidFill>
                  </a:rPr>
                  <a:t> </a:t>
                </a:r>
                <a:r>
                  <a:rPr lang="de-DE" sz="1900" u="sng" dirty="0" err="1">
                    <a:solidFill>
                      <a:schemeClr val="tx1"/>
                    </a:solidFill>
                  </a:rPr>
                  <a:t>xenon</a:t>
                </a:r>
                <a:r>
                  <a:rPr lang="de-DE" sz="1900" u="sng" dirty="0">
                    <a:solidFill>
                      <a:schemeClr val="tx1"/>
                    </a:solidFill>
                  </a:rPr>
                  <a:t> isotope </a:t>
                </a:r>
                <a:r>
                  <a:rPr lang="de-DE" sz="1900" u="sng" dirty="0" err="1">
                    <a:solidFill>
                      <a:schemeClr val="tx1"/>
                    </a:solidFill>
                  </a:rPr>
                  <a:t>pairs</a:t>
                </a:r>
                <a:r>
                  <a:rPr lang="de-DE" sz="1900" u="sng" dirty="0">
                    <a:solidFill>
                      <a:schemeClr val="tx1"/>
                    </a:solidFill>
                  </a:rPr>
                  <a:t>:</a:t>
                </a:r>
                <a:r>
                  <a:rPr lang="de-DE" sz="1900" dirty="0">
                    <a:solidFill>
                      <a:schemeClr val="tx1"/>
                    </a:solidFill>
                  </a:rPr>
                  <a:t>  Xe-133m/Xe-131m &gt; 2, Xe-135/Xe-133 &gt; 5,  Xe-133m/Xe-133 &gt; 0.3 </a:t>
                </a:r>
                <a:r>
                  <a:rPr lang="de-DE" sz="1900" dirty="0" err="1">
                    <a:solidFill>
                      <a:schemeClr val="tx1"/>
                    </a:solidFill>
                  </a:rPr>
                  <a:t>and</a:t>
                </a:r>
                <a:r>
                  <a:rPr lang="de-DE" sz="1900" dirty="0">
                    <a:solidFill>
                      <a:schemeClr val="tx1"/>
                    </a:solidFill>
                  </a:rPr>
                  <a:t>  Xe-133/Xe-131m &gt; 1000</a:t>
                </a:r>
              </a:p>
              <a:p>
                <a:pPr marL="1828800" lvl="3" indent="-514350">
                  <a:buFont typeface="+mj-lt"/>
                  <a:buAutoNum type="alphaLcParenR"/>
                </a:pPr>
                <a:r>
                  <a:rPr lang="de-DE" sz="1700" dirty="0" err="1">
                    <a:solidFill>
                      <a:schemeClr val="tx1"/>
                    </a:solidFill>
                  </a:rPr>
                  <a:t>Bayesian</a:t>
                </a:r>
                <a:r>
                  <a:rPr lang="de-DE" sz="1700" dirty="0">
                    <a:solidFill>
                      <a:schemeClr val="tx1"/>
                    </a:solidFill>
                  </a:rPr>
                  <a:t> </a:t>
                </a:r>
                <a:r>
                  <a:rPr lang="de-DE" sz="1700" dirty="0" err="1">
                    <a:solidFill>
                      <a:schemeClr val="tx1"/>
                    </a:solidFill>
                  </a:rPr>
                  <a:t>limits</a:t>
                </a:r>
                <a:r>
                  <a:rPr lang="de-DE" sz="1700" dirty="0">
                    <a:solidFill>
                      <a:schemeClr val="tx1"/>
                    </a:solidFill>
                  </a:rPr>
                  <a:t> (</a:t>
                </a:r>
                <a:r>
                  <a:rPr lang="de-DE" sz="1700" i="1" dirty="0" err="1">
                    <a:solidFill>
                      <a:schemeClr val="tx1"/>
                    </a:solidFill>
                  </a:rPr>
                  <a:t>Zaehringer</a:t>
                </a:r>
                <a:r>
                  <a:rPr lang="de-DE" sz="1700" i="1" dirty="0">
                    <a:solidFill>
                      <a:schemeClr val="tx1"/>
                    </a:solidFill>
                  </a:rPr>
                  <a:t> </a:t>
                </a:r>
                <a:r>
                  <a:rPr lang="de-DE" sz="1700" i="1" dirty="0" err="1">
                    <a:solidFill>
                      <a:schemeClr val="tx1"/>
                    </a:solidFill>
                  </a:rPr>
                  <a:t>and</a:t>
                </a:r>
                <a:r>
                  <a:rPr lang="de-DE" sz="1700" i="1" dirty="0">
                    <a:solidFill>
                      <a:schemeClr val="tx1"/>
                    </a:solidFill>
                  </a:rPr>
                  <a:t> Kirchner, 2008</a:t>
                </a:r>
                <a:r>
                  <a:rPr lang="de-DE" sz="1700" dirty="0">
                    <a:solidFill>
                      <a:schemeClr val="tx1"/>
                    </a:solidFill>
                  </a:rPr>
                  <a:t>): </a:t>
                </a:r>
              </a:p>
              <a:p>
                <a:pPr marL="1314450" lvl="3" indent="0">
                  <a:buNone/>
                </a:pPr>
                <a:r>
                  <a:rPr lang="de-DE" sz="1700" b="0" dirty="0">
                    <a:solidFill>
                      <a:schemeClr val="tx1"/>
                    </a:solidFill>
                  </a:rPr>
                  <a:t>	</a:t>
                </a:r>
                <a:r>
                  <a:rPr lang="en-US" sz="1700" dirty="0">
                    <a:solidFill>
                      <a:schemeClr val="tx1"/>
                    </a:solidFill>
                  </a:rPr>
                  <a:t> </a:t>
                </a:r>
                <a14:m>
                  <m:oMath xmlns:m="http://schemas.openxmlformats.org/officeDocument/2006/math">
                    <m:sSubSup>
                      <m:sSubSupPr>
                        <m:ctrlPr>
                          <a:rPr lang="en-US" sz="1700" i="1">
                            <a:solidFill>
                              <a:schemeClr val="tx1"/>
                            </a:solidFill>
                            <a:latin typeface="Cambria Math" panose="02040503050406030204" pitchFamily="18" charset="0"/>
                          </a:rPr>
                        </m:ctrlPr>
                      </m:sSubSup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up>
                        <m:r>
                          <a:rPr lang="en-US" sz="1700" i="1">
                            <a:solidFill>
                              <a:schemeClr val="tx1"/>
                            </a:solidFill>
                            <a:latin typeface="Cambria Math" panose="02040503050406030204" pitchFamily="18" charset="0"/>
                          </a:rPr>
                          <m:t>−</m:t>
                        </m:r>
                      </m:sup>
                    </m:sSubSup>
                    <m:r>
                      <a:rPr lang="en-US" sz="1700" i="1">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Sub>
                    <m:r>
                      <a:rPr lang="de-DE" sz="1700" b="0" i="1" smtClean="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𝑢</m:t>
                    </m:r>
                    <m:r>
                      <a:rPr lang="en-US" sz="1700" i="1">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Sub>
                    <m:r>
                      <a:rPr lang="en-US" sz="1700" i="1">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𝑁𝑂𝑅𝑀𝑆𝐼𝑁𝑉</m:t>
                    </m:r>
                    <m:r>
                      <a:rPr lang="en-US" sz="1700" i="1">
                        <a:solidFill>
                          <a:schemeClr val="tx1"/>
                        </a:solidFill>
                        <a:latin typeface="Cambria Math" panose="02040503050406030204" pitchFamily="18" charset="0"/>
                      </a:rPr>
                      <m:t>(1−0.975</m:t>
                    </m:r>
                    <m:r>
                      <a:rPr lang="en-US" sz="1700" i="1">
                        <a:solidFill>
                          <a:schemeClr val="tx1"/>
                        </a:solidFill>
                        <a:latin typeface="Cambria Math" panose="02040503050406030204" pitchFamily="18" charset="0"/>
                      </a:rPr>
                      <m:t>𝑁𝑂𝑅𝑀𝐷𝐼𝑆𝑇</m:t>
                    </m:r>
                    <m:r>
                      <a:rPr lang="en-US" sz="1700" i="1">
                        <a:solidFill>
                          <a:schemeClr val="tx1"/>
                        </a:solidFill>
                        <a:latin typeface="Cambria Math" panose="02040503050406030204" pitchFamily="18" charset="0"/>
                      </a:rPr>
                      <m:t>(</m:t>
                    </m:r>
                    <m:f>
                      <m:fPr>
                        <m:type m:val="lin"/>
                        <m:ctrlPr>
                          <a:rPr lang="en-US" sz="1700" i="1">
                            <a:solidFill>
                              <a:schemeClr val="tx1"/>
                            </a:solidFill>
                            <a:latin typeface="Cambria Math" panose="02040503050406030204" pitchFamily="18" charset="0"/>
                          </a:rPr>
                        </m:ctrlPr>
                      </m:fPr>
                      <m:num>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Sub>
                      </m:num>
                      <m:den>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𝑢</m:t>
                            </m:r>
                            <m:r>
                              <a:rPr lang="en-US" sz="1700" i="1">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Sub>
                        <m:r>
                          <a:rPr lang="en-US" sz="1700" i="1">
                            <a:solidFill>
                              <a:schemeClr val="tx1"/>
                            </a:solidFill>
                            <a:latin typeface="Cambria Math" panose="02040503050406030204" pitchFamily="18" charset="0"/>
                          </a:rPr>
                          <m:t>)</m:t>
                        </m:r>
                      </m:den>
                    </m:f>
                    <m:r>
                      <a:rPr lang="en-US" sz="1700" i="1">
                        <a:solidFill>
                          <a:schemeClr val="tx1"/>
                        </a:solidFill>
                        <a:latin typeface="Cambria Math" panose="02040503050406030204" pitchFamily="18" charset="0"/>
                      </a:rPr>
                      <m:t>)</m:t>
                    </m:r>
                  </m:oMath>
                </a14:m>
                <a:endParaRPr lang="de-DE" sz="1700" dirty="0">
                  <a:solidFill>
                    <a:schemeClr val="tx1"/>
                  </a:solidFill>
                </a:endParaRPr>
              </a:p>
              <a:p>
                <a:pPr marL="1314450" lvl="3" indent="0">
                  <a:buNone/>
                </a:pPr>
                <a:r>
                  <a:rPr lang="de-DE" sz="1700" dirty="0">
                    <a:solidFill>
                      <a:schemeClr val="tx1"/>
                    </a:solidFill>
                  </a:rPr>
                  <a:t>	</a:t>
                </a:r>
                <a:r>
                  <a:rPr lang="en-US" sz="1700" dirty="0">
                    <a:solidFill>
                      <a:schemeClr val="tx1"/>
                    </a:solidFill>
                  </a:rPr>
                  <a:t> </a:t>
                </a:r>
                <a14:m>
                  <m:oMath xmlns:m="http://schemas.openxmlformats.org/officeDocument/2006/math">
                    <m:sSubSup>
                      <m:sSubSupPr>
                        <m:ctrlPr>
                          <a:rPr lang="en-US" sz="1700" i="1">
                            <a:solidFill>
                              <a:schemeClr val="tx1"/>
                            </a:solidFill>
                            <a:latin typeface="Cambria Math" panose="02040503050406030204" pitchFamily="18" charset="0"/>
                          </a:rPr>
                        </m:ctrlPr>
                      </m:sSubSup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up>
                        <m:r>
                          <a:rPr lang="en-US" sz="1700" i="1">
                            <a:solidFill>
                              <a:schemeClr val="tx1"/>
                            </a:solidFill>
                            <a:latin typeface="Cambria Math" panose="02040503050406030204" pitchFamily="18" charset="0"/>
                          </a:rPr>
                          <m:t>+</m:t>
                        </m:r>
                      </m:sup>
                    </m:sSubSup>
                    <m:r>
                      <a:rPr lang="en-US" sz="1700" i="1">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Sub>
                    <m:r>
                      <a:rPr lang="en-US" sz="1700" i="1">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𝑢</m:t>
                    </m:r>
                    <m:r>
                      <a:rPr lang="en-US" sz="1700" i="1">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Sub>
                    <m:r>
                      <a:rPr lang="en-US" sz="1700" i="1">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𝑁𝑂𝑅𝑀𝑆𝐼𝑁𝑉</m:t>
                    </m:r>
                    <m:r>
                      <a:rPr lang="en-US" sz="1700" i="1">
                        <a:solidFill>
                          <a:schemeClr val="tx1"/>
                        </a:solidFill>
                        <a:latin typeface="Cambria Math" panose="02040503050406030204" pitchFamily="18" charset="0"/>
                      </a:rPr>
                      <m:t>(1−0.025</m:t>
                    </m:r>
                    <m:r>
                      <a:rPr lang="en-US" sz="1700" i="1">
                        <a:solidFill>
                          <a:schemeClr val="tx1"/>
                        </a:solidFill>
                        <a:latin typeface="Cambria Math" panose="02040503050406030204" pitchFamily="18" charset="0"/>
                      </a:rPr>
                      <m:t>𝑁𝑂𝑅𝑀𝐷𝐼𝑆𝑇</m:t>
                    </m:r>
                    <m:r>
                      <a:rPr lang="en-US" sz="1700" i="1" smtClean="0">
                        <a:solidFill>
                          <a:schemeClr val="tx1"/>
                        </a:solidFill>
                        <a:latin typeface="Cambria Math" panose="02040503050406030204" pitchFamily="18" charset="0"/>
                      </a:rPr>
                      <m:t>(</m:t>
                    </m:r>
                    <m:f>
                      <m:fPr>
                        <m:type m:val="lin"/>
                        <m:ctrlPr>
                          <a:rPr lang="en-US" sz="1700" i="1" smtClean="0">
                            <a:solidFill>
                              <a:schemeClr val="tx1"/>
                            </a:solidFill>
                            <a:latin typeface="Cambria Math" panose="02040503050406030204" pitchFamily="18" charset="0"/>
                          </a:rPr>
                        </m:ctrlPr>
                      </m:fPr>
                      <m:num>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Sub>
                      </m:num>
                      <m:den>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𝑢</m:t>
                            </m:r>
                            <m:r>
                              <a:rPr lang="en-US" sz="1700" i="1">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Sub>
                        <m:r>
                          <a:rPr lang="en-US" sz="1700" i="1">
                            <a:solidFill>
                              <a:schemeClr val="tx1"/>
                            </a:solidFill>
                            <a:latin typeface="Cambria Math" panose="02040503050406030204" pitchFamily="18" charset="0"/>
                          </a:rPr>
                          <m:t>)</m:t>
                        </m:r>
                      </m:den>
                    </m:f>
                    <m:r>
                      <a:rPr lang="en-US" sz="1700" i="1" smtClean="0">
                        <a:solidFill>
                          <a:schemeClr val="tx1"/>
                        </a:solidFill>
                        <a:latin typeface="Cambria Math" panose="02040503050406030204" pitchFamily="18" charset="0"/>
                      </a:rPr>
                      <m:t>)</m:t>
                    </m:r>
                  </m:oMath>
                </a14:m>
                <a:endParaRPr lang="de-DE" sz="1700" dirty="0">
                  <a:solidFill>
                    <a:schemeClr val="tx1"/>
                  </a:solidFill>
                </a:endParaRPr>
              </a:p>
              <a:p>
                <a:pPr marL="1314450" lvl="3" indent="0">
                  <a:buNone/>
                </a:pPr>
                <a:r>
                  <a:rPr lang="en-US" sz="1700" dirty="0">
                    <a:solidFill>
                      <a:schemeClr val="tx1"/>
                    </a:solidFill>
                  </a:rPr>
                  <a:t>	</a:t>
                </a:r>
                <a14:m>
                  <m:oMath xmlns:m="http://schemas.openxmlformats.org/officeDocument/2006/math">
                    <m:sSubSup>
                      <m:sSubSupPr>
                        <m:ctrlPr>
                          <a:rPr lang="en-US" sz="1700" i="1" smtClean="0">
                            <a:solidFill>
                              <a:schemeClr val="tx1"/>
                            </a:solidFill>
                            <a:latin typeface="Cambria Math" panose="02040503050406030204" pitchFamily="18" charset="0"/>
                          </a:rPr>
                        </m:ctrlPr>
                      </m:sSubSupPr>
                      <m:e>
                        <m:r>
                          <a:rPr lang="de-DE" sz="1700" smtClean="0">
                            <a:solidFill>
                              <a:schemeClr val="tx1"/>
                            </a:solidFill>
                            <a:latin typeface="Cambria Math" panose="02040503050406030204" pitchFamily="18" charset="0"/>
                          </a:rPr>
                          <m:t> </m:t>
                        </m:r>
                        <m:r>
                          <m:rPr>
                            <m:sty m:val="p"/>
                          </m:rPr>
                          <a:rPr lang="en-US" sz="1700">
                            <a:solidFill>
                              <a:schemeClr val="tx1"/>
                            </a:solidFill>
                            <a:latin typeface="Cambria Math" panose="02040503050406030204" pitchFamily="18" charset="0"/>
                          </a:rPr>
                          <m:t>R</m:t>
                        </m:r>
                      </m:e>
                      <m:sub>
                        <m:r>
                          <m:rPr>
                            <m:sty m:val="p"/>
                          </m:rPr>
                          <a:rPr lang="en-US" sz="1700">
                            <a:solidFill>
                              <a:schemeClr val="tx1"/>
                            </a:solidFill>
                            <a:latin typeface="Cambria Math" panose="02040503050406030204" pitchFamily="18" charset="0"/>
                          </a:rPr>
                          <m:t>x</m:t>
                        </m:r>
                        <m:r>
                          <a:rPr lang="en-US" sz="1700">
                            <a:solidFill>
                              <a:schemeClr val="tx1"/>
                            </a:solidFill>
                            <a:latin typeface="Cambria Math" panose="02040503050406030204" pitchFamily="18" charset="0"/>
                          </a:rPr>
                          <m:t>,</m:t>
                        </m:r>
                        <m:r>
                          <m:rPr>
                            <m:sty m:val="p"/>
                          </m:rPr>
                          <a:rPr lang="en-US" sz="1700">
                            <a:solidFill>
                              <a:schemeClr val="tx1"/>
                            </a:solidFill>
                            <a:latin typeface="Cambria Math" panose="02040503050406030204" pitchFamily="18" charset="0"/>
                          </a:rPr>
                          <m:t>y</m:t>
                        </m:r>
                      </m:sub>
                      <m:sup>
                        <m:r>
                          <a:rPr lang="en-US" sz="1700">
                            <a:solidFill>
                              <a:schemeClr val="tx1"/>
                            </a:solidFill>
                            <a:latin typeface="Cambria Math" panose="02040503050406030204" pitchFamily="18" charset="0"/>
                          </a:rPr>
                          <m:t>−</m:t>
                        </m:r>
                      </m:sup>
                    </m:sSubSup>
                    <m:r>
                      <a:rPr lang="en-US" sz="1700">
                        <a:solidFill>
                          <a:schemeClr val="tx1"/>
                        </a:solidFill>
                        <a:latin typeface="Cambria Math" panose="02040503050406030204" pitchFamily="18" charset="0"/>
                      </a:rPr>
                      <m:t>=</m:t>
                    </m:r>
                    <m:f>
                      <m:fPr>
                        <m:type m:val="lin"/>
                        <m:ctrlPr>
                          <a:rPr lang="en-US" sz="1700" i="1">
                            <a:solidFill>
                              <a:schemeClr val="tx1"/>
                            </a:solidFill>
                            <a:latin typeface="Cambria Math" panose="02040503050406030204" pitchFamily="18" charset="0"/>
                          </a:rPr>
                        </m:ctrlPr>
                      </m:fPr>
                      <m:num>
                        <m:r>
                          <m:rPr>
                            <m:sty m:val="p"/>
                          </m:rPr>
                          <a:rPr lang="en-US" sz="1700">
                            <a:solidFill>
                              <a:schemeClr val="tx1"/>
                            </a:solidFill>
                            <a:latin typeface="Cambria Math" panose="02040503050406030204" pitchFamily="18" charset="0"/>
                          </a:rPr>
                          <m:t>A</m:t>
                        </m:r>
                        <m:sSubSup>
                          <m:sSubSupPr>
                            <m:ctrlPr>
                              <a:rPr lang="en-US" sz="1700" i="1">
                                <a:solidFill>
                                  <a:schemeClr val="tx1"/>
                                </a:solidFill>
                                <a:latin typeface="Cambria Math" panose="02040503050406030204" pitchFamily="18" charset="0"/>
                              </a:rPr>
                            </m:ctrlPr>
                          </m:sSubSupPr>
                          <m:e>
                            <m:r>
                              <m:rPr>
                                <m:sty m:val="p"/>
                              </m:rPr>
                              <a:rPr lang="en-US" sz="1700">
                                <a:solidFill>
                                  <a:schemeClr val="tx1"/>
                                </a:solidFill>
                                <a:latin typeface="Cambria Math" panose="02040503050406030204" pitchFamily="18" charset="0"/>
                              </a:rPr>
                              <m:t>C</m:t>
                            </m:r>
                          </m:e>
                          <m:sub>
                            <m:r>
                              <m:rPr>
                                <m:sty m:val="p"/>
                              </m:rPr>
                              <a:rPr lang="en-US" sz="1700">
                                <a:solidFill>
                                  <a:schemeClr val="tx1"/>
                                </a:solidFill>
                                <a:latin typeface="Cambria Math" panose="02040503050406030204" pitchFamily="18" charset="0"/>
                              </a:rPr>
                              <m:t>x</m:t>
                            </m:r>
                          </m:sub>
                          <m:sup>
                            <m:r>
                              <a:rPr lang="en-US" sz="1700">
                                <a:solidFill>
                                  <a:schemeClr val="tx1"/>
                                </a:solidFill>
                                <a:latin typeface="Cambria Math" panose="02040503050406030204" pitchFamily="18" charset="0"/>
                              </a:rPr>
                              <m:t>−</m:t>
                            </m:r>
                          </m:sup>
                        </m:sSubSup>
                      </m:num>
                      <m:den>
                        <m:sSubSup>
                          <m:sSubSupPr>
                            <m:ctrlPr>
                              <a:rPr lang="en-US" sz="1700" i="1">
                                <a:solidFill>
                                  <a:schemeClr val="tx1"/>
                                </a:solidFill>
                                <a:latin typeface="Cambria Math" panose="02040503050406030204" pitchFamily="18" charset="0"/>
                              </a:rPr>
                            </m:ctrlPr>
                          </m:sSubSupPr>
                          <m:e>
                            <m:r>
                              <m:rPr>
                                <m:sty m:val="p"/>
                              </m:rPr>
                              <a:rPr lang="en-US" sz="1700">
                                <a:solidFill>
                                  <a:schemeClr val="tx1"/>
                                </a:solidFill>
                                <a:latin typeface="Cambria Math" panose="02040503050406030204" pitchFamily="18" charset="0"/>
                              </a:rPr>
                              <m:t>AC</m:t>
                            </m:r>
                          </m:e>
                          <m:sub>
                            <m:r>
                              <m:rPr>
                                <m:sty m:val="p"/>
                              </m:rPr>
                              <a:rPr lang="en-US" sz="1700">
                                <a:solidFill>
                                  <a:schemeClr val="tx1"/>
                                </a:solidFill>
                                <a:latin typeface="Cambria Math" panose="02040503050406030204" pitchFamily="18" charset="0"/>
                              </a:rPr>
                              <m:t>y</m:t>
                            </m:r>
                          </m:sub>
                          <m:sup>
                            <m:r>
                              <a:rPr lang="en-US" sz="1700">
                                <a:solidFill>
                                  <a:schemeClr val="tx1"/>
                                </a:solidFill>
                                <a:latin typeface="Cambria Math" panose="02040503050406030204" pitchFamily="18" charset="0"/>
                              </a:rPr>
                              <m:t>+</m:t>
                            </m:r>
                          </m:sup>
                        </m:sSubSup>
                      </m:den>
                    </m:f>
                  </m:oMath>
                </a14:m>
                <a:r>
                  <a:rPr lang="de-DE" sz="1700" dirty="0">
                    <a:solidFill>
                      <a:schemeClr val="tx1"/>
                    </a:solidFill>
                  </a:rPr>
                  <a:t>; </a:t>
                </a:r>
                <a14:m>
                  <m:oMath xmlns:m="http://schemas.openxmlformats.org/officeDocument/2006/math">
                    <m:sSubSup>
                      <m:sSubSupPr>
                        <m:ctrlPr>
                          <a:rPr lang="en-US" sz="1700" i="1">
                            <a:solidFill>
                              <a:schemeClr val="tx1"/>
                            </a:solidFill>
                            <a:latin typeface="Cambria Math" panose="02040503050406030204" pitchFamily="18" charset="0"/>
                          </a:rPr>
                        </m:ctrlPr>
                      </m:sSubSupPr>
                      <m:e>
                        <m:r>
                          <a:rPr lang="de-DE" sz="1700">
                            <a:solidFill>
                              <a:schemeClr val="tx1"/>
                            </a:solidFill>
                            <a:latin typeface="Cambria Math" panose="02040503050406030204" pitchFamily="18" charset="0"/>
                          </a:rPr>
                          <m:t> </m:t>
                        </m:r>
                        <m:r>
                          <m:rPr>
                            <m:sty m:val="p"/>
                          </m:rPr>
                          <a:rPr lang="en-US" sz="1700">
                            <a:solidFill>
                              <a:schemeClr val="tx1"/>
                            </a:solidFill>
                            <a:latin typeface="Cambria Math" panose="02040503050406030204" pitchFamily="18" charset="0"/>
                          </a:rPr>
                          <m:t>R</m:t>
                        </m:r>
                      </m:e>
                      <m:sub>
                        <m:r>
                          <m:rPr>
                            <m:sty m:val="p"/>
                          </m:rPr>
                          <a:rPr lang="en-US" sz="1700">
                            <a:solidFill>
                              <a:schemeClr val="tx1"/>
                            </a:solidFill>
                            <a:latin typeface="Cambria Math" panose="02040503050406030204" pitchFamily="18" charset="0"/>
                          </a:rPr>
                          <m:t>x</m:t>
                        </m:r>
                        <m:r>
                          <a:rPr lang="en-US" sz="1700">
                            <a:solidFill>
                              <a:schemeClr val="tx1"/>
                            </a:solidFill>
                            <a:latin typeface="Cambria Math" panose="02040503050406030204" pitchFamily="18" charset="0"/>
                          </a:rPr>
                          <m:t>,</m:t>
                        </m:r>
                        <m:r>
                          <m:rPr>
                            <m:sty m:val="p"/>
                          </m:rPr>
                          <a:rPr lang="en-US" sz="1700">
                            <a:solidFill>
                              <a:schemeClr val="tx1"/>
                            </a:solidFill>
                            <a:latin typeface="Cambria Math" panose="02040503050406030204" pitchFamily="18" charset="0"/>
                          </a:rPr>
                          <m:t>y</m:t>
                        </m:r>
                      </m:sub>
                      <m:sup>
                        <m:r>
                          <a:rPr lang="de-DE" sz="1700" b="0" i="0" smtClean="0">
                            <a:solidFill>
                              <a:schemeClr val="tx1"/>
                            </a:solidFill>
                            <a:latin typeface="Cambria Math" panose="02040503050406030204" pitchFamily="18" charset="0"/>
                          </a:rPr>
                          <m:t>+</m:t>
                        </m:r>
                      </m:sup>
                    </m:sSubSup>
                    <m:r>
                      <a:rPr lang="en-US" sz="1700">
                        <a:solidFill>
                          <a:schemeClr val="tx1"/>
                        </a:solidFill>
                        <a:latin typeface="Cambria Math" panose="02040503050406030204" pitchFamily="18" charset="0"/>
                      </a:rPr>
                      <m:t>=</m:t>
                    </m:r>
                    <m:f>
                      <m:fPr>
                        <m:type m:val="lin"/>
                        <m:ctrlPr>
                          <a:rPr lang="en-US" sz="1700" i="1">
                            <a:solidFill>
                              <a:schemeClr val="tx1"/>
                            </a:solidFill>
                            <a:latin typeface="Cambria Math" panose="02040503050406030204" pitchFamily="18" charset="0"/>
                          </a:rPr>
                        </m:ctrlPr>
                      </m:fPr>
                      <m:num>
                        <m:r>
                          <m:rPr>
                            <m:sty m:val="p"/>
                          </m:rPr>
                          <a:rPr lang="en-US" sz="1700">
                            <a:solidFill>
                              <a:schemeClr val="tx1"/>
                            </a:solidFill>
                            <a:latin typeface="Cambria Math" panose="02040503050406030204" pitchFamily="18" charset="0"/>
                          </a:rPr>
                          <m:t>A</m:t>
                        </m:r>
                        <m:sSubSup>
                          <m:sSubSupPr>
                            <m:ctrlPr>
                              <a:rPr lang="en-US" sz="1700" i="1">
                                <a:solidFill>
                                  <a:schemeClr val="tx1"/>
                                </a:solidFill>
                                <a:latin typeface="Cambria Math" panose="02040503050406030204" pitchFamily="18" charset="0"/>
                              </a:rPr>
                            </m:ctrlPr>
                          </m:sSubSupPr>
                          <m:e>
                            <m:r>
                              <m:rPr>
                                <m:sty m:val="p"/>
                              </m:rPr>
                              <a:rPr lang="en-US" sz="1700">
                                <a:solidFill>
                                  <a:schemeClr val="tx1"/>
                                </a:solidFill>
                                <a:latin typeface="Cambria Math" panose="02040503050406030204" pitchFamily="18" charset="0"/>
                              </a:rPr>
                              <m:t>C</m:t>
                            </m:r>
                          </m:e>
                          <m:sub>
                            <m:r>
                              <m:rPr>
                                <m:sty m:val="p"/>
                              </m:rPr>
                              <a:rPr lang="en-US" sz="1700">
                                <a:solidFill>
                                  <a:schemeClr val="tx1"/>
                                </a:solidFill>
                                <a:latin typeface="Cambria Math" panose="02040503050406030204" pitchFamily="18" charset="0"/>
                              </a:rPr>
                              <m:t>x</m:t>
                            </m:r>
                          </m:sub>
                          <m:sup>
                            <m:r>
                              <a:rPr lang="de-DE" sz="1700" b="0" i="0" smtClean="0">
                                <a:solidFill>
                                  <a:schemeClr val="tx1"/>
                                </a:solidFill>
                                <a:latin typeface="Cambria Math" panose="02040503050406030204" pitchFamily="18" charset="0"/>
                              </a:rPr>
                              <m:t>+</m:t>
                            </m:r>
                          </m:sup>
                        </m:sSubSup>
                      </m:num>
                      <m:den>
                        <m:sSubSup>
                          <m:sSubSupPr>
                            <m:ctrlPr>
                              <a:rPr lang="en-US" sz="1700" i="1">
                                <a:solidFill>
                                  <a:schemeClr val="tx1"/>
                                </a:solidFill>
                                <a:latin typeface="Cambria Math" panose="02040503050406030204" pitchFamily="18" charset="0"/>
                              </a:rPr>
                            </m:ctrlPr>
                          </m:sSubSupPr>
                          <m:e>
                            <m:r>
                              <m:rPr>
                                <m:sty m:val="p"/>
                              </m:rPr>
                              <a:rPr lang="en-US" sz="1700">
                                <a:solidFill>
                                  <a:schemeClr val="tx1"/>
                                </a:solidFill>
                                <a:latin typeface="Cambria Math" panose="02040503050406030204" pitchFamily="18" charset="0"/>
                              </a:rPr>
                              <m:t>AC</m:t>
                            </m:r>
                          </m:e>
                          <m:sub>
                            <m:r>
                              <m:rPr>
                                <m:sty m:val="p"/>
                              </m:rPr>
                              <a:rPr lang="en-US" sz="1700">
                                <a:solidFill>
                                  <a:schemeClr val="tx1"/>
                                </a:solidFill>
                                <a:latin typeface="Cambria Math" panose="02040503050406030204" pitchFamily="18" charset="0"/>
                              </a:rPr>
                              <m:t>y</m:t>
                            </m:r>
                          </m:sub>
                          <m:sup>
                            <m:r>
                              <a:rPr lang="de-DE" sz="1700" b="0" i="0" smtClean="0">
                                <a:solidFill>
                                  <a:schemeClr val="tx1"/>
                                </a:solidFill>
                                <a:latin typeface="Cambria Math" panose="02040503050406030204" pitchFamily="18" charset="0"/>
                              </a:rPr>
                              <m:t>−</m:t>
                            </m:r>
                          </m:sup>
                        </m:sSubSup>
                      </m:den>
                    </m:f>
                  </m:oMath>
                </a14:m>
                <a:endParaRPr lang="de-DE" sz="1700" dirty="0">
                  <a:solidFill>
                    <a:schemeClr val="tx1"/>
                  </a:solidFill>
                </a:endParaRPr>
              </a:p>
              <a:p>
                <a:pPr marL="1657350" lvl="3" indent="-342900">
                  <a:buFont typeface="Arial" panose="020B0604020202020204" pitchFamily="34" charset="0"/>
                  <a:buAutoNum type="alphaLcParenR" startAt="2"/>
                </a:pPr>
                <a:r>
                  <a:rPr lang="en-US" sz="1700" dirty="0">
                    <a:solidFill>
                      <a:schemeClr val="tx1"/>
                    </a:solidFill>
                  </a:rPr>
                  <a:t> Fieller’s theorem (</a:t>
                </a:r>
                <a:r>
                  <a:rPr lang="en-US" sz="1700" i="1" dirty="0" err="1">
                    <a:solidFill>
                      <a:schemeClr val="tx1"/>
                    </a:solidFill>
                  </a:rPr>
                  <a:t>Axelsson</a:t>
                </a:r>
                <a:r>
                  <a:rPr lang="en-US" sz="1700" i="1" dirty="0">
                    <a:solidFill>
                      <a:schemeClr val="tx1"/>
                    </a:solidFill>
                  </a:rPr>
                  <a:t> et al., 2014</a:t>
                </a:r>
                <a:r>
                  <a:rPr lang="en-US" sz="1700" dirty="0">
                    <a:solidFill>
                      <a:schemeClr val="tx1"/>
                    </a:solidFill>
                  </a:rPr>
                  <a:t>):</a:t>
                </a:r>
              </a:p>
              <a:p>
                <a:pPr marL="1314450" lvl="3" indent="0">
                  <a:buNone/>
                </a:pPr>
                <a:r>
                  <a:rPr lang="en-US" sz="1700" dirty="0">
                    <a:solidFill>
                      <a:schemeClr val="tx1"/>
                    </a:solidFill>
                  </a:rPr>
                  <a:t> 	</a:t>
                </a:r>
                <a14:m>
                  <m:oMath xmlns:m="http://schemas.openxmlformats.org/officeDocument/2006/math">
                    <m:sSubSup>
                      <m:sSubSupPr>
                        <m:ctrlPr>
                          <a:rPr lang="en-US" sz="1700" i="1">
                            <a:solidFill>
                              <a:schemeClr val="tx1"/>
                            </a:solidFill>
                            <a:latin typeface="Cambria Math" panose="02040503050406030204" pitchFamily="18" charset="0"/>
                          </a:rPr>
                        </m:ctrlPr>
                      </m:sSubSupPr>
                      <m:e>
                        <m:r>
                          <a:rPr lang="de-DE" sz="1700" i="1">
                            <a:solidFill>
                              <a:schemeClr val="tx1"/>
                            </a:solidFill>
                            <a:latin typeface="Cambria Math" panose="02040503050406030204" pitchFamily="18" charset="0"/>
                          </a:rPr>
                          <m:t> </m:t>
                        </m:r>
                        <m:r>
                          <a:rPr lang="de-DE" sz="1700" i="1">
                            <a:solidFill>
                              <a:schemeClr val="tx1"/>
                            </a:solidFill>
                            <a:latin typeface="Cambria Math" panose="02040503050406030204" pitchFamily="18" charset="0"/>
                          </a:rPr>
                          <m:t>𝑅</m:t>
                        </m:r>
                      </m:e>
                      <m:sub>
                        <m:r>
                          <a:rPr lang="en-US" sz="1700" i="1">
                            <a:solidFill>
                              <a:schemeClr val="tx1"/>
                            </a:solidFill>
                            <a:latin typeface="Cambria Math" panose="02040503050406030204" pitchFamily="18" charset="0"/>
                          </a:rPr>
                          <m:t>𝑥</m:t>
                        </m:r>
                        <m:r>
                          <a:rPr lang="de-DE" sz="1700" i="1">
                            <a:solidFill>
                              <a:schemeClr val="tx1"/>
                            </a:solidFill>
                            <a:latin typeface="Cambria Math" panose="02040503050406030204" pitchFamily="18" charset="0"/>
                          </a:rPr>
                          <m:t>,</m:t>
                        </m:r>
                        <m:r>
                          <a:rPr lang="de-DE" sz="1700" i="1">
                            <a:solidFill>
                              <a:schemeClr val="tx1"/>
                            </a:solidFill>
                            <a:latin typeface="Cambria Math" panose="02040503050406030204" pitchFamily="18" charset="0"/>
                          </a:rPr>
                          <m:t>𝑦</m:t>
                        </m:r>
                      </m:sub>
                      <m:sup>
                        <m:r>
                          <a:rPr lang="en-US" sz="1700" i="1">
                            <a:solidFill>
                              <a:schemeClr val="tx1"/>
                            </a:solidFill>
                            <a:latin typeface="Cambria Math" panose="02040503050406030204" pitchFamily="18" charset="0"/>
                          </a:rPr>
                          <m:t>± </m:t>
                        </m:r>
                      </m:sup>
                    </m:sSubSup>
                    <m:r>
                      <a:rPr lang="en-US" sz="1700" i="1">
                        <a:solidFill>
                          <a:schemeClr val="tx1"/>
                        </a:solidFill>
                        <a:latin typeface="Cambria Math" panose="02040503050406030204" pitchFamily="18" charset="0"/>
                      </a:rPr>
                      <m:t>= </m:t>
                    </m:r>
                    <m:f>
                      <m:fPr>
                        <m:ctrlPr>
                          <a:rPr lang="en-US" sz="1700" i="1">
                            <a:solidFill>
                              <a:schemeClr val="tx1"/>
                            </a:solidFill>
                            <a:latin typeface="Cambria Math" panose="02040503050406030204" pitchFamily="18" charset="0"/>
                          </a:rPr>
                        </m:ctrlPr>
                      </m:fPr>
                      <m:num>
                        <m:r>
                          <a:rPr lang="en-US" sz="1700" i="1">
                            <a:solidFill>
                              <a:schemeClr val="tx1"/>
                            </a:solidFill>
                            <a:latin typeface="Cambria Math" panose="02040503050406030204" pitchFamily="18" charset="0"/>
                          </a:rPr>
                          <m:t>1</m:t>
                        </m:r>
                      </m:num>
                      <m:den>
                        <m:d>
                          <m:dPr>
                            <m:ctrlPr>
                              <a:rPr lang="en-US" sz="1700" i="1">
                                <a:solidFill>
                                  <a:schemeClr val="tx1"/>
                                </a:solidFill>
                                <a:latin typeface="Cambria Math" panose="02040503050406030204" pitchFamily="18" charset="0"/>
                              </a:rPr>
                            </m:ctrlPr>
                          </m:dPr>
                          <m:e>
                            <m:sSubSup>
                              <m:sSubSupPr>
                                <m:ctrlPr>
                                  <a:rPr lang="en-US" sz="1700" i="1">
                                    <a:solidFill>
                                      <a:schemeClr val="tx1"/>
                                    </a:solidFill>
                                    <a:latin typeface="Cambria Math" panose="02040503050406030204" pitchFamily="18" charset="0"/>
                                  </a:rPr>
                                </m:ctrlPr>
                              </m:sSubSup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r>
                                  <a:rPr lang="en-US" sz="1700" i="1">
                                    <a:solidFill>
                                      <a:schemeClr val="tx1"/>
                                    </a:solidFill>
                                    <a:latin typeface="Cambria Math" panose="02040503050406030204" pitchFamily="18" charset="0"/>
                                  </a:rPr>
                                  <m:t> </m:t>
                                </m:r>
                              </m:sub>
                              <m:sup>
                                <m:r>
                                  <a:rPr lang="en-US" sz="1700" i="1">
                                    <a:solidFill>
                                      <a:schemeClr val="tx1"/>
                                    </a:solidFill>
                                    <a:latin typeface="Cambria Math" panose="02040503050406030204" pitchFamily="18" charset="0"/>
                                  </a:rPr>
                                  <m:t>2</m:t>
                                </m:r>
                              </m:sup>
                            </m:sSubSup>
                            <m:r>
                              <a:rPr lang="en-US" sz="1700" i="1">
                                <a:solidFill>
                                  <a:schemeClr val="tx1"/>
                                </a:solidFill>
                                <a:latin typeface="Cambria Math" panose="02040503050406030204" pitchFamily="18" charset="0"/>
                              </a:rPr>
                              <m:t>− </m:t>
                            </m:r>
                            <m:sSubSup>
                              <m:sSubSupPr>
                                <m:ctrlPr>
                                  <a:rPr lang="en-US" sz="1700" i="1">
                                    <a:solidFill>
                                      <a:schemeClr val="tx1"/>
                                    </a:solidFill>
                                    <a:latin typeface="Cambria Math" panose="02040503050406030204" pitchFamily="18" charset="0"/>
                                  </a:rPr>
                                </m:ctrlPr>
                              </m:sSubSupPr>
                              <m:e>
                                <m:r>
                                  <a:rPr lang="de-DE" sz="1700" i="1">
                                    <a:solidFill>
                                      <a:schemeClr val="tx1"/>
                                    </a:solidFill>
                                    <a:latin typeface="Cambria Math" panose="02040503050406030204" pitchFamily="18" charset="0"/>
                                  </a:rPr>
                                  <m:t>4</m:t>
                                </m:r>
                                <m:r>
                                  <a:rPr lang="en-US" sz="1700" i="1">
                                    <a:solidFill>
                                      <a:schemeClr val="tx1"/>
                                    </a:solidFill>
                                    <a:latin typeface="Cambria Math" panose="02040503050406030204" pitchFamily="18" charset="0"/>
                                  </a:rPr>
                                  <m:t>𝑢</m:t>
                                </m:r>
                              </m:e>
                              <m:sub>
                                <m:r>
                                  <a:rPr lang="en-US" sz="1700" i="1">
                                    <a:solidFill>
                                      <a:schemeClr val="tx1"/>
                                    </a:solidFill>
                                    <a:latin typeface="Cambria Math" panose="02040503050406030204" pitchFamily="18" charset="0"/>
                                  </a:rPr>
                                  <m:t>𝑥</m:t>
                                </m:r>
                                <m:r>
                                  <a:rPr lang="en-US" sz="1700" i="1">
                                    <a:solidFill>
                                      <a:schemeClr val="tx1"/>
                                    </a:solidFill>
                                    <a:latin typeface="Cambria Math" panose="02040503050406030204" pitchFamily="18" charset="0"/>
                                  </a:rPr>
                                  <m:t> </m:t>
                                </m:r>
                              </m:sub>
                              <m:sup>
                                <m:r>
                                  <a:rPr lang="en-US" sz="1700" i="1">
                                    <a:solidFill>
                                      <a:schemeClr val="tx1"/>
                                    </a:solidFill>
                                    <a:latin typeface="Cambria Math" panose="02040503050406030204" pitchFamily="18" charset="0"/>
                                  </a:rPr>
                                  <m:t>2</m:t>
                                </m:r>
                              </m:sup>
                            </m:sSubSup>
                          </m:e>
                        </m:d>
                      </m:den>
                    </m:f>
                    <m:d>
                      <m:dPr>
                        <m:begChr m:val="{"/>
                        <m:endChr m:val="}"/>
                        <m:ctrlPr>
                          <a:rPr lang="en-US" sz="1700" i="1">
                            <a:solidFill>
                              <a:schemeClr val="tx1"/>
                            </a:solidFill>
                            <a:latin typeface="Cambria Math" panose="02040503050406030204" pitchFamily="18" charset="0"/>
                          </a:rPr>
                        </m:ctrlPr>
                      </m:dPr>
                      <m:e>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r>
                              <a:rPr lang="en-US" sz="1700" i="1">
                                <a:solidFill>
                                  <a:schemeClr val="tx1"/>
                                </a:solidFill>
                                <a:latin typeface="Cambria Math" panose="02040503050406030204" pitchFamily="18" charset="0"/>
                              </a:rPr>
                              <m:t> </m:t>
                            </m:r>
                          </m:sub>
                        </m:sSub>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𝑦</m:t>
                            </m:r>
                          </m:sub>
                        </m:sSub>
                        <m:r>
                          <a:rPr lang="en-US" sz="1700" i="1">
                            <a:solidFill>
                              <a:schemeClr val="tx1"/>
                            </a:solidFill>
                            <a:latin typeface="Cambria Math" panose="02040503050406030204" pitchFamily="18" charset="0"/>
                          </a:rPr>
                          <m:t>− </m:t>
                        </m:r>
                        <m:r>
                          <a:rPr lang="en-US" sz="1700" i="1">
                            <a:solidFill>
                              <a:schemeClr val="tx1"/>
                            </a:solidFill>
                            <a:latin typeface="Cambria Math" panose="02040503050406030204" pitchFamily="18" charset="0"/>
                          </a:rPr>
                          <m:t>𝜌</m:t>
                        </m:r>
                        <m:sSub>
                          <m:sSubPr>
                            <m:ctrlPr>
                              <a:rPr lang="en-US" sz="1700" i="1">
                                <a:solidFill>
                                  <a:schemeClr val="tx1"/>
                                </a:solidFill>
                                <a:latin typeface="Cambria Math" panose="02040503050406030204" pitchFamily="18" charset="0"/>
                              </a:rPr>
                            </m:ctrlPr>
                          </m:sSubPr>
                          <m:e>
                            <m:r>
                              <a:rPr lang="de-DE" sz="1700" i="1">
                                <a:solidFill>
                                  <a:schemeClr val="tx1"/>
                                </a:solidFill>
                                <a:latin typeface="Cambria Math" panose="02040503050406030204" pitchFamily="18" charset="0"/>
                              </a:rPr>
                              <m:t>4</m:t>
                            </m:r>
                            <m:r>
                              <a:rPr lang="en-US" sz="1700" i="1">
                                <a:solidFill>
                                  <a:schemeClr val="tx1"/>
                                </a:solidFill>
                                <a:latin typeface="Cambria Math" panose="02040503050406030204" pitchFamily="18" charset="0"/>
                              </a:rPr>
                              <m:t>𝑢</m:t>
                            </m:r>
                          </m:e>
                          <m:sub>
                            <m:r>
                              <a:rPr lang="en-US" sz="1700" i="1">
                                <a:solidFill>
                                  <a:schemeClr val="tx1"/>
                                </a:solidFill>
                                <a:latin typeface="Cambria Math" panose="02040503050406030204" pitchFamily="18" charset="0"/>
                              </a:rPr>
                              <m:t>𝑥</m:t>
                            </m:r>
                          </m:sub>
                        </m:sSub>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𝑢</m:t>
                            </m:r>
                          </m:e>
                          <m:sub>
                            <m:r>
                              <a:rPr lang="en-US" sz="1700" i="1">
                                <a:solidFill>
                                  <a:schemeClr val="tx1"/>
                                </a:solidFill>
                                <a:latin typeface="Cambria Math" panose="02040503050406030204" pitchFamily="18" charset="0"/>
                              </a:rPr>
                              <m:t>𝑦</m:t>
                            </m:r>
                          </m:sub>
                        </m:sSub>
                        <m:r>
                          <a:rPr lang="en-US" sz="1700" i="1">
                            <a:solidFill>
                              <a:schemeClr val="tx1"/>
                            </a:solidFill>
                            <a:latin typeface="Cambria Math" panose="02040503050406030204" pitchFamily="18" charset="0"/>
                          </a:rPr>
                          <m:t>) ∓ </m:t>
                        </m:r>
                        <m:rad>
                          <m:radPr>
                            <m:degHide m:val="on"/>
                            <m:ctrlPr>
                              <a:rPr lang="en-US" sz="1700" i="1">
                                <a:solidFill>
                                  <a:schemeClr val="tx1"/>
                                </a:solidFill>
                                <a:latin typeface="Cambria Math" panose="02040503050406030204" pitchFamily="18" charset="0"/>
                              </a:rPr>
                            </m:ctrlPr>
                          </m:radPr>
                          <m:deg/>
                          <m:e>
                            <m:sSup>
                              <m:sSupPr>
                                <m:ctrlPr>
                                  <a:rPr lang="en-US" sz="1700" i="1">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r>
                                      <a:rPr lang="en-US" sz="1700" i="1">
                                        <a:solidFill>
                                          <a:schemeClr val="tx1"/>
                                        </a:solidFill>
                                        <a:latin typeface="Cambria Math" panose="02040503050406030204" pitchFamily="18" charset="0"/>
                                      </a:rPr>
                                      <m:t> </m:t>
                                    </m:r>
                                  </m:sub>
                                </m:sSub>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𝑦</m:t>
                                    </m:r>
                                  </m:sub>
                                </m:sSub>
                                <m:r>
                                  <a:rPr lang="en-US" sz="1700" i="1">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𝜌</m:t>
                                </m:r>
                                <m:sSub>
                                  <m:sSubPr>
                                    <m:ctrlPr>
                                      <a:rPr lang="en-US" sz="1700" i="1">
                                        <a:solidFill>
                                          <a:schemeClr val="tx1"/>
                                        </a:solidFill>
                                        <a:latin typeface="Cambria Math" panose="02040503050406030204" pitchFamily="18" charset="0"/>
                                      </a:rPr>
                                    </m:ctrlPr>
                                  </m:sSubPr>
                                  <m:e>
                                    <m:r>
                                      <a:rPr lang="de-DE" sz="1700" i="1">
                                        <a:solidFill>
                                          <a:schemeClr val="tx1"/>
                                        </a:solidFill>
                                        <a:latin typeface="Cambria Math" panose="02040503050406030204" pitchFamily="18" charset="0"/>
                                      </a:rPr>
                                      <m:t>4</m:t>
                                    </m:r>
                                    <m:r>
                                      <a:rPr lang="en-US" sz="1700" i="1">
                                        <a:solidFill>
                                          <a:schemeClr val="tx1"/>
                                        </a:solidFill>
                                        <a:latin typeface="Cambria Math" panose="02040503050406030204" pitchFamily="18" charset="0"/>
                                      </a:rPr>
                                      <m:t>𝑢</m:t>
                                    </m:r>
                                  </m:e>
                                  <m:sub>
                                    <m:r>
                                      <a:rPr lang="en-US" sz="1700" i="1">
                                        <a:solidFill>
                                          <a:schemeClr val="tx1"/>
                                        </a:solidFill>
                                        <a:latin typeface="Cambria Math" panose="02040503050406030204" pitchFamily="18" charset="0"/>
                                      </a:rPr>
                                      <m:t>𝑥</m:t>
                                    </m:r>
                                  </m:sub>
                                </m:sSub>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𝑢</m:t>
                                    </m:r>
                                  </m:e>
                                  <m:sub>
                                    <m:r>
                                      <a:rPr lang="en-US" sz="1700" i="1">
                                        <a:solidFill>
                                          <a:schemeClr val="tx1"/>
                                        </a:solidFill>
                                        <a:latin typeface="Cambria Math" panose="02040503050406030204" pitchFamily="18" charset="0"/>
                                      </a:rPr>
                                      <m:t>𝑦</m:t>
                                    </m:r>
                                  </m:sub>
                                </m:sSub>
                                <m:r>
                                  <a:rPr lang="en-US" sz="1700" i="1">
                                    <a:solidFill>
                                      <a:schemeClr val="tx1"/>
                                    </a:solidFill>
                                    <a:latin typeface="Cambria Math" panose="02040503050406030204" pitchFamily="18" charset="0"/>
                                  </a:rPr>
                                  <m:t>)</m:t>
                                </m:r>
                              </m:e>
                              <m:sup>
                                <m:r>
                                  <a:rPr lang="en-US" sz="1700" i="1">
                                    <a:solidFill>
                                      <a:schemeClr val="tx1"/>
                                    </a:solidFill>
                                    <a:latin typeface="Cambria Math" panose="02040503050406030204" pitchFamily="18" charset="0"/>
                                  </a:rPr>
                                  <m:t>2</m:t>
                                </m:r>
                              </m:sup>
                            </m:sSup>
                            <m:r>
                              <a:rPr lang="en-US" sz="1700" i="1">
                                <a:solidFill>
                                  <a:schemeClr val="tx1"/>
                                </a:solidFill>
                                <a:latin typeface="Cambria Math" panose="02040503050406030204" pitchFamily="18" charset="0"/>
                              </a:rPr>
                              <m:t>−(</m:t>
                            </m:r>
                            <m:sSubSup>
                              <m:sSubSupPr>
                                <m:ctrlPr>
                                  <a:rPr lang="en-US" sz="1700" i="1">
                                    <a:solidFill>
                                      <a:schemeClr val="tx1"/>
                                    </a:solidFill>
                                    <a:latin typeface="Cambria Math" panose="02040503050406030204" pitchFamily="18" charset="0"/>
                                  </a:rPr>
                                </m:ctrlPr>
                              </m:sSubSup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𝑥</m:t>
                                </m:r>
                              </m:sub>
                              <m:sup>
                                <m:r>
                                  <a:rPr lang="en-US" sz="1700" i="1">
                                    <a:solidFill>
                                      <a:schemeClr val="tx1"/>
                                    </a:solidFill>
                                    <a:latin typeface="Cambria Math" panose="02040503050406030204" pitchFamily="18" charset="0"/>
                                  </a:rPr>
                                  <m:t>2</m:t>
                                </m:r>
                              </m:sup>
                            </m:sSubSup>
                            <m:r>
                              <a:rPr lang="en-US" sz="1700" i="1">
                                <a:solidFill>
                                  <a:schemeClr val="tx1"/>
                                </a:solidFill>
                                <a:latin typeface="Cambria Math" panose="02040503050406030204" pitchFamily="18" charset="0"/>
                              </a:rPr>
                              <m:t>−</m:t>
                            </m:r>
                            <m:sSubSup>
                              <m:sSubSupPr>
                                <m:ctrlPr>
                                  <a:rPr lang="en-US" sz="1700" i="1">
                                    <a:solidFill>
                                      <a:schemeClr val="tx1"/>
                                    </a:solidFill>
                                    <a:latin typeface="Cambria Math" panose="02040503050406030204" pitchFamily="18" charset="0"/>
                                  </a:rPr>
                                </m:ctrlPr>
                              </m:sSubSupPr>
                              <m:e>
                                <m:r>
                                  <a:rPr lang="de-DE" sz="1700" i="1">
                                    <a:solidFill>
                                      <a:schemeClr val="tx1"/>
                                    </a:solidFill>
                                    <a:latin typeface="Cambria Math" panose="02040503050406030204" pitchFamily="18" charset="0"/>
                                  </a:rPr>
                                  <m:t>4</m:t>
                                </m:r>
                                <m:r>
                                  <a:rPr lang="en-US" sz="1700" i="1">
                                    <a:solidFill>
                                      <a:schemeClr val="tx1"/>
                                    </a:solidFill>
                                    <a:latin typeface="Cambria Math" panose="02040503050406030204" pitchFamily="18" charset="0"/>
                                  </a:rPr>
                                  <m:t>𝑢</m:t>
                                </m:r>
                              </m:e>
                              <m:sub>
                                <m:r>
                                  <a:rPr lang="en-US" sz="1700" i="1">
                                    <a:solidFill>
                                      <a:schemeClr val="tx1"/>
                                    </a:solidFill>
                                    <a:latin typeface="Cambria Math" panose="02040503050406030204" pitchFamily="18" charset="0"/>
                                  </a:rPr>
                                  <m:t>𝑥</m:t>
                                </m:r>
                              </m:sub>
                              <m:sup>
                                <m:r>
                                  <a:rPr lang="en-US" sz="1700" i="1">
                                    <a:solidFill>
                                      <a:schemeClr val="tx1"/>
                                    </a:solidFill>
                                    <a:latin typeface="Cambria Math" panose="02040503050406030204" pitchFamily="18" charset="0"/>
                                  </a:rPr>
                                  <m:t>2</m:t>
                                </m:r>
                              </m:sup>
                            </m:sSubSup>
                            <m:r>
                              <a:rPr lang="en-US" sz="1700" i="1">
                                <a:solidFill>
                                  <a:schemeClr val="tx1"/>
                                </a:solidFill>
                                <a:latin typeface="Cambria Math" panose="02040503050406030204" pitchFamily="18" charset="0"/>
                              </a:rPr>
                              <m:t>)(</m:t>
                            </m:r>
                            <m:sSubSup>
                              <m:sSubSupPr>
                                <m:ctrlPr>
                                  <a:rPr lang="en-US" sz="1700" i="1">
                                    <a:solidFill>
                                      <a:schemeClr val="tx1"/>
                                    </a:solidFill>
                                    <a:latin typeface="Cambria Math" panose="02040503050406030204" pitchFamily="18" charset="0"/>
                                  </a:rPr>
                                </m:ctrlPr>
                              </m:sSubSupPr>
                              <m:e>
                                <m:r>
                                  <a:rPr lang="en-US" sz="1700" i="1">
                                    <a:solidFill>
                                      <a:schemeClr val="tx1"/>
                                    </a:solidFill>
                                    <a:latin typeface="Cambria Math" panose="02040503050406030204" pitchFamily="18" charset="0"/>
                                  </a:rPr>
                                  <m:t>𝐴𝐶</m:t>
                                </m:r>
                              </m:e>
                              <m:sub>
                                <m:r>
                                  <a:rPr lang="en-US" sz="1700" i="1">
                                    <a:solidFill>
                                      <a:schemeClr val="tx1"/>
                                    </a:solidFill>
                                    <a:latin typeface="Cambria Math" panose="02040503050406030204" pitchFamily="18" charset="0"/>
                                  </a:rPr>
                                  <m:t>𝑦</m:t>
                                </m:r>
                              </m:sub>
                              <m:sup>
                                <m:r>
                                  <a:rPr lang="en-US" sz="1700" i="1">
                                    <a:solidFill>
                                      <a:schemeClr val="tx1"/>
                                    </a:solidFill>
                                    <a:latin typeface="Cambria Math" panose="02040503050406030204" pitchFamily="18" charset="0"/>
                                  </a:rPr>
                                  <m:t>2</m:t>
                                </m:r>
                              </m:sup>
                            </m:sSubSup>
                            <m:r>
                              <a:rPr lang="en-US" sz="1700" i="1">
                                <a:solidFill>
                                  <a:schemeClr val="tx1"/>
                                </a:solidFill>
                                <a:latin typeface="Cambria Math" panose="02040503050406030204" pitchFamily="18" charset="0"/>
                              </a:rPr>
                              <m:t>−</m:t>
                            </m:r>
                            <m:sSubSup>
                              <m:sSubSupPr>
                                <m:ctrlPr>
                                  <a:rPr lang="en-US" sz="1700" i="1">
                                    <a:solidFill>
                                      <a:schemeClr val="tx1"/>
                                    </a:solidFill>
                                    <a:latin typeface="Cambria Math" panose="02040503050406030204" pitchFamily="18" charset="0"/>
                                  </a:rPr>
                                </m:ctrlPr>
                              </m:sSubSupPr>
                              <m:e>
                                <m:r>
                                  <a:rPr lang="de-DE" sz="1700" i="1">
                                    <a:solidFill>
                                      <a:schemeClr val="tx1"/>
                                    </a:solidFill>
                                    <a:latin typeface="Cambria Math" panose="02040503050406030204" pitchFamily="18" charset="0"/>
                                  </a:rPr>
                                  <m:t>4</m:t>
                                </m:r>
                                <m:r>
                                  <a:rPr lang="en-US" sz="1700" i="1">
                                    <a:solidFill>
                                      <a:schemeClr val="tx1"/>
                                    </a:solidFill>
                                    <a:latin typeface="Cambria Math" panose="02040503050406030204" pitchFamily="18" charset="0"/>
                                  </a:rPr>
                                  <m:t>𝑢</m:t>
                                </m:r>
                              </m:e>
                              <m:sub>
                                <m:r>
                                  <a:rPr lang="en-US" sz="1700" i="1">
                                    <a:solidFill>
                                      <a:schemeClr val="tx1"/>
                                    </a:solidFill>
                                    <a:latin typeface="Cambria Math" panose="02040503050406030204" pitchFamily="18" charset="0"/>
                                  </a:rPr>
                                  <m:t>𝑦</m:t>
                                </m:r>
                              </m:sub>
                              <m:sup>
                                <m:r>
                                  <a:rPr lang="en-US" sz="1700" i="1">
                                    <a:solidFill>
                                      <a:schemeClr val="tx1"/>
                                    </a:solidFill>
                                    <a:latin typeface="Cambria Math" panose="02040503050406030204" pitchFamily="18" charset="0"/>
                                  </a:rPr>
                                  <m:t>2</m:t>
                                </m:r>
                              </m:sup>
                            </m:sSubSup>
                            <m:r>
                              <a:rPr lang="en-US" sz="1700" i="1">
                                <a:solidFill>
                                  <a:schemeClr val="tx1"/>
                                </a:solidFill>
                                <a:latin typeface="Cambria Math" panose="02040503050406030204" pitchFamily="18" charset="0"/>
                              </a:rPr>
                              <m:t>)</m:t>
                            </m:r>
                          </m:e>
                        </m:rad>
                      </m:e>
                    </m:d>
                  </m:oMath>
                </a14:m>
                <a:endParaRPr lang="en-US" sz="1700" dirty="0">
                  <a:solidFill>
                    <a:schemeClr val="tx1"/>
                  </a:solidFill>
                </a:endParaRPr>
              </a:p>
              <a:p>
                <a:pPr marL="457200" lvl="1" indent="0">
                  <a:buNone/>
                </a:pPr>
                <a:endParaRPr lang="de-DE" sz="2000" dirty="0"/>
              </a:p>
              <a:p>
                <a:pPr marL="1371600" lvl="2" indent="-514350">
                  <a:buFont typeface="+mj-lt"/>
                  <a:buAutoNum type="romanUcPeriod"/>
                </a:pPr>
                <a:endParaRPr lang="de-DE" sz="1900" dirty="0"/>
              </a:p>
              <a:p>
                <a:endParaRPr lang="en-US" sz="2500" b="1" dirty="0"/>
              </a:p>
            </p:txBody>
          </p:sp>
        </mc:Choice>
        <mc:Fallback xmlns="">
          <p:sp>
            <p:nvSpPr>
              <p:cNvPr id="3" name="Inhaltsplatzhalter 2"/>
              <p:cNvSpPr>
                <a:spLocks noGrp="1" noRot="1" noChangeAspect="1" noMove="1" noResize="1" noEditPoints="1" noAdjustHandles="1" noChangeArrowheads="1" noChangeShapeType="1" noTextEdit="1"/>
              </p:cNvSpPr>
              <p:nvPr>
                <p:ph sz="quarter" idx="13"/>
              </p:nvPr>
            </p:nvSpPr>
            <p:spPr>
              <a:xfrm>
                <a:off x="76200" y="1143000"/>
                <a:ext cx="11963400" cy="5638800"/>
              </a:xfrm>
              <a:blipFill rotWithShape="0">
                <a:blip r:embed="rId2"/>
                <a:stretch>
                  <a:fillRect l="-714" t="-1514"/>
                </a:stretch>
              </a:blipFill>
            </p:spPr>
            <p:txBody>
              <a:bodyPr/>
              <a:lstStyle/>
              <a:p>
                <a:r>
                  <a:rPr lang="en-US">
                    <a:noFill/>
                  </a:rPr>
                  <a:t> </a:t>
                </a:r>
              </a:p>
            </p:txBody>
          </p:sp>
        </mc:Fallback>
      </mc:AlternateContent>
    </p:spTree>
    <p:extLst>
      <p:ext uri="{BB962C8B-B14F-4D97-AF65-F5344CB8AC3E}">
        <p14:creationId xmlns:p14="http://schemas.microsoft.com/office/powerpoint/2010/main" val="391963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200"/>
            <a:ext cx="9601200" cy="1341438"/>
          </a:xfrm>
        </p:spPr>
        <p:txBody>
          <a:bodyPr>
            <a:normAutofit/>
          </a:bodyPr>
          <a:lstStyle/>
          <a:p>
            <a:pPr algn="l"/>
            <a:r>
              <a:rPr lang="en-US" sz="3200" b="1" dirty="0">
                <a:solidFill>
                  <a:prstClr val="white"/>
                </a:solidFill>
                <a:ea typeface="Unit Offc Light" panose="020B0504030101020102" pitchFamily="34" charset="0"/>
                <a:cs typeface="Unit Offc Light" panose="020B0504030101020102" pitchFamily="34" charset="0"/>
              </a:rPr>
              <a:t>3c. Evaluation: </a:t>
            </a:r>
            <a:r>
              <a:rPr lang="en-US" sz="3200" b="1" i="1" dirty="0">
                <a:solidFill>
                  <a:prstClr val="white"/>
                </a:solidFill>
                <a:ea typeface="Unit Offc Light" panose="020B0504030101020102" pitchFamily="34" charset="0"/>
                <a:cs typeface="Unit Offc Light" panose="020B0504030101020102" pitchFamily="34" charset="0"/>
              </a:rPr>
              <a:t>Timing Power</a:t>
            </a:r>
            <a:endParaRPr lang="en-US" sz="3200" dirty="0"/>
          </a:p>
        </p:txBody>
      </p:sp>
      <mc:AlternateContent xmlns:mc="http://schemas.openxmlformats.org/markup-compatibility/2006" xmlns:a14="http://schemas.microsoft.com/office/drawing/2010/main">
        <mc:Choice Requires="a14">
          <p:sp>
            <p:nvSpPr>
              <p:cNvPr id="3" name="Inhaltsplatzhalter 2"/>
              <p:cNvSpPr>
                <a:spLocks noGrp="1"/>
              </p:cNvSpPr>
              <p:nvPr>
                <p:ph sz="quarter" idx="13"/>
              </p:nvPr>
            </p:nvSpPr>
            <p:spPr>
              <a:xfrm>
                <a:off x="254400" y="1143000"/>
                <a:ext cx="11937600" cy="4573800"/>
              </a:xfrm>
            </p:spPr>
            <p:txBody>
              <a:bodyPr>
                <a:normAutofit/>
              </a:bodyPr>
              <a:lstStyle/>
              <a:p>
                <a:r>
                  <a:rPr lang="de-DE" sz="2400" b="1" dirty="0">
                    <a:solidFill>
                      <a:schemeClr val="tx1"/>
                    </a:solidFill>
                  </a:rPr>
                  <a:t>Question</a:t>
                </a:r>
                <a:r>
                  <a:rPr lang="de-DE" sz="2400" dirty="0">
                    <a:solidFill>
                      <a:schemeClr val="tx1"/>
                    </a:solidFill>
                  </a:rPr>
                  <a:t>: </a:t>
                </a:r>
                <a:r>
                  <a:rPr lang="de-DE" sz="2400" i="1" dirty="0">
                    <a:solidFill>
                      <a:schemeClr val="tx1"/>
                    </a:solidFill>
                  </a:rPr>
                  <a:t>„Can </a:t>
                </a:r>
                <a:r>
                  <a:rPr lang="de-DE" sz="2400" i="1" dirty="0" err="1">
                    <a:solidFill>
                      <a:schemeClr val="tx1"/>
                    </a:solidFill>
                  </a:rPr>
                  <a:t>we</a:t>
                </a:r>
                <a:r>
                  <a:rPr lang="de-DE" sz="2400" i="1" dirty="0">
                    <a:solidFill>
                      <a:schemeClr val="tx1"/>
                    </a:solidFill>
                  </a:rPr>
                  <a:t> </a:t>
                </a:r>
                <a:r>
                  <a:rPr lang="de-DE" sz="2400" i="1" dirty="0" err="1">
                    <a:solidFill>
                      <a:schemeClr val="tx1"/>
                    </a:solidFill>
                  </a:rPr>
                  <a:t>determine</a:t>
                </a:r>
                <a:r>
                  <a:rPr lang="de-DE" sz="2400" i="1" dirty="0">
                    <a:solidFill>
                      <a:schemeClr val="tx1"/>
                    </a:solidFill>
                  </a:rPr>
                  <a:t> time </a:t>
                </a:r>
                <a:r>
                  <a:rPr lang="de-DE" sz="2400" i="1" dirty="0" err="1">
                    <a:solidFill>
                      <a:schemeClr val="tx1"/>
                    </a:solidFill>
                  </a:rPr>
                  <a:t>zero</a:t>
                </a:r>
                <a:r>
                  <a:rPr lang="de-DE" sz="2400" i="1" dirty="0">
                    <a:solidFill>
                      <a:schemeClr val="tx1"/>
                    </a:solidFill>
                  </a:rPr>
                  <a:t> +/- </a:t>
                </a:r>
                <a:r>
                  <a:rPr lang="de-DE" sz="2400" i="1" dirty="0" err="1">
                    <a:solidFill>
                      <a:schemeClr val="tx1"/>
                    </a:solidFill>
                  </a:rPr>
                  <a:t>uncertainty</a:t>
                </a:r>
                <a:r>
                  <a:rPr lang="de-DE" sz="2400" i="1" dirty="0">
                    <a:solidFill>
                      <a:schemeClr val="tx1"/>
                    </a:solidFill>
                  </a:rPr>
                  <a:t> </a:t>
                </a:r>
                <a:r>
                  <a:rPr lang="de-DE" sz="2400" i="1" dirty="0" err="1">
                    <a:solidFill>
                      <a:schemeClr val="tx1"/>
                    </a:solidFill>
                  </a:rPr>
                  <a:t>within</a:t>
                </a:r>
                <a:r>
                  <a:rPr lang="de-DE" sz="2400" i="1" dirty="0">
                    <a:solidFill>
                      <a:schemeClr val="tx1"/>
                    </a:solidFill>
                  </a:rPr>
                  <a:t> a </a:t>
                </a:r>
                <a:r>
                  <a:rPr lang="de-DE" sz="2400" i="1" dirty="0" err="1">
                    <a:solidFill>
                      <a:schemeClr val="tx1"/>
                    </a:solidFill>
                  </a:rPr>
                  <a:t>predefined</a:t>
                </a:r>
                <a:r>
                  <a:rPr lang="de-DE" sz="2400" i="1" dirty="0">
                    <a:solidFill>
                      <a:schemeClr val="tx1"/>
                    </a:solidFill>
                  </a:rPr>
                  <a:t> time </a:t>
                </a:r>
                <a:r>
                  <a:rPr lang="de-DE" sz="2400" i="1" dirty="0" err="1">
                    <a:solidFill>
                      <a:schemeClr val="tx1"/>
                    </a:solidFill>
                  </a:rPr>
                  <a:t>window</a:t>
                </a:r>
                <a:r>
                  <a:rPr lang="de-DE" sz="2400" i="1" dirty="0">
                    <a:solidFill>
                      <a:schemeClr val="tx1"/>
                    </a:solidFill>
                  </a:rPr>
                  <a:t>?“</a:t>
                </a:r>
              </a:p>
              <a:p>
                <a:r>
                  <a:rPr lang="de-DE" sz="2400" b="1" dirty="0">
                    <a:solidFill>
                      <a:schemeClr val="tx1"/>
                    </a:solidFill>
                  </a:rPr>
                  <a:t>Approach</a:t>
                </a:r>
                <a:r>
                  <a:rPr lang="de-DE" sz="2400" dirty="0">
                    <a:solidFill>
                      <a:schemeClr val="tx1"/>
                    </a:solidFill>
                  </a:rPr>
                  <a:t>: </a:t>
                </a:r>
              </a:p>
              <a:p>
                <a:pPr marL="914400" lvl="1" indent="-457200">
                  <a:buFont typeface="+mj-lt"/>
                  <a:buAutoNum type="arabicPeriod"/>
                </a:pPr>
                <a:r>
                  <a:rPr lang="de-DE" sz="1800" dirty="0" err="1">
                    <a:solidFill>
                      <a:schemeClr val="tx1"/>
                    </a:solidFill>
                  </a:rPr>
                  <a:t>For</a:t>
                </a:r>
                <a:r>
                  <a:rPr lang="de-DE" sz="1800" dirty="0">
                    <a:solidFill>
                      <a:schemeClr val="tx1"/>
                    </a:solidFill>
                  </a:rPr>
                  <a:t> Xe-133 </a:t>
                </a:r>
                <a:r>
                  <a:rPr lang="de-DE" sz="1800" dirty="0" err="1">
                    <a:solidFill>
                      <a:schemeClr val="tx1"/>
                    </a:solidFill>
                  </a:rPr>
                  <a:t>and</a:t>
                </a:r>
                <a:r>
                  <a:rPr lang="de-DE" sz="1800" dirty="0">
                    <a:solidFill>
                      <a:schemeClr val="tx1"/>
                    </a:solidFill>
                  </a:rPr>
                  <a:t> Xe-133m: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𝑅</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r>
                          <a:rPr lang="en-US" sz="1800" i="1">
                            <a:solidFill>
                              <a:schemeClr val="tx1"/>
                            </a:solidFill>
                            <a:latin typeface="Cambria Math" panose="02040503050406030204" pitchFamily="18" charset="0"/>
                          </a:rPr>
                          <m:t>/133</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𝑡</m:t>
                        </m:r>
                      </m:e>
                    </m:d>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sub>
                            </m:sSub>
                            <m:r>
                              <a:rPr lang="en-US" sz="1800" i="1">
                                <a:solidFill>
                                  <a:schemeClr val="tx1"/>
                                </a:solidFill>
                                <a:latin typeface="Cambria Math" panose="02040503050406030204" pitchFamily="18" charset="0"/>
                              </a:rPr>
                              <m:t>𝑡</m:t>
                            </m:r>
                          </m:sup>
                        </m:sSup>
                      </m:num>
                      <m:den>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sub>
                            </m:sSub>
                            <m:r>
                              <a:rPr lang="en-US" sz="1800" i="1">
                                <a:solidFill>
                                  <a:schemeClr val="tx1"/>
                                </a:solidFill>
                                <a:latin typeface="Cambria Math" panose="02040503050406030204" pitchFamily="18" charset="0"/>
                              </a:rPr>
                              <m:t>𝑡</m:t>
                            </m:r>
                          </m:sup>
                        </m:sSup>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num>
                          <m:den>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sub>
                            </m:sSub>
                          </m:den>
                        </m:f>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1−</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sub>
                                </m:sSub>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𝑡</m:t>
                                </m:r>
                              </m:sup>
                            </m:sSup>
                          </m:e>
                        </m:d>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1</m:t>
                            </m:r>
                          </m:num>
                          <m:den>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𝑅</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r>
                                  <a:rPr lang="en-US" sz="1800" i="1">
                                    <a:solidFill>
                                      <a:schemeClr val="tx1"/>
                                    </a:solidFill>
                                    <a:latin typeface="Cambria Math" panose="02040503050406030204" pitchFamily="18" charset="0"/>
                                  </a:rPr>
                                  <m:t>/133</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m:t>
                                </m:r>
                              </m:e>
                            </m:d>
                          </m:den>
                        </m:f>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r>
                              <a:rPr lang="en-US" sz="1800" i="1">
                                <a:solidFill>
                                  <a:schemeClr val="tx1"/>
                                </a:solidFill>
                                <a:latin typeface="Cambria Math" panose="02040503050406030204" pitchFamily="18" charset="0"/>
                              </a:rPr>
                              <m:t>𝑡</m:t>
                            </m:r>
                          </m:sup>
                        </m:sSup>
                      </m:den>
                    </m:f>
                  </m:oMath>
                </a14:m>
                <a:r>
                  <a:rPr lang="en-US" sz="1800" dirty="0"/>
                  <a:t>	</a:t>
                </a:r>
                <a:endParaRPr lang="en-US" sz="1800" dirty="0">
                  <a:solidFill>
                    <a:schemeClr val="tx1"/>
                  </a:solidFill>
                </a:endParaRPr>
              </a:p>
              <a:p>
                <a:pPr marL="914400" lvl="1" indent="-457200">
                  <a:buFont typeface="+mj-lt"/>
                  <a:buAutoNum type="arabicPeriod"/>
                </a:pPr>
                <a:r>
                  <a:rPr lang="de-DE" sz="1800" u="sng" dirty="0" err="1">
                    <a:solidFill>
                      <a:schemeClr val="tx1"/>
                    </a:solidFill>
                  </a:rPr>
                  <a:t>If</a:t>
                </a:r>
                <a:r>
                  <a:rPr lang="de-DE" sz="1800" u="sng" dirty="0">
                    <a:solidFill>
                      <a:schemeClr val="tx1"/>
                    </a:solidFill>
                  </a:rPr>
                  <a:t> Xe-133m </a:t>
                </a:r>
                <a:r>
                  <a:rPr lang="de-DE" sz="1800" u="sng" dirty="0" err="1">
                    <a:solidFill>
                      <a:schemeClr val="tx1"/>
                    </a:solidFill>
                  </a:rPr>
                  <a:t>is</a:t>
                </a:r>
                <a:r>
                  <a:rPr lang="de-DE" sz="1800" u="sng" dirty="0">
                    <a:solidFill>
                      <a:schemeClr val="tx1"/>
                    </a:solidFill>
                  </a:rPr>
                  <a:t> not </a:t>
                </a:r>
                <a:r>
                  <a:rPr lang="de-DE" sz="1800" u="sng" dirty="0" err="1">
                    <a:solidFill>
                      <a:schemeClr val="tx1"/>
                    </a:solidFill>
                  </a:rPr>
                  <a:t>present</a:t>
                </a:r>
                <a:r>
                  <a:rPr lang="de-DE" sz="1800" u="sng" dirty="0">
                    <a:solidFill>
                      <a:schemeClr val="tx1"/>
                    </a:solidFill>
                  </a:rPr>
                  <a:t>:</a:t>
                </a:r>
                <a:r>
                  <a:rPr lang="de-DE" sz="1800" dirty="0">
                    <a:solidFill>
                      <a:schemeClr val="tx1"/>
                    </a:solidFill>
                  </a:rPr>
                  <a:t> E.g.,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𝑅</m:t>
                        </m:r>
                      </m:e>
                      <m:sub>
                        <m:r>
                          <a:rPr lang="en-US" sz="1800" i="1">
                            <a:solidFill>
                              <a:schemeClr val="tx1"/>
                            </a:solidFill>
                            <a:latin typeface="Cambria Math" panose="02040503050406030204" pitchFamily="18" charset="0"/>
                          </a:rPr>
                          <m:t>135/133</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𝑡</m:t>
                        </m:r>
                      </m:e>
                    </m:d>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𝑅</m:t>
                        </m:r>
                      </m:e>
                      <m:sub>
                        <m:r>
                          <a:rPr lang="en-US" sz="1800" i="1">
                            <a:solidFill>
                              <a:schemeClr val="tx1"/>
                            </a:solidFill>
                            <a:latin typeface="Cambria Math" panose="02040503050406030204" pitchFamily="18" charset="0"/>
                          </a:rPr>
                          <m:t>135/133</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m:t>
                        </m:r>
                      </m:e>
                    </m:d>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135</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𝑡</m:t>
                        </m:r>
                      </m:sup>
                    </m:sSup>
                  </m:oMath>
                </a14:m>
                <a:r>
                  <a:rPr lang="en-US" sz="1800" dirty="0">
                    <a:solidFill>
                      <a:schemeClr val="tx1"/>
                    </a:solidFill>
                  </a:rPr>
                  <a:t> </a:t>
                </a:r>
              </a:p>
              <a:p>
                <a:pPr marL="457200" lvl="1" indent="0">
                  <a:buNone/>
                </a:pPr>
                <a:r>
                  <a:rPr lang="en-US" sz="1800" dirty="0">
                    <a:solidFill>
                      <a:schemeClr val="tx1"/>
                    </a:solidFill>
                  </a:rPr>
                  <a:t>	Analogous, simple relations for Xe-133m/Xe-131m and Xe-133/Xe-131m (no parent-daughter decay).</a:t>
                </a:r>
              </a:p>
              <a:p>
                <a:pPr marL="914400" lvl="1" indent="-457200">
                  <a:buFont typeface="+mj-lt"/>
                  <a:buAutoNum type="arabicPeriod" startAt="3"/>
                </a:pPr>
                <a:r>
                  <a:rPr lang="de-DE" sz="1800" u="sng" dirty="0" err="1">
                    <a:solidFill>
                      <a:schemeClr val="tx1"/>
                    </a:solidFill>
                  </a:rPr>
                  <a:t>If</a:t>
                </a:r>
                <a:r>
                  <a:rPr lang="de-DE" sz="1800" u="sng" dirty="0">
                    <a:solidFill>
                      <a:schemeClr val="tx1"/>
                    </a:solidFill>
                  </a:rPr>
                  <a:t> Xe-133m </a:t>
                </a:r>
                <a:r>
                  <a:rPr lang="de-DE" sz="1800" u="sng" dirty="0" err="1">
                    <a:solidFill>
                      <a:schemeClr val="tx1"/>
                    </a:solidFill>
                  </a:rPr>
                  <a:t>is</a:t>
                </a:r>
                <a:r>
                  <a:rPr lang="de-DE" sz="1800" u="sng" dirty="0">
                    <a:solidFill>
                      <a:schemeClr val="tx1"/>
                    </a:solidFill>
                  </a:rPr>
                  <a:t> </a:t>
                </a:r>
                <a:r>
                  <a:rPr lang="de-DE" sz="1800" u="sng" dirty="0" err="1">
                    <a:solidFill>
                      <a:schemeClr val="tx1"/>
                    </a:solidFill>
                  </a:rPr>
                  <a:t>present</a:t>
                </a:r>
                <a:r>
                  <a:rPr lang="de-DE" sz="1800" dirty="0">
                    <a:solidFill>
                      <a:schemeClr val="tx1"/>
                    </a:solidFill>
                  </a:rPr>
                  <a:t>: E.g.,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𝑅</m:t>
                        </m:r>
                      </m:e>
                      <m:sub>
                        <m:r>
                          <a:rPr lang="en-US" sz="1800" i="1">
                            <a:solidFill>
                              <a:schemeClr val="tx1"/>
                            </a:solidFill>
                            <a:latin typeface="Cambria Math" panose="02040503050406030204" pitchFamily="18" charset="0"/>
                          </a:rPr>
                          <m:t>135/133</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𝑡</m:t>
                        </m:r>
                      </m:e>
                    </m:d>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135</m:t>
                                </m:r>
                              </m:sub>
                            </m:sSub>
                            <m:r>
                              <a:rPr lang="en-US" sz="1800" i="1">
                                <a:solidFill>
                                  <a:schemeClr val="tx1"/>
                                </a:solidFill>
                                <a:latin typeface="Cambria Math" panose="02040503050406030204" pitchFamily="18" charset="0"/>
                              </a:rPr>
                              <m:t>𝑡</m:t>
                            </m:r>
                          </m:sup>
                        </m:sSup>
                      </m:num>
                      <m:den>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1</m:t>
                            </m:r>
                          </m:num>
                          <m:den>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𝑅</m:t>
                                </m:r>
                              </m:e>
                              <m:sub>
                                <m:r>
                                  <a:rPr lang="en-US" sz="1800" i="1">
                                    <a:solidFill>
                                      <a:schemeClr val="tx1"/>
                                    </a:solidFill>
                                    <a:latin typeface="Cambria Math" panose="02040503050406030204" pitchFamily="18" charset="0"/>
                                  </a:rPr>
                                  <m:t>135/133</m:t>
                                </m:r>
                                <m:r>
                                  <a:rPr lang="en-US" sz="1800" i="1">
                                    <a:solidFill>
                                      <a:schemeClr val="tx1"/>
                                    </a:solidFill>
                                    <a:latin typeface="Cambria Math" panose="02040503050406030204" pitchFamily="18" charset="0"/>
                                  </a:rPr>
                                  <m:t>𝑚</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m:t>
                                </m:r>
                              </m:e>
                            </m:d>
                          </m:den>
                        </m:f>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sub>
                            </m:sSub>
                            <m:r>
                              <a:rPr lang="en-US" sz="1800" i="1">
                                <a:solidFill>
                                  <a:schemeClr val="tx1"/>
                                </a:solidFill>
                                <a:latin typeface="Cambria Math" panose="02040503050406030204" pitchFamily="18" charset="0"/>
                              </a:rPr>
                              <m:t>𝑡</m:t>
                            </m:r>
                          </m:sup>
                        </m:sSup>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num>
                          <m:den>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sub>
                            </m:sSub>
                          </m:den>
                        </m:f>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1−</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r>
                                      <a:rPr lang="en-US" sz="1800" i="1">
                                        <a:solidFill>
                                          <a:schemeClr val="tx1"/>
                                        </a:solidFill>
                                        <a:latin typeface="Cambria Math" panose="02040503050406030204" pitchFamily="18" charset="0"/>
                                      </a:rPr>
                                      <m:t>𝑚</m:t>
                                    </m:r>
                                  </m:sub>
                                </m:sSub>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𝑡</m:t>
                                </m:r>
                              </m:sup>
                            </m:sSup>
                          </m:e>
                        </m:d>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1</m:t>
                            </m:r>
                          </m:num>
                          <m:den>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𝑅</m:t>
                                </m:r>
                              </m:e>
                              <m:sub>
                                <m:r>
                                  <a:rPr lang="en-US" sz="1800" i="1">
                                    <a:solidFill>
                                      <a:schemeClr val="tx1"/>
                                    </a:solidFill>
                                    <a:latin typeface="Cambria Math" panose="02040503050406030204" pitchFamily="18" charset="0"/>
                                  </a:rPr>
                                  <m:t>135/133</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m:t>
                                </m:r>
                              </m:e>
                            </m:d>
                          </m:den>
                        </m:f>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𝜆</m:t>
                                </m:r>
                              </m:e>
                              <m:sub>
                                <m:r>
                                  <a:rPr lang="en-US" sz="1800" i="1">
                                    <a:solidFill>
                                      <a:schemeClr val="tx1"/>
                                    </a:solidFill>
                                    <a:latin typeface="Cambria Math" panose="02040503050406030204" pitchFamily="18" charset="0"/>
                                  </a:rPr>
                                  <m:t>133</m:t>
                                </m:r>
                              </m:sub>
                            </m:sSub>
                            <m:r>
                              <a:rPr lang="en-US" sz="1800" i="1">
                                <a:solidFill>
                                  <a:schemeClr val="tx1"/>
                                </a:solidFill>
                                <a:latin typeface="Cambria Math" panose="02040503050406030204" pitchFamily="18" charset="0"/>
                              </a:rPr>
                              <m:t>𝑡</m:t>
                            </m:r>
                          </m:sup>
                        </m:sSup>
                      </m:den>
                    </m:f>
                  </m:oMath>
                </a14:m>
                <a:r>
                  <a:rPr lang="en-US" sz="1800" dirty="0">
                    <a:solidFill>
                      <a:schemeClr val="tx1"/>
                    </a:solidFill>
                  </a:rPr>
                  <a:t>	</a:t>
                </a:r>
              </a:p>
              <a:p>
                <a:pPr marL="457200" lvl="1" indent="0">
                  <a:buNone/>
                </a:pPr>
                <a:r>
                  <a:rPr lang="en-US" sz="1800" dirty="0">
                    <a:solidFill>
                      <a:schemeClr val="tx1"/>
                    </a:solidFill>
                  </a:rPr>
                  <a:t> 	Analogous relation for  Xe-133/Xe-131m (parent-daughter decay to be considered if Xe-133 is involved).</a:t>
                </a:r>
              </a:p>
              <a:p>
                <a:pPr marL="914400" lvl="1" indent="-457200">
                  <a:buFont typeface="+mj-lt"/>
                  <a:buAutoNum type="arabicPeriod" startAt="4"/>
                </a:pPr>
                <a:r>
                  <a:rPr lang="de-DE" sz="1800" dirty="0" err="1">
                    <a:solidFill>
                      <a:schemeClr val="tx1"/>
                    </a:solidFill>
                  </a:rPr>
                  <a:t>Evaluate</a:t>
                </a:r>
                <a:r>
                  <a:rPr lang="de-DE" sz="1800" dirty="0">
                    <a:solidFill>
                      <a:schemeClr val="tx1"/>
                    </a:solidFill>
                  </a:rPr>
                  <a:t> </a:t>
                </a:r>
                <a:r>
                  <a:rPr lang="de-DE" sz="1800" dirty="0" err="1">
                    <a:solidFill>
                      <a:schemeClr val="tx1"/>
                    </a:solidFill>
                  </a:rPr>
                  <a:t>timing</a:t>
                </a:r>
                <a:r>
                  <a:rPr lang="de-DE" sz="1800" dirty="0">
                    <a:solidFill>
                      <a:schemeClr val="tx1"/>
                    </a:solidFill>
                  </a:rPr>
                  <a:t> </a:t>
                </a:r>
                <a:r>
                  <a:rPr lang="de-DE" sz="1800" dirty="0" err="1">
                    <a:solidFill>
                      <a:schemeClr val="tx1"/>
                    </a:solidFill>
                  </a:rPr>
                  <a:t>success</a:t>
                </a:r>
                <a:r>
                  <a:rPr lang="de-DE" sz="1800" dirty="0">
                    <a:solidFill>
                      <a:schemeClr val="tx1"/>
                    </a:solidFill>
                  </a:rPr>
                  <a:t> </a:t>
                </a:r>
                <a:r>
                  <a:rPr lang="de-DE" sz="1800" dirty="0" err="1">
                    <a:solidFill>
                      <a:schemeClr val="tx1"/>
                    </a:solidFill>
                  </a:rPr>
                  <a:t>rates</a:t>
                </a:r>
                <a:r>
                  <a:rPr lang="de-DE" sz="1800" dirty="0">
                    <a:solidFill>
                      <a:schemeClr val="tx1"/>
                    </a:solidFill>
                  </a:rPr>
                  <a:t> </a:t>
                </a:r>
                <a:r>
                  <a:rPr lang="de-DE" sz="1800" dirty="0" err="1">
                    <a:solidFill>
                      <a:schemeClr val="tx1"/>
                    </a:solidFill>
                  </a:rPr>
                  <a:t>based</a:t>
                </a:r>
                <a:r>
                  <a:rPr lang="de-DE" sz="1800" dirty="0">
                    <a:solidFill>
                      <a:schemeClr val="tx1"/>
                    </a:solidFill>
                  </a:rPr>
                  <a:t> on </a:t>
                </a:r>
                <a:r>
                  <a:rPr lang="de-DE" sz="1800" dirty="0" err="1">
                    <a:solidFill>
                      <a:schemeClr val="tx1"/>
                    </a:solidFill>
                  </a:rPr>
                  <a:t>single</a:t>
                </a:r>
                <a:r>
                  <a:rPr lang="de-DE" sz="1800" dirty="0">
                    <a:solidFill>
                      <a:schemeClr val="tx1"/>
                    </a:solidFill>
                  </a:rPr>
                  <a:t> </a:t>
                </a:r>
                <a:r>
                  <a:rPr lang="de-DE" sz="1800" dirty="0" err="1">
                    <a:solidFill>
                      <a:schemeClr val="tx1"/>
                    </a:solidFill>
                  </a:rPr>
                  <a:t>samples</a:t>
                </a:r>
                <a:r>
                  <a:rPr lang="de-DE" sz="1800" dirty="0">
                    <a:solidFill>
                      <a:schemeClr val="tx1"/>
                    </a:solidFill>
                  </a:rPr>
                  <a:t> </a:t>
                </a:r>
                <a:r>
                  <a:rPr lang="de-DE" sz="1800" dirty="0" err="1">
                    <a:solidFill>
                      <a:schemeClr val="tx1"/>
                    </a:solidFill>
                  </a:rPr>
                  <a:t>which</a:t>
                </a:r>
                <a:r>
                  <a:rPr lang="de-DE" sz="1800" dirty="0">
                    <a:solidFill>
                      <a:schemeClr val="tx1"/>
                    </a:solidFill>
                  </a:rPr>
                  <a:t> </a:t>
                </a:r>
                <a:r>
                  <a:rPr lang="de-DE" sz="1800" dirty="0" err="1">
                    <a:solidFill>
                      <a:schemeClr val="tx1"/>
                    </a:solidFill>
                  </a:rPr>
                  <a:t>where</a:t>
                </a:r>
                <a:r>
                  <a:rPr lang="de-DE" sz="1800" dirty="0">
                    <a:solidFill>
                      <a:schemeClr val="tx1"/>
                    </a:solidFill>
                  </a:rPr>
                  <a:t> </a:t>
                </a:r>
                <a:r>
                  <a:rPr lang="de-DE" sz="1800" dirty="0" err="1">
                    <a:solidFill>
                      <a:schemeClr val="tx1"/>
                    </a:solidFill>
                  </a:rPr>
                  <a:t>found</a:t>
                </a:r>
                <a:r>
                  <a:rPr lang="de-DE" sz="1800" dirty="0">
                    <a:solidFill>
                      <a:schemeClr val="tx1"/>
                    </a:solidFill>
                  </a:rPr>
                  <a:t> </a:t>
                </a:r>
                <a:r>
                  <a:rPr lang="de-DE" sz="1800" dirty="0" err="1">
                    <a:solidFill>
                      <a:schemeClr val="tx1"/>
                    </a:solidFill>
                  </a:rPr>
                  <a:t>to</a:t>
                </a:r>
                <a:r>
                  <a:rPr lang="de-DE" sz="1800" dirty="0">
                    <a:solidFill>
                      <a:schemeClr val="tx1"/>
                    </a:solidFill>
                  </a:rPr>
                  <a:t> </a:t>
                </a:r>
                <a:r>
                  <a:rPr lang="de-DE" sz="1800" dirty="0" err="1">
                    <a:solidFill>
                      <a:schemeClr val="tx1"/>
                    </a:solidFill>
                  </a:rPr>
                  <a:t>be</a:t>
                </a:r>
                <a:r>
                  <a:rPr lang="de-DE" sz="1800" dirty="0">
                    <a:solidFill>
                      <a:schemeClr val="tx1"/>
                    </a:solidFill>
                  </a:rPr>
                  <a:t> </a:t>
                </a:r>
                <a:r>
                  <a:rPr lang="de-DE" sz="1800" dirty="0" err="1">
                    <a:solidFill>
                      <a:schemeClr val="tx1"/>
                    </a:solidFill>
                  </a:rPr>
                  <a:t>true</a:t>
                </a:r>
                <a:r>
                  <a:rPr lang="de-DE" sz="1800" dirty="0">
                    <a:solidFill>
                      <a:schemeClr val="tx1"/>
                    </a:solidFill>
                  </a:rPr>
                  <a:t> positives after </a:t>
                </a:r>
                <a:r>
                  <a:rPr lang="de-DE" sz="1800" dirty="0" err="1">
                    <a:solidFill>
                      <a:schemeClr val="tx1"/>
                    </a:solidFill>
                  </a:rPr>
                  <a:t>detection</a:t>
                </a:r>
                <a:r>
                  <a:rPr lang="de-DE" sz="1800" dirty="0">
                    <a:solidFill>
                      <a:schemeClr val="tx1"/>
                    </a:solidFill>
                  </a:rPr>
                  <a:t> </a:t>
                </a:r>
                <a:r>
                  <a:rPr lang="de-DE" sz="1800" dirty="0" err="1">
                    <a:solidFill>
                      <a:schemeClr val="tx1"/>
                    </a:solidFill>
                  </a:rPr>
                  <a:t>and</a:t>
                </a:r>
                <a:r>
                  <a:rPr lang="de-DE" sz="1800" dirty="0">
                    <a:solidFill>
                      <a:schemeClr val="tx1"/>
                    </a:solidFill>
                  </a:rPr>
                  <a:t> </a:t>
                </a:r>
                <a:r>
                  <a:rPr lang="de-DE" sz="1800" dirty="0" err="1">
                    <a:solidFill>
                      <a:schemeClr val="tx1"/>
                    </a:solidFill>
                  </a:rPr>
                  <a:t>screening</a:t>
                </a:r>
                <a:r>
                  <a:rPr lang="de-DE" sz="1800" dirty="0">
                    <a:solidFill>
                      <a:schemeClr val="tx1"/>
                    </a:solidFill>
                  </a:rPr>
                  <a:t> power </a:t>
                </a:r>
                <a:r>
                  <a:rPr lang="de-DE" sz="1800" dirty="0" err="1">
                    <a:solidFill>
                      <a:schemeClr val="tx1"/>
                    </a:solidFill>
                  </a:rPr>
                  <a:t>evaluation</a:t>
                </a:r>
                <a:r>
                  <a:rPr lang="de-DE" sz="1800" dirty="0">
                    <a:solidFill>
                      <a:schemeClr val="tx1"/>
                    </a:solidFill>
                  </a:rPr>
                  <a:t> </a:t>
                </a:r>
                <a:r>
                  <a:rPr lang="de-DE" sz="1800" dirty="0" err="1">
                    <a:solidFill>
                      <a:schemeClr val="tx1"/>
                    </a:solidFill>
                  </a:rPr>
                  <a:t>and</a:t>
                </a:r>
                <a:r>
                  <a:rPr lang="de-DE" sz="1800" dirty="0">
                    <a:solidFill>
                      <a:schemeClr val="tx1"/>
                    </a:solidFill>
                  </a:rPr>
                  <a:t> on a 10% </a:t>
                </a:r>
                <a:r>
                  <a:rPr lang="de-DE" sz="1800" dirty="0" err="1">
                    <a:solidFill>
                      <a:schemeClr val="tx1"/>
                    </a:solidFill>
                  </a:rPr>
                  <a:t>tolerance</a:t>
                </a:r>
                <a:r>
                  <a:rPr lang="de-DE" sz="1800" dirty="0">
                    <a:solidFill>
                      <a:schemeClr val="tx1"/>
                    </a:solidFill>
                  </a:rPr>
                  <a:t> </a:t>
                </a:r>
                <a:r>
                  <a:rPr lang="de-DE" sz="1800" dirty="0" err="1">
                    <a:solidFill>
                      <a:schemeClr val="tx1"/>
                    </a:solidFill>
                  </a:rPr>
                  <a:t>criterion</a:t>
                </a:r>
                <a:r>
                  <a:rPr lang="de-DE" sz="1800" dirty="0">
                    <a:solidFill>
                      <a:schemeClr val="tx1"/>
                    </a:solidFill>
                  </a:rPr>
                  <a:t>.</a:t>
                </a:r>
                <a:endParaRPr lang="en-US" sz="1800" dirty="0">
                  <a:solidFill>
                    <a:schemeClr val="tx1"/>
                  </a:solidFill>
                </a:endParaRPr>
              </a:p>
              <a:p>
                <a:pPr marL="914400" lvl="1" indent="-457200">
                  <a:buFont typeface="+mj-lt"/>
                  <a:buAutoNum type="arabicPeriod" startAt="4"/>
                </a:pPr>
                <a:endParaRPr lang="en-US" sz="2000" dirty="0">
                  <a:solidFill>
                    <a:schemeClr val="tx1"/>
                  </a:solidFill>
                </a:endParaRPr>
              </a:p>
              <a:p>
                <a:pPr marL="457200" lvl="1" indent="0">
                  <a:buNone/>
                </a:pPr>
                <a:endParaRPr lang="en-US" sz="1900" dirty="0">
                  <a:solidFill>
                    <a:schemeClr val="tx1"/>
                  </a:solidFill>
                </a:endParaRPr>
              </a:p>
            </p:txBody>
          </p:sp>
        </mc:Choice>
        <mc:Fallback xmlns="">
          <p:sp>
            <p:nvSpPr>
              <p:cNvPr id="3" name="Inhaltsplatzhalter 2"/>
              <p:cNvSpPr>
                <a:spLocks noGrp="1" noRot="1" noChangeAspect="1" noMove="1" noResize="1" noEditPoints="1" noAdjustHandles="1" noChangeArrowheads="1" noChangeShapeType="1" noTextEdit="1"/>
              </p:cNvSpPr>
              <p:nvPr>
                <p:ph sz="quarter" idx="13"/>
              </p:nvPr>
            </p:nvSpPr>
            <p:spPr>
              <a:xfrm>
                <a:off x="254400" y="1143000"/>
                <a:ext cx="11937600" cy="4573800"/>
              </a:xfrm>
              <a:blipFill rotWithShape="0">
                <a:blip r:embed="rId2"/>
                <a:stretch>
                  <a:fillRect l="-715" t="-1067"/>
                </a:stretch>
              </a:blipFill>
            </p:spPr>
            <p:txBody>
              <a:bodyPr/>
              <a:lstStyle/>
              <a:p>
                <a:r>
                  <a:rPr lang="en-US">
                    <a:noFill/>
                  </a:rPr>
                  <a:t> </a:t>
                </a:r>
              </a:p>
            </p:txBody>
          </p:sp>
        </mc:Fallback>
      </mc:AlternateContent>
      <p:graphicFrame>
        <p:nvGraphicFramePr>
          <p:cNvPr id="4" name="Tabelle 3"/>
          <p:cNvGraphicFramePr>
            <a:graphicFrameLocks noGrp="1"/>
          </p:cNvGraphicFramePr>
          <p:nvPr>
            <p:extLst>
              <p:ext uri="{D42A27DB-BD31-4B8C-83A1-F6EECF244321}">
                <p14:modId xmlns:p14="http://schemas.microsoft.com/office/powerpoint/2010/main" val="3201066363"/>
              </p:ext>
            </p:extLst>
          </p:nvPr>
        </p:nvGraphicFramePr>
        <p:xfrm>
          <a:off x="1295400" y="5469531"/>
          <a:ext cx="3417570" cy="1314069"/>
        </p:xfrm>
        <a:graphic>
          <a:graphicData uri="http://schemas.openxmlformats.org/drawingml/2006/table">
            <a:tbl>
              <a:tblPr firstRow="1" firstCol="1" bandRow="1">
                <a:tableStyleId>{5C22544A-7EE6-4342-B048-85BDC9FD1C3A}</a:tableStyleId>
              </a:tblPr>
              <a:tblGrid>
                <a:gridCol w="1263650">
                  <a:extLst>
                    <a:ext uri="{9D8B030D-6E8A-4147-A177-3AD203B41FA5}">
                      <a16:colId xmlns:a16="http://schemas.microsoft.com/office/drawing/2014/main" val="20000"/>
                    </a:ext>
                  </a:extLst>
                </a:gridCol>
                <a:gridCol w="869950">
                  <a:extLst>
                    <a:ext uri="{9D8B030D-6E8A-4147-A177-3AD203B41FA5}">
                      <a16:colId xmlns:a16="http://schemas.microsoft.com/office/drawing/2014/main" val="20001"/>
                    </a:ext>
                  </a:extLst>
                </a:gridCol>
                <a:gridCol w="1283970">
                  <a:extLst>
                    <a:ext uri="{9D8B030D-6E8A-4147-A177-3AD203B41FA5}">
                      <a16:colId xmlns:a16="http://schemas.microsoft.com/office/drawing/2014/main" val="20002"/>
                    </a:ext>
                  </a:extLst>
                </a:gridCol>
              </a:tblGrid>
              <a:tr h="416560">
                <a:tc>
                  <a:txBody>
                    <a:bodyPr/>
                    <a:lstStyle/>
                    <a:p>
                      <a:pPr>
                        <a:lnSpc>
                          <a:spcPct val="115000"/>
                        </a:lnSpc>
                        <a:spcAft>
                          <a:spcPts val="0"/>
                        </a:spcAft>
                      </a:pPr>
                      <a:r>
                        <a:rPr lang="en-US" sz="105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rPr>
                        <a:t>Uncertainty</a:t>
                      </a:r>
                      <a:endParaRPr lang="en-US" sz="11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1050" dirty="0">
                          <a:effectLst/>
                        </a:rPr>
                        <a:t>Tolerance</a:t>
                      </a:r>
                      <a:endParaRPr lang="en-US" sz="1100" dirty="0">
                        <a:effectLst/>
                      </a:endParaRPr>
                    </a:p>
                    <a:p>
                      <a:pPr algn="ctr">
                        <a:lnSpc>
                          <a:spcPct val="115000"/>
                        </a:lnSpc>
                        <a:spcAft>
                          <a:spcPts val="0"/>
                        </a:spcAft>
                      </a:pPr>
                      <a:r>
                        <a:rPr lang="en-US" sz="1050" dirty="0">
                          <a:effectLst/>
                        </a:rPr>
                        <a:t>(10% of the total uncertainty)</a:t>
                      </a:r>
                      <a:endParaRPr lang="en-US" sz="11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90500">
                <a:tc>
                  <a:txBody>
                    <a:bodyPr/>
                    <a:lstStyle/>
                    <a:p>
                      <a:pPr>
                        <a:lnSpc>
                          <a:spcPct val="115000"/>
                        </a:lnSpc>
                        <a:spcAft>
                          <a:spcPts val="0"/>
                        </a:spcAft>
                      </a:pPr>
                      <a:r>
                        <a:rPr lang="en-US" sz="1050">
                          <a:effectLst/>
                        </a:rPr>
                        <a:t>Xe-135/Xe-133</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a:effectLst/>
                        </a:rPr>
                        <a:t>57 h</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a:effectLst/>
                        </a:rPr>
                        <a:t>6 h</a:t>
                      </a:r>
                      <a:endParaRPr lang="en-U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1"/>
                  </a:ext>
                </a:extLst>
              </a:tr>
              <a:tr h="190500">
                <a:tc>
                  <a:txBody>
                    <a:bodyPr/>
                    <a:lstStyle/>
                    <a:p>
                      <a:pPr>
                        <a:lnSpc>
                          <a:spcPct val="115000"/>
                        </a:lnSpc>
                        <a:spcAft>
                          <a:spcPts val="0"/>
                        </a:spcAft>
                      </a:pPr>
                      <a:r>
                        <a:rPr lang="en-US" sz="1050" dirty="0">
                          <a:effectLst/>
                        </a:rPr>
                        <a:t>Xe-133/Xe-131m</a:t>
                      </a:r>
                      <a:endParaRPr lang="en-US" sz="11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a:effectLst/>
                        </a:rPr>
                        <a:t>45 d</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rPr>
                        <a:t>108 h</a:t>
                      </a:r>
                      <a:endParaRPr lang="en-US"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2"/>
                  </a:ext>
                </a:extLst>
              </a:tr>
              <a:tr h="190500">
                <a:tc>
                  <a:txBody>
                    <a:bodyPr/>
                    <a:lstStyle/>
                    <a:p>
                      <a:pPr>
                        <a:lnSpc>
                          <a:spcPct val="115000"/>
                        </a:lnSpc>
                        <a:spcAft>
                          <a:spcPts val="0"/>
                        </a:spcAft>
                      </a:pPr>
                      <a:r>
                        <a:rPr lang="en-US" sz="1050" dirty="0">
                          <a:effectLst/>
                        </a:rPr>
                        <a:t>Xe-133m/Xe-131m</a:t>
                      </a:r>
                      <a:endParaRPr lang="en-US" sz="11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a:effectLst/>
                        </a:rPr>
                        <a:t>24 d</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a:effectLst/>
                        </a:rPr>
                        <a:t>58 h</a:t>
                      </a:r>
                      <a:endParaRPr lang="en-U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3"/>
                  </a:ext>
                </a:extLst>
              </a:tr>
              <a:tr h="190500">
                <a:tc>
                  <a:txBody>
                    <a:bodyPr/>
                    <a:lstStyle/>
                    <a:p>
                      <a:pPr>
                        <a:lnSpc>
                          <a:spcPct val="115000"/>
                        </a:lnSpc>
                        <a:spcAft>
                          <a:spcPts val="0"/>
                        </a:spcAft>
                      </a:pPr>
                      <a:r>
                        <a:rPr lang="en-US" sz="1050" dirty="0">
                          <a:effectLst/>
                        </a:rPr>
                        <a:t>Xe-133m/Xe-133</a:t>
                      </a:r>
                      <a:endParaRPr lang="en-US" sz="11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a:effectLst/>
                        </a:rPr>
                        <a:t>16 d</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rPr>
                        <a:t>38 h</a:t>
                      </a:r>
                      <a:endParaRPr lang="en-US"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Textfeld 4"/>
          <p:cNvSpPr txBox="1"/>
          <p:nvPr/>
        </p:nvSpPr>
        <p:spPr>
          <a:xfrm>
            <a:off x="5257800" y="5572904"/>
            <a:ext cx="5105400" cy="1200329"/>
          </a:xfrm>
          <a:prstGeom prst="rect">
            <a:avLst/>
          </a:prstGeom>
          <a:noFill/>
        </p:spPr>
        <p:txBody>
          <a:bodyPr wrap="square" rtlCol="0">
            <a:spAutoFit/>
          </a:bodyPr>
          <a:lstStyle/>
          <a:p>
            <a:r>
              <a:rPr lang="en-US" dirty="0"/>
              <a:t>For the purpose of estimating the uncertainty the release scenarios include one case at hour zero (immediate release) and another at 24 hours as well as U-235 and Pu-239 fission materials. </a:t>
            </a:r>
          </a:p>
        </p:txBody>
      </p:sp>
    </p:spTree>
    <p:extLst>
      <p:ext uri="{BB962C8B-B14F-4D97-AF65-F5344CB8AC3E}">
        <p14:creationId xmlns:p14="http://schemas.microsoft.com/office/powerpoint/2010/main" val="69093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 y="152400"/>
            <a:ext cx="10363200" cy="1143000"/>
          </a:xfrm>
        </p:spPr>
        <p:txBody>
          <a:bodyPr>
            <a:normAutofit/>
          </a:bodyPr>
          <a:lstStyle/>
          <a:p>
            <a:pPr algn="l"/>
            <a:r>
              <a:rPr lang="en-US" sz="3200" b="1" dirty="0">
                <a:solidFill>
                  <a:prstClr val="white"/>
                </a:solidFill>
                <a:ea typeface="Unit Offc Light" panose="020B0504030101020102" pitchFamily="34" charset="0"/>
                <a:cs typeface="Unit Offc Light" panose="020B0504030101020102" pitchFamily="34" charset="0"/>
              </a:rPr>
              <a:t>3d. Evaluation: </a:t>
            </a:r>
            <a:r>
              <a:rPr lang="en-US" sz="3200" b="1" i="1" dirty="0">
                <a:solidFill>
                  <a:prstClr val="white"/>
                </a:solidFill>
                <a:ea typeface="Unit Offc Light" panose="020B0504030101020102" pitchFamily="34" charset="0"/>
                <a:cs typeface="Unit Offc Light" panose="020B0504030101020102" pitchFamily="34" charset="0"/>
              </a:rPr>
              <a:t>Location and Magnitude estimation Power</a:t>
            </a:r>
            <a:endParaRPr lang="en-US" sz="3200" dirty="0"/>
          </a:p>
        </p:txBody>
      </p:sp>
      <p:sp>
        <p:nvSpPr>
          <p:cNvPr id="3" name="Inhaltsplatzhalter 2"/>
          <p:cNvSpPr>
            <a:spLocks noGrp="1"/>
          </p:cNvSpPr>
          <p:nvPr>
            <p:ph sz="quarter" idx="13"/>
          </p:nvPr>
        </p:nvSpPr>
        <p:spPr>
          <a:xfrm>
            <a:off x="254400" y="1191600"/>
            <a:ext cx="11785200" cy="5361600"/>
          </a:xfrm>
        </p:spPr>
        <p:txBody>
          <a:bodyPr>
            <a:normAutofit/>
          </a:bodyPr>
          <a:lstStyle/>
          <a:p>
            <a:r>
              <a:rPr lang="de-DE" sz="2400" b="1" dirty="0">
                <a:solidFill>
                  <a:schemeClr val="tx1"/>
                </a:solidFill>
              </a:rPr>
              <a:t>Approach: </a:t>
            </a:r>
            <a:r>
              <a:rPr lang="de-DE" sz="2400" b="1" dirty="0" err="1">
                <a:solidFill>
                  <a:schemeClr val="tx1"/>
                </a:solidFill>
              </a:rPr>
              <a:t>Very</a:t>
            </a:r>
            <a:r>
              <a:rPr lang="de-DE" sz="2400" b="1" dirty="0">
                <a:solidFill>
                  <a:schemeClr val="tx1"/>
                </a:solidFill>
              </a:rPr>
              <a:t> limited </a:t>
            </a:r>
            <a:r>
              <a:rPr lang="de-DE" sz="2400" b="1" dirty="0" err="1">
                <a:solidFill>
                  <a:schemeClr val="tx1"/>
                </a:solidFill>
              </a:rPr>
              <a:t>evaluation</a:t>
            </a:r>
            <a:endParaRPr lang="de-DE" sz="2400" dirty="0">
              <a:solidFill>
                <a:schemeClr val="tx1"/>
              </a:solidFill>
            </a:endParaRPr>
          </a:p>
          <a:p>
            <a:pPr marL="914400" lvl="1" indent="-457200">
              <a:buFont typeface="+mj-lt"/>
              <a:buAutoNum type="arabicPeriod"/>
            </a:pPr>
            <a:r>
              <a:rPr lang="de-DE" sz="2000" u="sng" dirty="0">
                <a:solidFill>
                  <a:schemeClr val="tx1"/>
                </a:solidFill>
              </a:rPr>
              <a:t>Location Power:</a:t>
            </a:r>
            <a:r>
              <a:rPr lang="de-DE" sz="2000" dirty="0">
                <a:solidFill>
                  <a:schemeClr val="tx1"/>
                </a:solidFill>
              </a:rPr>
              <a:t> </a:t>
            </a:r>
            <a:r>
              <a:rPr lang="de-DE" sz="2000" dirty="0" err="1">
                <a:solidFill>
                  <a:schemeClr val="tx1"/>
                </a:solidFill>
              </a:rPr>
              <a:t>Calculate</a:t>
            </a:r>
            <a:r>
              <a:rPr lang="de-DE" sz="2000" dirty="0">
                <a:solidFill>
                  <a:schemeClr val="tx1"/>
                </a:solidFill>
              </a:rPr>
              <a:t> </a:t>
            </a:r>
            <a:r>
              <a:rPr lang="en-US" sz="2000" dirty="0">
                <a:solidFill>
                  <a:schemeClr val="tx1"/>
                </a:solidFill>
              </a:rPr>
              <a:t>the percentage of tests for which</a:t>
            </a:r>
            <a:r>
              <a:rPr lang="en-US" sz="2000" b="1" dirty="0">
                <a:solidFill>
                  <a:schemeClr val="tx1"/>
                </a:solidFill>
              </a:rPr>
              <a:t> </a:t>
            </a:r>
            <a:r>
              <a:rPr lang="en-US" sz="2000" dirty="0">
                <a:solidFill>
                  <a:schemeClr val="tx1"/>
                </a:solidFill>
              </a:rPr>
              <a:t>there are 1) two, 2) three or 3) more than three detections related to a nuclear explosion regardless of the isotope. (PSR fields can be calculated blending different isotopes as well as detections and non-detections. Minimum is one detection and two non-detections.)</a:t>
            </a:r>
          </a:p>
          <a:p>
            <a:pPr marL="914400" lvl="1" indent="-457200">
              <a:buFont typeface="+mj-lt"/>
              <a:buAutoNum type="arabicPeriod"/>
            </a:pPr>
            <a:r>
              <a:rPr lang="de-DE" sz="2000" u="sng" dirty="0">
                <a:solidFill>
                  <a:schemeClr val="tx1"/>
                </a:solidFill>
              </a:rPr>
              <a:t>Magnitude </a:t>
            </a:r>
            <a:r>
              <a:rPr lang="de-DE" sz="2000" u="sng" dirty="0" err="1">
                <a:solidFill>
                  <a:schemeClr val="tx1"/>
                </a:solidFill>
              </a:rPr>
              <a:t>estimation</a:t>
            </a:r>
            <a:r>
              <a:rPr lang="de-DE" sz="2000" u="sng" dirty="0">
                <a:solidFill>
                  <a:schemeClr val="tx1"/>
                </a:solidFill>
              </a:rPr>
              <a:t> power:</a:t>
            </a:r>
            <a:r>
              <a:rPr lang="de-DE" sz="2000" dirty="0">
                <a:solidFill>
                  <a:schemeClr val="tx1"/>
                </a:solidFill>
              </a:rPr>
              <a:t> </a:t>
            </a:r>
            <a:r>
              <a:rPr lang="en-US" sz="2000" dirty="0">
                <a:solidFill>
                  <a:schemeClr val="tx1"/>
                </a:solidFill>
              </a:rPr>
              <a:t>If there are two detections related to a nuclear explosion, location and releases for two isotopes could be estimated. If there are three detections related to a nuclear explosion, location and releases for three isotopes could be estimated.  If there are four detections, location and releases for two or up to  four isotopes could be estimated (depending on whether there are different two- or three-isotope ratios involved in case two </a:t>
            </a:r>
            <a:r>
              <a:rPr lang="en-US" sz="2000" dirty="0" err="1">
                <a:solidFill>
                  <a:schemeClr val="tx1"/>
                </a:solidFill>
              </a:rPr>
              <a:t>two</a:t>
            </a:r>
            <a:r>
              <a:rPr lang="en-US" sz="2000" dirty="0">
                <a:solidFill>
                  <a:schemeClr val="tx1"/>
                </a:solidFill>
              </a:rPr>
              <a:t>- or three-isotope ratios are present). </a:t>
            </a:r>
            <a:r>
              <a:rPr lang="de-DE" sz="2000" dirty="0" err="1">
                <a:solidFill>
                  <a:schemeClr val="tx1"/>
                </a:solidFill>
              </a:rPr>
              <a:t>Calculate</a:t>
            </a:r>
            <a:r>
              <a:rPr lang="de-DE" sz="2000" dirty="0">
                <a:solidFill>
                  <a:schemeClr val="tx1"/>
                </a:solidFill>
              </a:rPr>
              <a:t> </a:t>
            </a:r>
            <a:r>
              <a:rPr lang="en-US" sz="2000" dirty="0">
                <a:solidFill>
                  <a:schemeClr val="tx1"/>
                </a:solidFill>
              </a:rPr>
              <a:t>the percentage of tests for each of the different above settings (i.e., 1) two, 2) three or 3) more than three detections regardless of the isotope).</a:t>
            </a:r>
          </a:p>
          <a:p>
            <a:pPr marL="457200" lvl="1" indent="0">
              <a:buNone/>
            </a:pPr>
            <a:r>
              <a:rPr lang="en-US" sz="2000" dirty="0">
                <a:solidFill>
                  <a:schemeClr val="tx1"/>
                </a:solidFill>
              </a:rPr>
              <a:t>Include only samples in the statistics which where found to be true positives after detection and screening power evaluation. </a:t>
            </a:r>
            <a:endParaRPr lang="de-DE" sz="2000" dirty="0">
              <a:solidFill>
                <a:schemeClr val="tx1"/>
              </a:solidFill>
            </a:endParaRPr>
          </a:p>
          <a:p>
            <a:pPr marL="971550" lvl="1" indent="-514350">
              <a:buFont typeface="+mj-lt"/>
              <a:buAutoNum type="arabicPeriod"/>
            </a:pPr>
            <a:endParaRPr lang="en-US" dirty="0"/>
          </a:p>
        </p:txBody>
      </p:sp>
    </p:spTree>
    <p:extLst>
      <p:ext uri="{BB962C8B-B14F-4D97-AF65-F5344CB8AC3E}">
        <p14:creationId xmlns:p14="http://schemas.microsoft.com/office/powerpoint/2010/main" val="400118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stretch>
            <a:fillRect/>
          </a:stretch>
        </p:blipFill>
        <p:spPr>
          <a:xfrm>
            <a:off x="85726" y="1676400"/>
            <a:ext cx="8699459" cy="4572000"/>
          </a:xfrm>
          <a:prstGeom prst="rect">
            <a:avLst/>
          </a:prstGeom>
        </p:spPr>
      </p:pic>
      <p:sp>
        <p:nvSpPr>
          <p:cNvPr id="2" name="Titel 1"/>
          <p:cNvSpPr>
            <a:spLocks noGrp="1"/>
          </p:cNvSpPr>
          <p:nvPr>
            <p:ph type="title"/>
          </p:nvPr>
        </p:nvSpPr>
        <p:spPr>
          <a:xfrm>
            <a:off x="-338063" y="0"/>
            <a:ext cx="9448800" cy="1417638"/>
          </a:xfrm>
        </p:spPr>
        <p:txBody>
          <a:bodyPr>
            <a:normAutofit/>
          </a:bodyPr>
          <a:lstStyle/>
          <a:p>
            <a:r>
              <a:rPr lang="de-DE" sz="3200" b="1" dirty="0">
                <a:solidFill>
                  <a:schemeClr val="bg1"/>
                </a:solidFill>
              </a:rPr>
              <a:t>4a. </a:t>
            </a:r>
            <a:r>
              <a:rPr lang="de-DE" sz="3200" b="1" dirty="0" err="1">
                <a:solidFill>
                  <a:schemeClr val="bg1"/>
                </a:solidFill>
              </a:rPr>
              <a:t>Detection</a:t>
            </a:r>
            <a:r>
              <a:rPr lang="de-DE" sz="3200" b="1" dirty="0">
                <a:solidFill>
                  <a:schemeClr val="bg1"/>
                </a:solidFill>
              </a:rPr>
              <a:t> power </a:t>
            </a:r>
            <a:r>
              <a:rPr lang="de-DE" sz="3200" b="1" dirty="0" err="1">
                <a:solidFill>
                  <a:schemeClr val="bg1"/>
                </a:solidFill>
              </a:rPr>
              <a:t>based</a:t>
            </a:r>
            <a:r>
              <a:rPr lang="de-DE" sz="3200" b="1" dirty="0">
                <a:solidFill>
                  <a:schemeClr val="bg1"/>
                </a:solidFill>
              </a:rPr>
              <a:t> on ATM </a:t>
            </a:r>
            <a:r>
              <a:rPr lang="de-DE" sz="3200" b="1" dirty="0" err="1">
                <a:solidFill>
                  <a:schemeClr val="bg1"/>
                </a:solidFill>
              </a:rPr>
              <a:t>for</a:t>
            </a:r>
            <a:r>
              <a:rPr lang="de-DE" sz="3200" b="1" dirty="0">
                <a:solidFill>
                  <a:schemeClr val="bg1"/>
                </a:solidFill>
              </a:rPr>
              <a:t> </a:t>
            </a:r>
            <a:r>
              <a:rPr lang="de-DE" sz="3200" b="1" dirty="0" err="1">
                <a:solidFill>
                  <a:schemeClr val="bg1"/>
                </a:solidFill>
              </a:rPr>
              <a:t>civil</a:t>
            </a:r>
            <a:r>
              <a:rPr lang="de-DE" sz="3200" b="1" dirty="0">
                <a:solidFill>
                  <a:schemeClr val="bg1"/>
                </a:solidFill>
              </a:rPr>
              <a:t> </a:t>
            </a:r>
            <a:r>
              <a:rPr lang="de-DE" sz="3200" b="1" dirty="0" err="1">
                <a:solidFill>
                  <a:schemeClr val="bg1"/>
                </a:solidFill>
              </a:rPr>
              <a:t>sources</a:t>
            </a:r>
            <a:endParaRPr lang="en-US" sz="3200" b="1" dirty="0">
              <a:solidFill>
                <a:schemeClr val="bg1"/>
              </a:solidFill>
            </a:endParaRPr>
          </a:p>
        </p:txBody>
      </p:sp>
      <p:sp>
        <p:nvSpPr>
          <p:cNvPr id="6" name="Textfeld 5"/>
          <p:cNvSpPr txBox="1"/>
          <p:nvPr/>
        </p:nvSpPr>
        <p:spPr>
          <a:xfrm>
            <a:off x="8785185" y="1219200"/>
            <a:ext cx="3394276" cy="5940088"/>
          </a:xfrm>
          <a:prstGeom prst="rect">
            <a:avLst/>
          </a:prstGeom>
          <a:noFill/>
        </p:spPr>
        <p:txBody>
          <a:bodyPr wrap="square" rtlCol="0">
            <a:spAutoFit/>
          </a:bodyPr>
          <a:lstStyle/>
          <a:p>
            <a:pPr marL="285750" indent="-285750">
              <a:buFont typeface="Arial" panose="020B0604020202020204" pitchFamily="34" charset="0"/>
              <a:buChar char="•"/>
            </a:pPr>
            <a:r>
              <a:rPr lang="de-DE" sz="2000" b="1" dirty="0"/>
              <a:t>Models</a:t>
            </a:r>
            <a:r>
              <a:rPr lang="de-DE" sz="2000" dirty="0"/>
              <a:t> </a:t>
            </a:r>
            <a:r>
              <a:rPr lang="de-DE" sz="2000" dirty="0" err="1"/>
              <a:t>tend</a:t>
            </a:r>
            <a:r>
              <a:rPr lang="de-DE" sz="2000" dirty="0"/>
              <a:t> </a:t>
            </a:r>
            <a:r>
              <a:rPr lang="de-DE" sz="2000" dirty="0" err="1"/>
              <a:t>to</a:t>
            </a:r>
            <a:r>
              <a:rPr lang="de-DE" sz="2000" dirty="0"/>
              <a:t> </a:t>
            </a:r>
            <a:r>
              <a:rPr lang="de-DE" sz="2000" b="1" dirty="0" err="1"/>
              <a:t>produce</a:t>
            </a:r>
            <a:r>
              <a:rPr lang="de-DE" sz="2000" b="1" dirty="0"/>
              <a:t> </a:t>
            </a:r>
            <a:r>
              <a:rPr lang="de-DE" sz="2000" b="1" dirty="0" err="1"/>
              <a:t>similar</a:t>
            </a:r>
            <a:r>
              <a:rPr lang="de-DE" sz="2000" b="1" dirty="0"/>
              <a:t> </a:t>
            </a:r>
            <a:r>
              <a:rPr lang="de-DE" sz="2000" b="1" dirty="0" err="1"/>
              <a:t>output</a:t>
            </a:r>
            <a:r>
              <a:rPr lang="de-DE" sz="2000" dirty="0"/>
              <a:t> (-&gt; </a:t>
            </a:r>
            <a:r>
              <a:rPr lang="de-DE" sz="2000" dirty="0" err="1"/>
              <a:t>see</a:t>
            </a:r>
            <a:r>
              <a:rPr lang="de-DE" sz="2000" dirty="0"/>
              <a:t> </a:t>
            </a:r>
            <a:r>
              <a:rPr lang="de-DE" sz="2000" dirty="0" err="1"/>
              <a:t>ensemble</a:t>
            </a:r>
            <a:r>
              <a:rPr lang="de-DE" sz="2000" dirty="0"/>
              <a:t> </a:t>
            </a:r>
            <a:r>
              <a:rPr lang="de-DE" sz="2000" dirty="0" err="1"/>
              <a:t>analysis</a:t>
            </a:r>
            <a:r>
              <a:rPr lang="de-DE" sz="2000" dirty="0"/>
              <a:t> </a:t>
            </a:r>
            <a:r>
              <a:rPr lang="de-DE" sz="2000" dirty="0" err="1"/>
              <a:t>of</a:t>
            </a:r>
            <a:r>
              <a:rPr lang="de-DE" sz="2000" dirty="0"/>
              <a:t> 3</a:t>
            </a:r>
            <a:r>
              <a:rPr lang="de-DE" sz="2000" baseline="30000" dirty="0"/>
              <a:t>rd</a:t>
            </a:r>
            <a:r>
              <a:rPr lang="de-DE" sz="2000" dirty="0"/>
              <a:t> ATM Challenge). </a:t>
            </a:r>
          </a:p>
          <a:p>
            <a:pPr marL="285750" indent="-285750">
              <a:buFont typeface="Arial" panose="020B0604020202020204" pitchFamily="34" charset="0"/>
              <a:buChar char="•"/>
            </a:pPr>
            <a:r>
              <a:rPr lang="de-DE" sz="2000" dirty="0" err="1"/>
              <a:t>There</a:t>
            </a:r>
            <a:r>
              <a:rPr lang="de-DE" sz="2000" dirty="0"/>
              <a:t> </a:t>
            </a:r>
            <a:r>
              <a:rPr lang="de-DE" sz="2000" dirty="0" err="1"/>
              <a:t>is</a:t>
            </a:r>
            <a:r>
              <a:rPr lang="de-DE" sz="2000" dirty="0"/>
              <a:t> </a:t>
            </a:r>
            <a:r>
              <a:rPr lang="de-DE" sz="2000" b="1" dirty="0" err="1"/>
              <a:t>some</a:t>
            </a:r>
            <a:r>
              <a:rPr lang="de-DE" sz="2000" b="1" dirty="0"/>
              <a:t> </a:t>
            </a:r>
            <a:r>
              <a:rPr lang="de-DE" sz="2000" b="1" dirty="0" err="1"/>
              <a:t>skill</a:t>
            </a:r>
            <a:r>
              <a:rPr lang="de-DE" sz="2000" b="1" dirty="0"/>
              <a:t> </a:t>
            </a:r>
            <a:r>
              <a:rPr lang="de-DE" sz="2000" b="1" dirty="0" err="1"/>
              <a:t>for</a:t>
            </a:r>
            <a:r>
              <a:rPr lang="de-DE" sz="2000" b="1" dirty="0"/>
              <a:t> Xe-133 </a:t>
            </a:r>
            <a:r>
              <a:rPr lang="de-DE" sz="2000" b="1" dirty="0" err="1"/>
              <a:t>and</a:t>
            </a:r>
            <a:r>
              <a:rPr lang="de-DE" sz="2000" b="1" dirty="0"/>
              <a:t> Xe-133m.</a:t>
            </a:r>
          </a:p>
          <a:p>
            <a:pPr marL="285750" indent="-285750">
              <a:buFont typeface="Arial" panose="020B0604020202020204" pitchFamily="34" charset="0"/>
              <a:buChar char="•"/>
            </a:pPr>
            <a:r>
              <a:rPr lang="de-DE" sz="2000" dirty="0" err="1"/>
              <a:t>There</a:t>
            </a:r>
            <a:r>
              <a:rPr lang="de-DE" sz="2000" dirty="0"/>
              <a:t> </a:t>
            </a:r>
            <a:r>
              <a:rPr lang="de-DE" sz="2000" dirty="0" err="1"/>
              <a:t>is</a:t>
            </a:r>
            <a:r>
              <a:rPr lang="de-DE" sz="2000" b="1" dirty="0"/>
              <a:t> </a:t>
            </a:r>
            <a:r>
              <a:rPr lang="de-DE" sz="2000" b="1" dirty="0" err="1"/>
              <a:t>hardly</a:t>
            </a:r>
            <a:r>
              <a:rPr lang="de-DE" sz="2000" b="1" dirty="0"/>
              <a:t>/</a:t>
            </a:r>
            <a:r>
              <a:rPr lang="de-DE" sz="2000" b="1" dirty="0" err="1"/>
              <a:t>no</a:t>
            </a:r>
            <a:r>
              <a:rPr lang="de-DE" sz="2000" b="1" dirty="0"/>
              <a:t> </a:t>
            </a:r>
            <a:r>
              <a:rPr lang="de-DE" sz="2000" b="1" dirty="0" err="1"/>
              <a:t>skill</a:t>
            </a:r>
            <a:r>
              <a:rPr lang="de-DE" sz="2000" b="1" dirty="0"/>
              <a:t> </a:t>
            </a:r>
            <a:r>
              <a:rPr lang="de-DE" sz="2000" b="1" dirty="0" err="1"/>
              <a:t>for</a:t>
            </a:r>
            <a:r>
              <a:rPr lang="de-DE" sz="2000" b="1" dirty="0"/>
              <a:t> Xe-131m</a:t>
            </a:r>
            <a:r>
              <a:rPr lang="de-DE" sz="2000" dirty="0"/>
              <a:t> </a:t>
            </a:r>
            <a:r>
              <a:rPr lang="de-DE" sz="2000" b="1" dirty="0" err="1"/>
              <a:t>and</a:t>
            </a:r>
            <a:r>
              <a:rPr lang="de-DE" sz="2000" b="1" dirty="0"/>
              <a:t> Xe-135. </a:t>
            </a:r>
            <a:r>
              <a:rPr lang="de-DE" sz="2000" dirty="0"/>
              <a:t>But </a:t>
            </a:r>
            <a:r>
              <a:rPr lang="de-DE" sz="2000" b="1" dirty="0"/>
              <a:t>ATM </a:t>
            </a:r>
            <a:r>
              <a:rPr lang="de-DE" sz="2000" b="1" dirty="0" err="1"/>
              <a:t>runs</a:t>
            </a:r>
            <a:r>
              <a:rPr lang="de-DE" sz="2000" b="1" dirty="0"/>
              <a:t> </a:t>
            </a:r>
            <a:r>
              <a:rPr lang="de-DE" sz="2000" b="1" dirty="0" err="1"/>
              <a:t>need</a:t>
            </a:r>
            <a:r>
              <a:rPr lang="de-DE" sz="2000" b="1" dirty="0"/>
              <a:t> </a:t>
            </a:r>
            <a:r>
              <a:rPr lang="de-DE" sz="2000" b="1" dirty="0" err="1"/>
              <a:t>to</a:t>
            </a:r>
            <a:r>
              <a:rPr lang="de-DE" sz="2000" b="1" dirty="0"/>
              <a:t> </a:t>
            </a:r>
            <a:r>
              <a:rPr lang="de-DE" sz="2000" b="1" dirty="0" err="1"/>
              <a:t>be</a:t>
            </a:r>
            <a:r>
              <a:rPr lang="de-DE" sz="2000" b="1" dirty="0"/>
              <a:t> </a:t>
            </a:r>
            <a:r>
              <a:rPr lang="de-DE" sz="2000" b="1" dirty="0" err="1"/>
              <a:t>checked</a:t>
            </a:r>
            <a:r>
              <a:rPr lang="de-DE" sz="2000" b="1" dirty="0"/>
              <a:t>, </a:t>
            </a:r>
            <a:r>
              <a:rPr lang="de-DE" sz="2000" b="1" dirty="0" err="1"/>
              <a:t>source</a:t>
            </a:r>
            <a:r>
              <a:rPr lang="de-DE" sz="2000" b="1" dirty="0"/>
              <a:t> </a:t>
            </a:r>
            <a:r>
              <a:rPr lang="de-DE" sz="2000" b="1" dirty="0" err="1"/>
              <a:t>terms</a:t>
            </a:r>
            <a:r>
              <a:rPr lang="de-DE" sz="2000" b="1" dirty="0"/>
              <a:t> &amp; </a:t>
            </a:r>
            <a:r>
              <a:rPr lang="de-DE" sz="2000" b="1" dirty="0" err="1"/>
              <a:t>metastable</a:t>
            </a:r>
            <a:r>
              <a:rPr lang="de-DE" sz="2000" b="1" dirty="0"/>
              <a:t> </a:t>
            </a:r>
            <a:r>
              <a:rPr lang="de-DE" sz="2000" b="1" dirty="0" err="1"/>
              <a:t>detections</a:t>
            </a:r>
            <a:r>
              <a:rPr lang="de-DE" sz="2000" b="1" dirty="0"/>
              <a:t> </a:t>
            </a:r>
            <a:r>
              <a:rPr lang="de-DE" sz="2000" dirty="0" err="1"/>
              <a:t>to</a:t>
            </a:r>
            <a:r>
              <a:rPr lang="de-DE" sz="2000" dirty="0"/>
              <a:t> </a:t>
            </a:r>
            <a:r>
              <a:rPr lang="de-DE" sz="2000" dirty="0" err="1"/>
              <a:t>be</a:t>
            </a:r>
            <a:r>
              <a:rPr lang="de-DE" sz="2000" dirty="0"/>
              <a:t> </a:t>
            </a:r>
            <a:r>
              <a:rPr lang="de-DE" sz="2000" b="1" dirty="0" err="1"/>
              <a:t>challenged</a:t>
            </a:r>
            <a:r>
              <a:rPr lang="de-DE" sz="2000" b="1"/>
              <a:t>.</a:t>
            </a:r>
            <a:endParaRPr lang="de-DE" sz="2000" dirty="0"/>
          </a:p>
          <a:p>
            <a:pPr marL="285750" indent="-285750">
              <a:buFont typeface="Arial" panose="020B0604020202020204" pitchFamily="34" charset="0"/>
              <a:buChar char="•"/>
            </a:pPr>
            <a:r>
              <a:rPr lang="de-DE" sz="2000" dirty="0"/>
              <a:t>The </a:t>
            </a:r>
            <a:r>
              <a:rPr lang="de-DE" sz="2000" b="1" dirty="0" err="1"/>
              <a:t>optimum</a:t>
            </a:r>
            <a:r>
              <a:rPr lang="de-DE" sz="2000" b="1" dirty="0"/>
              <a:t> </a:t>
            </a:r>
            <a:r>
              <a:rPr lang="de-DE" sz="2000" b="1" dirty="0" err="1"/>
              <a:t>percentile</a:t>
            </a:r>
            <a:r>
              <a:rPr lang="de-DE" sz="2000" b="1" dirty="0"/>
              <a:t> </a:t>
            </a:r>
            <a:r>
              <a:rPr lang="de-DE" sz="2000" b="1" dirty="0" err="1"/>
              <a:t>threshold</a:t>
            </a:r>
            <a:r>
              <a:rPr lang="de-DE" sz="2000" b="1" dirty="0"/>
              <a:t> </a:t>
            </a:r>
            <a:r>
              <a:rPr lang="de-DE" sz="2000" dirty="0" err="1"/>
              <a:t>can</a:t>
            </a:r>
            <a:r>
              <a:rPr lang="de-DE" sz="2000" dirty="0"/>
              <a:t> </a:t>
            </a:r>
            <a:r>
              <a:rPr lang="de-DE" sz="2000" dirty="0" err="1"/>
              <a:t>be</a:t>
            </a:r>
            <a:r>
              <a:rPr lang="de-DE" sz="2000" dirty="0"/>
              <a:t> </a:t>
            </a:r>
            <a:r>
              <a:rPr lang="de-DE" sz="2000" b="1" dirty="0" err="1"/>
              <a:t>empirically</a:t>
            </a:r>
            <a:r>
              <a:rPr lang="de-DE" sz="2000" b="1" dirty="0"/>
              <a:t> </a:t>
            </a:r>
            <a:r>
              <a:rPr lang="de-DE" sz="2000" b="1" dirty="0" err="1"/>
              <a:t>determined</a:t>
            </a:r>
            <a:r>
              <a:rPr lang="de-DE" sz="2000" dirty="0"/>
              <a:t>, </a:t>
            </a:r>
            <a:r>
              <a:rPr lang="de-DE" sz="2000" b="1" dirty="0"/>
              <a:t>ranging </a:t>
            </a:r>
            <a:r>
              <a:rPr lang="de-DE" sz="2000" dirty="0" err="1"/>
              <a:t>approximately</a:t>
            </a:r>
            <a:r>
              <a:rPr lang="de-DE" sz="2000" b="1" dirty="0"/>
              <a:t> </a:t>
            </a:r>
            <a:r>
              <a:rPr lang="de-DE" sz="2000" b="1" dirty="0" err="1"/>
              <a:t>from</a:t>
            </a:r>
            <a:r>
              <a:rPr lang="de-DE" sz="2000" b="1" dirty="0"/>
              <a:t> </a:t>
            </a:r>
            <a:r>
              <a:rPr lang="de-DE" sz="2000" b="1" dirty="0" err="1"/>
              <a:t>the</a:t>
            </a:r>
            <a:r>
              <a:rPr lang="de-DE" sz="2000" b="1" dirty="0"/>
              <a:t> 55</a:t>
            </a:r>
            <a:r>
              <a:rPr lang="de-DE" sz="2000" b="1" baseline="30000" dirty="0"/>
              <a:t>th</a:t>
            </a:r>
            <a:r>
              <a:rPr lang="de-DE" sz="2000" b="1" dirty="0"/>
              <a:t> </a:t>
            </a:r>
            <a:r>
              <a:rPr lang="de-DE" sz="2000" b="1" dirty="0" err="1"/>
              <a:t>to</a:t>
            </a:r>
            <a:endParaRPr lang="de-DE" sz="2000" b="1" dirty="0"/>
          </a:p>
          <a:p>
            <a:r>
              <a:rPr lang="de-DE" sz="2000" b="1" dirty="0"/>
              <a:t>     70</a:t>
            </a:r>
            <a:r>
              <a:rPr lang="de-DE" sz="2000" b="1" baseline="30000" dirty="0"/>
              <a:t>th</a:t>
            </a:r>
            <a:r>
              <a:rPr lang="de-DE" sz="2000" b="1" dirty="0"/>
              <a:t> </a:t>
            </a:r>
            <a:r>
              <a:rPr lang="de-DE" sz="2000" b="1" dirty="0" err="1"/>
              <a:t>percentile</a:t>
            </a:r>
            <a:r>
              <a:rPr lang="de-DE" sz="2000" dirty="0"/>
              <a:t>.</a:t>
            </a:r>
          </a:p>
          <a:p>
            <a:pPr marL="285750" indent="-285750">
              <a:buFont typeface="Arial" panose="020B0604020202020204" pitchFamily="34" charset="0"/>
              <a:buChar char="•"/>
            </a:pPr>
            <a:endParaRPr lang="en-US" sz="2000" dirty="0"/>
          </a:p>
        </p:txBody>
      </p:sp>
      <p:sp>
        <p:nvSpPr>
          <p:cNvPr id="4" name="Textfeld 3"/>
          <p:cNvSpPr txBox="1"/>
          <p:nvPr/>
        </p:nvSpPr>
        <p:spPr>
          <a:xfrm>
            <a:off x="4648200" y="4114800"/>
            <a:ext cx="2133600" cy="584775"/>
          </a:xfrm>
          <a:prstGeom prst="rect">
            <a:avLst/>
          </a:prstGeom>
          <a:noFill/>
        </p:spPr>
        <p:txBody>
          <a:bodyPr wrap="square" rtlCol="0">
            <a:spAutoFit/>
          </a:bodyPr>
          <a:lstStyle/>
          <a:p>
            <a:r>
              <a:rPr lang="de-DE" sz="1600" dirty="0" err="1">
                <a:solidFill>
                  <a:srgbClr val="C00000"/>
                </a:solidFill>
              </a:rPr>
              <a:t>Overpredicting</a:t>
            </a:r>
            <a:r>
              <a:rPr lang="de-DE" sz="1600" dirty="0">
                <a:solidFill>
                  <a:srgbClr val="C00000"/>
                </a:solidFill>
              </a:rPr>
              <a:t> ATM </a:t>
            </a:r>
            <a:r>
              <a:rPr lang="de-DE" sz="1600" dirty="0" err="1">
                <a:solidFill>
                  <a:srgbClr val="C00000"/>
                </a:solidFill>
              </a:rPr>
              <a:t>run</a:t>
            </a:r>
            <a:r>
              <a:rPr lang="de-DE" sz="1600" dirty="0">
                <a:solidFill>
                  <a:srgbClr val="C00000"/>
                </a:solidFill>
              </a:rPr>
              <a:t> </a:t>
            </a:r>
            <a:r>
              <a:rPr lang="de-DE" sz="1600" dirty="0" err="1">
                <a:solidFill>
                  <a:srgbClr val="C00000"/>
                </a:solidFill>
              </a:rPr>
              <a:t>for</a:t>
            </a:r>
            <a:r>
              <a:rPr lang="de-DE" sz="1600" dirty="0">
                <a:solidFill>
                  <a:srgbClr val="C00000"/>
                </a:solidFill>
              </a:rPr>
              <a:t> Xe-131m!</a:t>
            </a:r>
            <a:endParaRPr lang="en-US" sz="1600" dirty="0">
              <a:solidFill>
                <a:srgbClr val="C00000"/>
              </a:solidFill>
            </a:endParaRPr>
          </a:p>
        </p:txBody>
      </p:sp>
    </p:spTree>
    <p:extLst>
      <p:ext uri="{BB962C8B-B14F-4D97-AF65-F5344CB8AC3E}">
        <p14:creationId xmlns:p14="http://schemas.microsoft.com/office/powerpoint/2010/main" val="61286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86810" y="1205429"/>
            <a:ext cx="806659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6200" y="76200"/>
            <a:ext cx="11506200" cy="1341438"/>
          </a:xfrm>
        </p:spPr>
        <p:txBody>
          <a:bodyPr>
            <a:normAutofit/>
          </a:bodyPr>
          <a:lstStyle/>
          <a:p>
            <a:pPr algn="l"/>
            <a:r>
              <a:rPr lang="de-DE" sz="3200" b="1" dirty="0">
                <a:solidFill>
                  <a:schemeClr val="bg1"/>
                </a:solidFill>
              </a:rPr>
              <a:t>4b. </a:t>
            </a:r>
            <a:r>
              <a:rPr lang="de-DE" sz="3200" b="1" dirty="0" err="1">
                <a:solidFill>
                  <a:schemeClr val="bg1"/>
                </a:solidFill>
              </a:rPr>
              <a:t>Detection</a:t>
            </a:r>
            <a:r>
              <a:rPr lang="de-DE" sz="3200" b="1" dirty="0">
                <a:solidFill>
                  <a:schemeClr val="bg1"/>
                </a:solidFill>
              </a:rPr>
              <a:t> power </a:t>
            </a:r>
            <a:r>
              <a:rPr lang="de-DE" sz="3200" b="1" dirty="0" err="1">
                <a:solidFill>
                  <a:schemeClr val="bg1"/>
                </a:solidFill>
              </a:rPr>
              <a:t>for</a:t>
            </a:r>
            <a:r>
              <a:rPr lang="de-DE" sz="3200" b="1" dirty="0">
                <a:solidFill>
                  <a:schemeClr val="bg1"/>
                </a:solidFill>
              </a:rPr>
              <a:t> different </a:t>
            </a:r>
            <a:r>
              <a:rPr lang="de-DE" sz="3200" b="1" dirty="0" err="1">
                <a:solidFill>
                  <a:schemeClr val="bg1"/>
                </a:solidFill>
              </a:rPr>
              <a:t>data</a:t>
            </a:r>
            <a:r>
              <a:rPr lang="de-DE" sz="3200" b="1" dirty="0">
                <a:solidFill>
                  <a:schemeClr val="bg1"/>
                </a:solidFill>
              </a:rPr>
              <a:t> </a:t>
            </a:r>
            <a:r>
              <a:rPr lang="de-DE" sz="3200" b="1" dirty="0" err="1">
                <a:solidFill>
                  <a:schemeClr val="bg1"/>
                </a:solidFill>
              </a:rPr>
              <a:t>sets</a:t>
            </a:r>
            <a:endParaRPr lang="en-US" sz="3200" b="1" dirty="0">
              <a:solidFill>
                <a:schemeClr val="bg1"/>
              </a:solidFill>
            </a:endParaRPr>
          </a:p>
        </p:txBody>
      </p:sp>
      <p:sp>
        <p:nvSpPr>
          <p:cNvPr id="4" name="Textfeld 3"/>
          <p:cNvSpPr txBox="1"/>
          <p:nvPr/>
        </p:nvSpPr>
        <p:spPr>
          <a:xfrm>
            <a:off x="8131628" y="1153496"/>
            <a:ext cx="4038601" cy="5293757"/>
          </a:xfrm>
          <a:prstGeom prst="rect">
            <a:avLst/>
          </a:prstGeom>
          <a:noFill/>
        </p:spPr>
        <p:txBody>
          <a:bodyPr wrap="square" rtlCol="0">
            <a:spAutoFit/>
          </a:bodyPr>
          <a:lstStyle/>
          <a:p>
            <a:pPr marL="285750" indent="-285750">
              <a:buFont typeface="Arial" panose="020B0604020202020204" pitchFamily="34" charset="0"/>
              <a:buChar char="•"/>
            </a:pPr>
            <a:r>
              <a:rPr lang="de-DE" sz="2000" b="1" dirty="0" err="1"/>
              <a:t>Slightly</a:t>
            </a:r>
            <a:r>
              <a:rPr lang="de-DE" sz="2000" b="1" dirty="0"/>
              <a:t> </a:t>
            </a:r>
            <a:r>
              <a:rPr lang="de-DE" sz="2000" b="1" dirty="0" err="1"/>
              <a:t>higher</a:t>
            </a:r>
            <a:r>
              <a:rPr lang="de-DE" sz="2000" b="1" dirty="0"/>
              <a:t> </a:t>
            </a:r>
            <a:r>
              <a:rPr lang="de-DE" sz="2000" b="1" dirty="0" err="1"/>
              <a:t>overall</a:t>
            </a:r>
            <a:r>
              <a:rPr lang="de-DE" sz="2000" b="1" dirty="0"/>
              <a:t> </a:t>
            </a:r>
            <a:r>
              <a:rPr lang="de-DE" sz="2000" b="1" dirty="0" err="1"/>
              <a:t>detection</a:t>
            </a:r>
            <a:r>
              <a:rPr lang="de-DE" sz="2000" b="1" dirty="0"/>
              <a:t> power </a:t>
            </a:r>
            <a:r>
              <a:rPr lang="de-DE" sz="2000" b="1" dirty="0" err="1"/>
              <a:t>for</a:t>
            </a:r>
            <a:r>
              <a:rPr lang="de-DE" sz="2000" b="1" dirty="0"/>
              <a:t> Xe-133m </a:t>
            </a:r>
            <a:r>
              <a:rPr lang="de-DE" sz="2000" b="1" dirty="0" err="1"/>
              <a:t>than</a:t>
            </a:r>
            <a:r>
              <a:rPr lang="de-DE" sz="2000" b="1" dirty="0"/>
              <a:t> </a:t>
            </a:r>
            <a:r>
              <a:rPr lang="de-DE" sz="2000" b="1" dirty="0" err="1"/>
              <a:t>for</a:t>
            </a:r>
            <a:r>
              <a:rPr lang="de-DE" sz="2000" b="1" dirty="0"/>
              <a:t> Xe-133 </a:t>
            </a:r>
            <a:r>
              <a:rPr lang="de-DE" sz="2000" dirty="0"/>
              <a:t>(-&gt; </a:t>
            </a:r>
            <a:r>
              <a:rPr lang="de-DE" sz="2000" dirty="0" err="1"/>
              <a:t>source</a:t>
            </a:r>
            <a:r>
              <a:rPr lang="de-DE" sz="2000" dirty="0"/>
              <a:t> </a:t>
            </a:r>
            <a:r>
              <a:rPr lang="de-DE" sz="2000" dirty="0" err="1"/>
              <a:t>term</a:t>
            </a:r>
            <a:r>
              <a:rPr lang="de-DE" sz="2000" dirty="0"/>
              <a:t> + </a:t>
            </a:r>
            <a:r>
              <a:rPr lang="de-DE" sz="2000" dirty="0" err="1"/>
              <a:t>civil</a:t>
            </a:r>
            <a:r>
              <a:rPr lang="de-DE" sz="2000" dirty="0"/>
              <a:t> </a:t>
            </a:r>
            <a:r>
              <a:rPr lang="de-DE" sz="2000" dirty="0" err="1"/>
              <a:t>Xe</a:t>
            </a:r>
            <a:r>
              <a:rPr lang="de-DE" sz="2000" dirty="0"/>
              <a:t> </a:t>
            </a:r>
            <a:r>
              <a:rPr lang="de-DE" sz="2000" dirty="0" err="1"/>
              <a:t>background</a:t>
            </a:r>
            <a:r>
              <a:rPr lang="de-DE" sz="2000" dirty="0"/>
              <a:t>)</a:t>
            </a:r>
          </a:p>
          <a:p>
            <a:pPr marL="285750" indent="-285750">
              <a:buFont typeface="Arial" panose="020B0604020202020204" pitchFamily="34" charset="0"/>
              <a:buChar char="•"/>
            </a:pPr>
            <a:r>
              <a:rPr lang="de-DE" sz="2000" b="1" dirty="0"/>
              <a:t>Higher </a:t>
            </a:r>
            <a:r>
              <a:rPr lang="de-DE" sz="2000" b="1" dirty="0" err="1"/>
              <a:t>detection</a:t>
            </a:r>
            <a:r>
              <a:rPr lang="de-DE" sz="2000" b="1" dirty="0"/>
              <a:t> power </a:t>
            </a:r>
            <a:r>
              <a:rPr lang="de-DE" sz="2000" b="1" dirty="0" err="1"/>
              <a:t>for</a:t>
            </a:r>
            <a:r>
              <a:rPr lang="de-DE" sz="2000" b="1" dirty="0"/>
              <a:t> </a:t>
            </a:r>
            <a:r>
              <a:rPr lang="de-DE" sz="2000" b="1" dirty="0" err="1"/>
              <a:t>underground</a:t>
            </a:r>
            <a:r>
              <a:rPr lang="de-DE" sz="2000" b="1" dirty="0"/>
              <a:t> </a:t>
            </a:r>
            <a:r>
              <a:rPr lang="de-DE" sz="2000" b="1" dirty="0" err="1"/>
              <a:t>compared</a:t>
            </a:r>
            <a:r>
              <a:rPr lang="de-DE" sz="2000" b="1" dirty="0"/>
              <a:t> </a:t>
            </a:r>
            <a:r>
              <a:rPr lang="de-DE" sz="2000" b="1" dirty="0" err="1"/>
              <a:t>to</a:t>
            </a:r>
            <a:r>
              <a:rPr lang="de-DE" sz="2000" b="1" dirty="0"/>
              <a:t> </a:t>
            </a:r>
            <a:r>
              <a:rPr lang="de-DE" sz="2000" b="1" dirty="0" err="1"/>
              <a:t>underwater</a:t>
            </a:r>
            <a:r>
              <a:rPr lang="de-DE" sz="2000" b="1" dirty="0"/>
              <a:t> </a:t>
            </a:r>
            <a:r>
              <a:rPr lang="de-DE" sz="2000" b="1" dirty="0" err="1"/>
              <a:t>tests</a:t>
            </a:r>
            <a:r>
              <a:rPr lang="de-DE" sz="2000" b="1" dirty="0"/>
              <a:t> </a:t>
            </a:r>
            <a:r>
              <a:rPr lang="de-DE" sz="2000" dirty="0"/>
              <a:t>(-&gt; </a:t>
            </a:r>
            <a:r>
              <a:rPr lang="de-DE" sz="2000" dirty="0" err="1"/>
              <a:t>source</a:t>
            </a:r>
            <a:r>
              <a:rPr lang="de-DE" sz="2000" dirty="0"/>
              <a:t> </a:t>
            </a:r>
            <a:r>
              <a:rPr lang="de-DE" sz="2000" dirty="0" err="1"/>
              <a:t>term</a:t>
            </a:r>
            <a:r>
              <a:rPr lang="de-DE" sz="2000" dirty="0"/>
              <a:t>)</a:t>
            </a:r>
          </a:p>
          <a:p>
            <a:pPr marL="285750" indent="-285750">
              <a:buFont typeface="Arial" panose="020B0604020202020204" pitchFamily="34" charset="0"/>
              <a:buChar char="•"/>
            </a:pPr>
            <a:r>
              <a:rPr lang="de-DE" sz="2000" b="1" dirty="0" err="1"/>
              <a:t>Hardly</a:t>
            </a:r>
            <a:r>
              <a:rPr lang="de-DE" sz="2000" b="1" dirty="0"/>
              <a:t> </a:t>
            </a:r>
            <a:r>
              <a:rPr lang="de-DE" sz="2000" b="1" dirty="0" err="1"/>
              <a:t>detection</a:t>
            </a:r>
            <a:r>
              <a:rPr lang="de-DE" sz="2000" b="1" dirty="0"/>
              <a:t> power </a:t>
            </a:r>
            <a:r>
              <a:rPr lang="de-DE" sz="2000" b="1" dirty="0" err="1"/>
              <a:t>for</a:t>
            </a:r>
            <a:r>
              <a:rPr lang="de-DE" sz="2000" b="1" dirty="0"/>
              <a:t> Xe-133, but </a:t>
            </a:r>
            <a:r>
              <a:rPr lang="de-DE" sz="2000" b="1" dirty="0" err="1"/>
              <a:t>small</a:t>
            </a:r>
            <a:r>
              <a:rPr lang="de-DE" sz="2000" b="1" dirty="0"/>
              <a:t> </a:t>
            </a:r>
            <a:r>
              <a:rPr lang="de-DE" sz="2000" b="1" dirty="0" err="1"/>
              <a:t>one</a:t>
            </a:r>
            <a:r>
              <a:rPr lang="de-DE" sz="2000" b="1" dirty="0"/>
              <a:t> </a:t>
            </a:r>
            <a:r>
              <a:rPr lang="de-DE" sz="2000" b="1" dirty="0" err="1"/>
              <a:t>for</a:t>
            </a:r>
            <a:r>
              <a:rPr lang="de-DE" sz="2000" b="1" dirty="0"/>
              <a:t> Xe-133m </a:t>
            </a:r>
            <a:r>
              <a:rPr lang="de-DE" sz="2000" b="1" dirty="0" err="1"/>
              <a:t>for</a:t>
            </a:r>
            <a:r>
              <a:rPr lang="de-DE" sz="2000" b="1" dirty="0"/>
              <a:t> </a:t>
            </a:r>
            <a:r>
              <a:rPr lang="de-DE" sz="2000" b="1" dirty="0" err="1"/>
              <a:t>underwater</a:t>
            </a:r>
            <a:r>
              <a:rPr lang="de-DE" sz="2000" b="1" dirty="0"/>
              <a:t> </a:t>
            </a:r>
            <a:r>
              <a:rPr lang="de-DE" sz="2000" b="1" dirty="0" err="1"/>
              <a:t>tests</a:t>
            </a:r>
            <a:r>
              <a:rPr lang="de-DE" sz="2000" b="1" dirty="0"/>
              <a:t> </a:t>
            </a:r>
            <a:r>
              <a:rPr lang="de-DE" sz="2000" dirty="0"/>
              <a:t>(-&gt; </a:t>
            </a:r>
            <a:r>
              <a:rPr lang="de-DE" sz="2000" dirty="0" err="1"/>
              <a:t>source</a:t>
            </a:r>
            <a:r>
              <a:rPr lang="de-DE" sz="2000" dirty="0"/>
              <a:t> </a:t>
            </a:r>
            <a:r>
              <a:rPr lang="de-DE" sz="2000" dirty="0" err="1"/>
              <a:t>term</a:t>
            </a:r>
            <a:r>
              <a:rPr lang="de-DE" sz="2000" dirty="0"/>
              <a:t>)</a:t>
            </a:r>
          </a:p>
          <a:p>
            <a:pPr marL="285750" indent="-285750">
              <a:buFont typeface="Arial" panose="020B0604020202020204" pitchFamily="34" charset="0"/>
              <a:buChar char="•"/>
            </a:pPr>
            <a:r>
              <a:rPr lang="de-DE" sz="2000" b="1" dirty="0" err="1"/>
              <a:t>Differences</a:t>
            </a:r>
            <a:r>
              <a:rPr lang="de-DE" sz="2000" b="1" dirty="0"/>
              <a:t> </a:t>
            </a:r>
            <a:r>
              <a:rPr lang="de-DE" sz="2000" b="1" dirty="0" err="1"/>
              <a:t>between</a:t>
            </a:r>
            <a:r>
              <a:rPr lang="de-DE" sz="2000" b="1" dirty="0"/>
              <a:t> </a:t>
            </a:r>
            <a:r>
              <a:rPr lang="de-DE" sz="2000" b="1" dirty="0" err="1"/>
              <a:t>seasons</a:t>
            </a:r>
            <a:r>
              <a:rPr lang="de-DE" sz="2000" b="1" dirty="0"/>
              <a:t> </a:t>
            </a:r>
            <a:r>
              <a:rPr lang="de-DE" sz="2000" dirty="0"/>
              <a:t>(-&gt; lack </a:t>
            </a:r>
            <a:r>
              <a:rPr lang="de-DE" sz="2000" dirty="0" err="1"/>
              <a:t>of</a:t>
            </a:r>
            <a:r>
              <a:rPr lang="de-DE" sz="2000" dirty="0"/>
              <a:t> </a:t>
            </a:r>
            <a:r>
              <a:rPr lang="de-DE" sz="2000" dirty="0" err="1"/>
              <a:t>data</a:t>
            </a:r>
            <a:r>
              <a:rPr lang="de-DE" sz="2000" dirty="0"/>
              <a:t> </a:t>
            </a:r>
            <a:r>
              <a:rPr lang="de-DE" sz="2000" dirty="0" err="1"/>
              <a:t>points</a:t>
            </a:r>
            <a:r>
              <a:rPr lang="de-DE" sz="2000" dirty="0"/>
              <a:t>? )</a:t>
            </a:r>
          </a:p>
          <a:p>
            <a:pPr marL="285750" indent="-285750">
              <a:buFont typeface="Arial" panose="020B0604020202020204" pitchFamily="34" charset="0"/>
              <a:buChar char="•"/>
            </a:pPr>
            <a:r>
              <a:rPr lang="de-DE" sz="2000" b="1" dirty="0" err="1"/>
              <a:t>Longer</a:t>
            </a:r>
            <a:r>
              <a:rPr lang="de-DE" sz="2000" b="1" dirty="0"/>
              <a:t> </a:t>
            </a:r>
            <a:r>
              <a:rPr lang="de-DE" sz="2000" b="1" dirty="0" err="1"/>
              <a:t>period</a:t>
            </a:r>
            <a:r>
              <a:rPr lang="de-DE" sz="2000" b="1" dirty="0"/>
              <a:t> </a:t>
            </a:r>
            <a:r>
              <a:rPr lang="de-DE" sz="2000" b="1" dirty="0" err="1"/>
              <a:t>with</a:t>
            </a:r>
            <a:r>
              <a:rPr lang="de-DE" sz="2000" b="1" dirty="0"/>
              <a:t> </a:t>
            </a:r>
          </a:p>
          <a:p>
            <a:r>
              <a:rPr lang="de-DE" sz="2000" b="1" dirty="0"/>
              <a:t>     </a:t>
            </a:r>
            <a:r>
              <a:rPr lang="de-DE" sz="2000" b="1" dirty="0" err="1"/>
              <a:t>civil</a:t>
            </a:r>
            <a:r>
              <a:rPr lang="de-DE" sz="2000" b="1" dirty="0"/>
              <a:t> </a:t>
            </a:r>
            <a:r>
              <a:rPr lang="de-DE" sz="2000" b="1" dirty="0" err="1"/>
              <a:t>background</a:t>
            </a:r>
            <a:endParaRPr lang="de-DE" sz="2000" b="1" dirty="0"/>
          </a:p>
          <a:p>
            <a:r>
              <a:rPr lang="de-DE" sz="2000" b="1" dirty="0"/>
              <a:t>     </a:t>
            </a:r>
            <a:r>
              <a:rPr lang="de-DE" sz="2000" b="1" dirty="0" err="1"/>
              <a:t>predictions</a:t>
            </a:r>
            <a:r>
              <a:rPr lang="de-DE" sz="2000" b="1" dirty="0"/>
              <a:t> -&gt; </a:t>
            </a:r>
            <a:r>
              <a:rPr lang="de-DE" sz="2000" b="1" dirty="0" err="1"/>
              <a:t>better</a:t>
            </a:r>
            <a:r>
              <a:rPr lang="de-DE" sz="2000" b="1" dirty="0"/>
              <a:t> </a:t>
            </a:r>
            <a:r>
              <a:rPr lang="de-DE" sz="2000" b="1" dirty="0" err="1"/>
              <a:t>results</a:t>
            </a:r>
            <a:endParaRPr lang="de-DE" b="1" dirty="0"/>
          </a:p>
          <a:p>
            <a:pPr marL="285750" indent="-285750">
              <a:buFont typeface="Arial" panose="020B0604020202020204" pitchFamily="34" charset="0"/>
              <a:buChar char="•"/>
            </a:pPr>
            <a:endParaRPr lang="en-US" dirty="0"/>
          </a:p>
        </p:txBody>
      </p:sp>
      <p:sp>
        <p:nvSpPr>
          <p:cNvPr id="5" name="Textfeld 4"/>
          <p:cNvSpPr txBox="1"/>
          <p:nvPr/>
        </p:nvSpPr>
        <p:spPr>
          <a:xfrm>
            <a:off x="209308" y="1355596"/>
            <a:ext cx="8325092" cy="461665"/>
          </a:xfrm>
          <a:prstGeom prst="rect">
            <a:avLst/>
          </a:prstGeom>
          <a:noFill/>
        </p:spPr>
        <p:txBody>
          <a:bodyPr wrap="square" rtlCol="0">
            <a:spAutoFit/>
          </a:bodyPr>
          <a:lstStyle/>
          <a:p>
            <a:r>
              <a:rPr lang="en-US" sz="2300" b="1" i="1" dirty="0" err="1"/>
              <a:t>Jouden</a:t>
            </a:r>
            <a:r>
              <a:rPr lang="en-US" sz="2300" b="1" i="1" dirty="0"/>
              <a:t> index = Sensitivity (= TPR) + Specificity (= 1-FPR) -1; [-1,1]</a:t>
            </a:r>
          </a:p>
        </p:txBody>
      </p:sp>
      <p:pic>
        <p:nvPicPr>
          <p:cNvPr id="3" name="Grafik 2"/>
          <p:cNvPicPr>
            <a:picLocks noChangeAspect="1"/>
          </p:cNvPicPr>
          <p:nvPr/>
        </p:nvPicPr>
        <p:blipFill>
          <a:blip r:embed="rId2"/>
          <a:stretch>
            <a:fillRect/>
          </a:stretch>
        </p:blipFill>
        <p:spPr>
          <a:xfrm rot="5400000">
            <a:off x="2115819" y="232591"/>
            <a:ext cx="4076640" cy="7954977"/>
          </a:xfrm>
          <a:prstGeom prst="rect">
            <a:avLst/>
          </a:prstGeom>
        </p:spPr>
      </p:pic>
    </p:spTree>
    <p:extLst>
      <p:ext uri="{BB962C8B-B14F-4D97-AF65-F5344CB8AC3E}">
        <p14:creationId xmlns:p14="http://schemas.microsoft.com/office/powerpoint/2010/main" val="3399401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2699</Words>
  <Application>Microsoft Office PowerPoint</Application>
  <PresentationFormat>Widescreen</PresentationFormat>
  <Paragraphs>217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 Math</vt:lpstr>
      <vt:lpstr>Unit Offc Light</vt:lpstr>
      <vt:lpstr>Office Theme</vt:lpstr>
      <vt:lpstr>1st Nuclear Explosion Signal Screening Open Inter-Comparison  Exercise 2021</vt:lpstr>
      <vt:lpstr>1. Test data set structure</vt:lpstr>
      <vt:lpstr>2. Participants</vt:lpstr>
      <vt:lpstr>3a. Evaluation: Detection Power</vt:lpstr>
      <vt:lpstr>3b. Evaluation: Screening Power</vt:lpstr>
      <vt:lpstr>3c. Evaluation: Timing Power</vt:lpstr>
      <vt:lpstr>3d. Evaluation: Location and Magnitude estimation Power</vt:lpstr>
      <vt:lpstr>4a. Detection power based on ATM for civil sources</vt:lpstr>
      <vt:lpstr>4b. Detection power for different data sets</vt:lpstr>
      <vt:lpstr>4c. Screening &amp; timing power with/without ATM support</vt:lpstr>
      <vt:lpstr>4d. Location and magnitude power counting statistics</vt:lpstr>
      <vt:lpstr>5. The problem of false positives</vt:lpstr>
      <vt:lpstr>6. Preliminary conclusions</vt:lpstr>
      <vt:lpstr>7. Remarks and references</vt:lpstr>
      <vt:lpstr>Auxiliary material I</vt:lpstr>
      <vt:lpstr>Auxiliary material II</vt:lpstr>
    </vt:vector>
  </TitlesOfParts>
  <Company>NRDC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McKinzie, Matthew</dc:creator>
  <cp:lastModifiedBy>Cassie Clark</cp:lastModifiedBy>
  <cp:revision>628</cp:revision>
  <cp:lastPrinted>2019-06-21T08:17:12Z</cp:lastPrinted>
  <dcterms:created xsi:type="dcterms:W3CDTF">2014-10-16T09:48:24Z</dcterms:created>
  <dcterms:modified xsi:type="dcterms:W3CDTF">2022-06-23T05:36:50Z</dcterms:modified>
</cp:coreProperties>
</file>