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816" r:id="rId2"/>
    <p:sldMasterId id="2147483821" r:id="rId3"/>
    <p:sldMasterId id="2147483823" r:id="rId4"/>
    <p:sldMasterId id="2147483825" r:id="rId5"/>
    <p:sldMasterId id="2147483827" r:id="rId6"/>
  </p:sldMasterIdLst>
  <p:notesMasterIdLst>
    <p:notesMasterId r:id="rId23"/>
  </p:notesMasterIdLst>
  <p:handoutMasterIdLst>
    <p:handoutMasterId r:id="rId24"/>
  </p:handoutMasterIdLst>
  <p:sldIdLst>
    <p:sldId id="310" r:id="rId7"/>
    <p:sldId id="315" r:id="rId8"/>
    <p:sldId id="311" r:id="rId9"/>
    <p:sldId id="317" r:id="rId10"/>
    <p:sldId id="319" r:id="rId11"/>
    <p:sldId id="320" r:id="rId12"/>
    <p:sldId id="318" r:id="rId13"/>
    <p:sldId id="321" r:id="rId14"/>
    <p:sldId id="322" r:id="rId15"/>
    <p:sldId id="325" r:id="rId16"/>
    <p:sldId id="324" r:id="rId17"/>
    <p:sldId id="327" r:id="rId18"/>
    <p:sldId id="326" r:id="rId19"/>
    <p:sldId id="328" r:id="rId20"/>
    <p:sldId id="330" r:id="rId21"/>
    <p:sldId id="329" r:id="rId22"/>
  </p:sldIdLst>
  <p:sldSz cx="9144000" cy="5143500" type="screen16x9"/>
  <p:notesSz cx="6794500" cy="99314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orient="horz" pos="817" userDrawn="1">
          <p15:clr>
            <a:srgbClr val="A4A3A4"/>
          </p15:clr>
        </p15:guide>
        <p15:guide id="3" orient="horz" pos="100" userDrawn="1">
          <p15:clr>
            <a:srgbClr val="A4A3A4"/>
          </p15:clr>
        </p15:guide>
        <p15:guide id="4" pos="329" userDrawn="1">
          <p15:clr>
            <a:srgbClr val="A4A3A4"/>
          </p15:clr>
        </p15:guide>
        <p15:guide id="5" orient="horz" pos="2868" userDrawn="1">
          <p15:clr>
            <a:srgbClr val="A4A3A4"/>
          </p15:clr>
        </p15:guide>
        <p15:guide id="6">
          <p15:clr>
            <a:srgbClr val="A4A3A4"/>
          </p15:clr>
        </p15:guide>
        <p15:guide id="7" orient="horz">
          <p15:clr>
            <a:srgbClr val="A4A3A4"/>
          </p15:clr>
        </p15:guide>
        <p15:guide id="8" pos="2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1C9"/>
    <a:srgbClr val="2695D3"/>
    <a:srgbClr val="2695C9"/>
    <a:srgbClr val="950026"/>
    <a:srgbClr val="FFFFFF"/>
    <a:srgbClr val="000000"/>
    <a:srgbClr val="22274A"/>
    <a:srgbClr val="858484"/>
    <a:srgbClr val="642C50"/>
    <a:srgbClr val="8FA0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83736" autoAdjust="0"/>
  </p:normalViewPr>
  <p:slideViewPr>
    <p:cSldViewPr snapToGrid="0" snapToObjects="1" showGuides="1">
      <p:cViewPr varScale="1">
        <p:scale>
          <a:sx n="147" d="100"/>
          <a:sy n="147" d="100"/>
        </p:scale>
        <p:origin x="462" y="120"/>
      </p:cViewPr>
      <p:guideLst>
        <p:guide orient="horz" pos="3239"/>
        <p:guide orient="horz" pos="817"/>
        <p:guide orient="horz" pos="100"/>
        <p:guide pos="329"/>
        <p:guide orient="horz" pos="2868"/>
        <p:guide/>
        <p:guide orient="horz"/>
        <p:guide pos="280"/>
      </p:guideLst>
    </p:cSldViewPr>
  </p:slid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6B177465-5915-2B45-933D-1F1760703C04}" type="datetimeFigureOut">
              <a:rPr lang="sv-SE" smtClean="0"/>
              <a:t>2022-06-19</a:t>
            </a:fld>
            <a:endParaRPr lang="sv-SE"/>
          </a:p>
        </p:txBody>
      </p:sp>
      <p:sp>
        <p:nvSpPr>
          <p:cNvPr id="4" name="Platshållare för sidfo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1C2A5CC5-8FEB-CC40-9833-4D7BBDB1E54B}" type="slidenum">
              <a:rPr lang="sv-SE" smtClean="0"/>
              <a:t>‹#›</a:t>
            </a:fld>
            <a:endParaRPr lang="sv-SE"/>
          </a:p>
        </p:txBody>
      </p:sp>
    </p:spTree>
    <p:extLst>
      <p:ext uri="{BB962C8B-B14F-4D97-AF65-F5344CB8AC3E}">
        <p14:creationId xmlns:p14="http://schemas.microsoft.com/office/powerpoint/2010/main" val="867834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D0EB837A-2B5B-45F7-BC47-5D328473C2DB}" type="datetimeFigureOut">
              <a:rPr lang="sv-SE" smtClean="0"/>
              <a:t>2022-06-19</a:t>
            </a:fld>
            <a:endParaRPr lang="sv-SE"/>
          </a:p>
        </p:txBody>
      </p:sp>
      <p:sp>
        <p:nvSpPr>
          <p:cNvPr id="4" name="Platshållare för bildobjekt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B99698FF-EA95-4299-BA23-CDCBEDB1FE41}" type="slidenum">
              <a:rPr lang="sv-SE" smtClean="0"/>
              <a:t>‹#›</a:t>
            </a:fld>
            <a:endParaRPr lang="sv-SE"/>
          </a:p>
        </p:txBody>
      </p:sp>
    </p:spTree>
    <p:extLst>
      <p:ext uri="{BB962C8B-B14F-4D97-AF65-F5344CB8AC3E}">
        <p14:creationId xmlns:p14="http://schemas.microsoft.com/office/powerpoint/2010/main" val="2717878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1">
    <p:spTree>
      <p:nvGrpSpPr>
        <p:cNvPr id="1" name=""/>
        <p:cNvGrpSpPr/>
        <p:nvPr/>
      </p:nvGrpSpPr>
      <p:grpSpPr>
        <a:xfrm>
          <a:off x="0" y="0"/>
          <a:ext cx="0" cy="0"/>
          <a:chOff x="0" y="0"/>
          <a:chExt cx="0" cy="0"/>
        </a:xfrm>
      </p:grpSpPr>
      <p:pic>
        <p:nvPicPr>
          <p:cNvPr id="4" name="Bildobjekt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3316223" cy="4551362"/>
          </a:xfrm>
          <a:prstGeom prst="rect">
            <a:avLst/>
          </a:prstGeom>
        </p:spPr>
      </p:pic>
      <p:sp>
        <p:nvSpPr>
          <p:cNvPr id="5" name="Rektangel 4"/>
          <p:cNvSpPr/>
          <p:nvPr userDrawn="1"/>
        </p:nvSpPr>
        <p:spPr>
          <a:xfrm>
            <a:off x="0" y="1"/>
            <a:ext cx="3247672" cy="4551363"/>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p:cNvSpPr/>
          <p:nvPr userDrawn="1"/>
        </p:nvSpPr>
        <p:spPr>
          <a:xfrm>
            <a:off x="3247672" y="1"/>
            <a:ext cx="5896328" cy="45513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p:cNvSpPr/>
          <p:nvPr userDrawn="1"/>
        </p:nvSpPr>
        <p:spPr>
          <a:xfrm>
            <a:off x="9363566" y="0"/>
            <a:ext cx="2499653" cy="238125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userDrawn="1"/>
        </p:nvSpPr>
        <p:spPr>
          <a:xfrm>
            <a:off x="9606774" y="270178"/>
            <a:ext cx="1999722" cy="646331"/>
          </a:xfrm>
          <a:prstGeom prst="rect">
            <a:avLst/>
          </a:prstGeom>
          <a:noFill/>
        </p:spPr>
        <p:txBody>
          <a:bodyPr wrap="square" rtlCol="0">
            <a:spAutoFit/>
          </a:bodyPr>
          <a:lstStyle/>
          <a:p>
            <a:r>
              <a:rPr lang="sv-SE" sz="1200" dirty="0" err="1" smtClean="0">
                <a:solidFill>
                  <a:srgbClr val="FFFFFF"/>
                </a:solidFill>
              </a:rPr>
              <a:t>Startbild</a:t>
            </a:r>
            <a:r>
              <a:rPr lang="sv-SE" sz="1200" dirty="0" smtClean="0">
                <a:solidFill>
                  <a:srgbClr val="FFFFFF"/>
                </a:solidFill>
              </a:rPr>
              <a:t> med låst stillebenbild. Finns 7 olika varianter i mallen.</a:t>
            </a:r>
            <a:endParaRPr lang="sv-SE" sz="1200" dirty="0">
              <a:solidFill>
                <a:srgbClr val="FFFFFF"/>
              </a:solidFill>
            </a:endParaRPr>
          </a:p>
        </p:txBody>
      </p:sp>
      <p:sp>
        <p:nvSpPr>
          <p:cNvPr id="9" name="Platshållare för text 2"/>
          <p:cNvSpPr>
            <a:spLocks noGrp="1"/>
          </p:cNvSpPr>
          <p:nvPr>
            <p:ph type="body" sz="quarter" idx="10" hasCustomPrompt="1"/>
          </p:nvPr>
        </p:nvSpPr>
        <p:spPr>
          <a:xfrm>
            <a:off x="3596640" y="1493696"/>
            <a:ext cx="5198392" cy="2390775"/>
          </a:xfrm>
        </p:spPr>
        <p:txBody>
          <a:bodyPr>
            <a:noAutofit/>
          </a:bodyPr>
          <a:lstStyle>
            <a:lvl1pPr marL="0" indent="0">
              <a:buNone/>
              <a:defRPr sz="32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sv-SE" dirty="0" smtClean="0"/>
              <a:t>Plats för presentationsrubrik</a:t>
            </a:r>
            <a:endParaRPr lang="sv-SE" dirty="0"/>
          </a:p>
        </p:txBody>
      </p:sp>
      <p:pic>
        <p:nvPicPr>
          <p:cNvPr id="2" name="Bildobjekt 1" descr="Pil_v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543" y="1261907"/>
            <a:ext cx="2412000" cy="1965333"/>
          </a:xfrm>
          <a:prstGeom prst="rect">
            <a:avLst/>
          </a:prstGeom>
        </p:spPr>
      </p:pic>
    </p:spTree>
    <p:extLst>
      <p:ext uri="{BB962C8B-B14F-4D97-AF65-F5344CB8AC3E}">
        <p14:creationId xmlns:p14="http://schemas.microsoft.com/office/powerpoint/2010/main" val="29353340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bild vit">
    <p:spTree>
      <p:nvGrpSpPr>
        <p:cNvPr id="1" name=""/>
        <p:cNvGrpSpPr/>
        <p:nvPr/>
      </p:nvGrpSpPr>
      <p:grpSpPr>
        <a:xfrm>
          <a:off x="0" y="0"/>
          <a:ext cx="0" cy="0"/>
          <a:chOff x="0" y="0"/>
          <a:chExt cx="0" cy="0"/>
        </a:xfrm>
      </p:grpSpPr>
      <p:sp>
        <p:nvSpPr>
          <p:cNvPr id="3" name="Platshållare för bild 2"/>
          <p:cNvSpPr>
            <a:spLocks noGrp="1"/>
          </p:cNvSpPr>
          <p:nvPr>
            <p:ph type="pic" sz="quarter" idx="11" hasCustomPrompt="1"/>
          </p:nvPr>
        </p:nvSpPr>
        <p:spPr>
          <a:xfrm>
            <a:off x="0" y="155449"/>
            <a:ext cx="9144000" cy="4275265"/>
          </a:xfrm>
        </p:spPr>
        <p:txBody>
          <a:bodyPr tIns="748800">
            <a:normAutofit/>
          </a:bodyPr>
          <a:lstStyle>
            <a:lvl1pPr marL="0" indent="0" algn="ctr">
              <a:buNone/>
              <a:defRPr sz="2400"/>
            </a:lvl1pPr>
          </a:lstStyle>
          <a:p>
            <a:r>
              <a:rPr lang="sv-SE" dirty="0" smtClean="0"/>
              <a:t>Infoga bildobjekt genom att klicka på bildsymbolen.</a:t>
            </a:r>
          </a:p>
        </p:txBody>
      </p:sp>
      <p:sp>
        <p:nvSpPr>
          <p:cNvPr id="6" name="Platshållare för text 5"/>
          <p:cNvSpPr>
            <a:spLocks noGrp="1"/>
          </p:cNvSpPr>
          <p:nvPr>
            <p:ph type="body" sz="quarter" idx="10" hasCustomPrompt="1"/>
          </p:nvPr>
        </p:nvSpPr>
        <p:spPr>
          <a:xfrm>
            <a:off x="0" y="2381250"/>
            <a:ext cx="9144000" cy="1135062"/>
          </a:xfrm>
          <a:solidFill>
            <a:schemeClr val="bg1">
              <a:alpha val="80000"/>
            </a:schemeClr>
          </a:solidFill>
        </p:spPr>
        <p:txBody>
          <a:bodyPr lIns="504000" tIns="93600">
            <a:noAutofit/>
          </a:bodyPr>
          <a:lstStyle>
            <a:lvl1pPr marL="0" indent="0">
              <a:buNone/>
              <a:defRPr sz="3200">
                <a:solidFill>
                  <a:schemeClr val="tx2"/>
                </a:solidFill>
              </a:defRPr>
            </a:lvl1pPr>
            <a:lvl2pPr marL="457200" indent="0">
              <a:buNone/>
              <a:defRPr sz="2800">
                <a:solidFill>
                  <a:srgbClr val="2181C9"/>
                </a:solidFill>
              </a:defRPr>
            </a:lvl2pPr>
            <a:lvl3pPr marL="914400" indent="0">
              <a:buNone/>
              <a:defRPr sz="2800">
                <a:solidFill>
                  <a:srgbClr val="2181C9"/>
                </a:solidFill>
              </a:defRPr>
            </a:lvl3pPr>
            <a:lvl4pPr marL="1371600" indent="0">
              <a:buNone/>
              <a:defRPr sz="2800">
                <a:solidFill>
                  <a:srgbClr val="2181C9"/>
                </a:solidFill>
              </a:defRPr>
            </a:lvl4pPr>
            <a:lvl5pPr marL="1828800" indent="0">
              <a:buNone/>
              <a:defRPr sz="2800">
                <a:solidFill>
                  <a:srgbClr val="2181C9"/>
                </a:solidFill>
              </a:defRPr>
            </a:lvl5pPr>
          </a:lstStyle>
          <a:p>
            <a:pPr lvl="0"/>
            <a:r>
              <a:rPr lang="sv-SE" dirty="0" smtClean="0"/>
              <a:t>Plats för rubrik</a:t>
            </a:r>
            <a:endParaRPr lang="sv-SE" dirty="0"/>
          </a:p>
        </p:txBody>
      </p:sp>
      <p:sp>
        <p:nvSpPr>
          <p:cNvPr id="9" name="Rektangel 8"/>
          <p:cNvSpPr/>
          <p:nvPr userDrawn="1"/>
        </p:nvSpPr>
        <p:spPr>
          <a:xfrm>
            <a:off x="9363566" y="0"/>
            <a:ext cx="2499653" cy="3816096"/>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textruta 9"/>
          <p:cNvSpPr txBox="1"/>
          <p:nvPr userDrawn="1"/>
        </p:nvSpPr>
        <p:spPr>
          <a:xfrm>
            <a:off x="9606774" y="270177"/>
            <a:ext cx="1999722" cy="2862322"/>
          </a:xfrm>
          <a:prstGeom prst="rect">
            <a:avLst/>
          </a:prstGeom>
          <a:noFill/>
        </p:spPr>
        <p:txBody>
          <a:bodyPr wrap="square" rtlCol="0">
            <a:spAutoFit/>
          </a:bodyPr>
          <a:lstStyle/>
          <a:p>
            <a:r>
              <a:rPr lang="sv-SE" sz="1200" dirty="0" smtClean="0">
                <a:solidFill>
                  <a:schemeClr val="bg1"/>
                </a:solidFill>
              </a:rPr>
              <a:t>Kapitelsida (finns med</a:t>
            </a:r>
            <a:r>
              <a:rPr lang="sv-SE" sz="1200" baseline="0" dirty="0" smtClean="0">
                <a:solidFill>
                  <a:schemeClr val="bg1"/>
                </a:solidFill>
              </a:rPr>
              <a:t> blå och vit bård)</a:t>
            </a:r>
            <a:r>
              <a:rPr lang="sv-SE" sz="1200" dirty="0" smtClean="0">
                <a:solidFill>
                  <a:schemeClr val="bg1"/>
                </a:solidFill>
              </a:rPr>
              <a:t>;</a:t>
            </a:r>
            <a:r>
              <a:rPr lang="sv-SE" sz="1200" baseline="0" dirty="0" smtClean="0">
                <a:solidFill>
                  <a:schemeClr val="bg1"/>
                </a:solidFill>
              </a:rPr>
              <a:t> kan användas som avdelare i en presentation, t ex vid ett nytt avsnitt. Välj bild själv. Gör så här: </a:t>
            </a:r>
          </a:p>
          <a:p>
            <a:r>
              <a:rPr lang="sv-SE" sz="1200" baseline="0" dirty="0" smtClean="0">
                <a:solidFill>
                  <a:schemeClr val="bg1"/>
                </a:solidFill>
              </a:rPr>
              <a:t>L</a:t>
            </a:r>
            <a:r>
              <a:rPr lang="sv-SE" sz="1200" dirty="0" smtClean="0">
                <a:solidFill>
                  <a:schemeClr val="bg1"/>
                </a:solidFill>
              </a:rPr>
              <a:t>ägg</a:t>
            </a:r>
            <a:r>
              <a:rPr lang="sv-SE" sz="1200" baseline="0" dirty="0" smtClean="0">
                <a:solidFill>
                  <a:schemeClr val="bg1"/>
                </a:solidFill>
              </a:rPr>
              <a:t> in ett foto genom att klicka på bildsymbolen. </a:t>
            </a:r>
          </a:p>
          <a:p>
            <a:r>
              <a:rPr lang="sv-SE" sz="1200" baseline="0" dirty="0" smtClean="0">
                <a:solidFill>
                  <a:schemeClr val="bg1"/>
                </a:solidFill>
              </a:rPr>
              <a:t>Placera fotot längst bak genom att högerklicka och välja Ordna/Placera längst bak. </a:t>
            </a:r>
          </a:p>
          <a:p>
            <a:r>
              <a:rPr lang="sv-SE" sz="1200" baseline="0" dirty="0" smtClean="0">
                <a:solidFill>
                  <a:schemeClr val="bg1"/>
                </a:solidFill>
              </a:rPr>
              <a:t>Mittbården kan flyttas uppåt och nedåt eller breddas vid behov.</a:t>
            </a:r>
            <a:endParaRPr lang="sv-SE" sz="1200" dirty="0">
              <a:solidFill>
                <a:schemeClr val="bg1"/>
              </a:solidFill>
            </a:endParaRPr>
          </a:p>
        </p:txBody>
      </p:sp>
    </p:spTree>
    <p:extLst>
      <p:ext uri="{BB962C8B-B14F-4D97-AF65-F5344CB8AC3E}">
        <p14:creationId xmlns:p14="http://schemas.microsoft.com/office/powerpoint/2010/main" val="146281736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och utfallande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59510" y="205979"/>
            <a:ext cx="4906229" cy="857250"/>
          </a:xfrm>
        </p:spPr>
        <p:txBody>
          <a:bodyPr/>
          <a:lstStyle>
            <a:lvl1pPr algn="l">
              <a:defRPr sz="3200">
                <a:solidFill>
                  <a:schemeClr val="tx2"/>
                </a:solidFill>
              </a:defRPr>
            </a:lvl1pPr>
          </a:lstStyle>
          <a:p>
            <a:r>
              <a:rPr lang="sv-SE" dirty="0" smtClean="0"/>
              <a:t>Rubrik 32pkt</a:t>
            </a:r>
            <a:endParaRPr lang="sv-SE" dirty="0"/>
          </a:p>
        </p:txBody>
      </p:sp>
      <p:sp>
        <p:nvSpPr>
          <p:cNvPr id="9" name="Platshållare för bild 8"/>
          <p:cNvSpPr>
            <a:spLocks noGrp="1"/>
          </p:cNvSpPr>
          <p:nvPr>
            <p:ph type="pic" sz="quarter" idx="11" hasCustomPrompt="1"/>
          </p:nvPr>
        </p:nvSpPr>
        <p:spPr>
          <a:xfrm>
            <a:off x="5346701" y="158751"/>
            <a:ext cx="3797300" cy="4392613"/>
          </a:xfrm>
        </p:spPr>
        <p:txBody>
          <a:bodyPr>
            <a:normAutofit/>
          </a:bodyPr>
          <a:lstStyle>
            <a:lvl1pPr marL="0" indent="0">
              <a:buNone/>
              <a:defRPr sz="2400"/>
            </a:lvl1pPr>
          </a:lstStyle>
          <a:p>
            <a:r>
              <a:rPr lang="sv-SE" dirty="0" smtClean="0"/>
              <a:t>Plats för utfallande bild</a:t>
            </a:r>
            <a:endParaRPr lang="sv-SE" dirty="0"/>
          </a:p>
        </p:txBody>
      </p:sp>
      <p:sp>
        <p:nvSpPr>
          <p:cNvPr id="5" name="Platshållare för innehåll 2"/>
          <p:cNvSpPr>
            <a:spLocks noGrp="1"/>
          </p:cNvSpPr>
          <p:nvPr>
            <p:ph idx="1"/>
          </p:nvPr>
        </p:nvSpPr>
        <p:spPr>
          <a:xfrm>
            <a:off x="457202" y="1200152"/>
            <a:ext cx="4578269" cy="3275994"/>
          </a:xfrm>
        </p:spPr>
        <p:txBody>
          <a:bodyPr>
            <a:normAutofit/>
          </a:bodyPr>
          <a:lstStyle>
            <a:lvl1pPr marL="342900" indent="-342900">
              <a:buFont typeface="Arial" charset="0"/>
              <a:buChar char="•"/>
              <a:defRPr sz="2400">
                <a:solidFill>
                  <a:schemeClr val="tx2"/>
                </a:solidFill>
              </a:defRPr>
            </a:lvl1pPr>
            <a:lvl2pPr marL="612000" indent="-234000">
              <a:buFont typeface="Lucida Grande"/>
              <a:buChar char="–"/>
              <a:defRPr sz="2200">
                <a:solidFill>
                  <a:schemeClr val="tx2"/>
                </a:solidFill>
              </a:defRPr>
            </a:lvl2pPr>
            <a:lvl3pPr marL="824400" indent="-198000">
              <a:buFont typeface="Arial" charset="0"/>
              <a:buChar char="•"/>
              <a:defRPr sz="2000">
                <a:solidFill>
                  <a:schemeClr val="tx2"/>
                </a:solidFill>
              </a:defRPr>
            </a:lvl3pPr>
            <a:lvl4pPr marL="1065600" indent="-198000">
              <a:buFont typeface="Lucida Grande"/>
              <a:buChar char="–"/>
              <a:defRPr sz="1800">
                <a:solidFill>
                  <a:schemeClr val="tx2"/>
                </a:solidFill>
              </a:defRPr>
            </a:lvl4pPr>
            <a:lvl5pPr marL="1270800" indent="-198000">
              <a:buFont typeface="Lucida Grande"/>
              <a:buChar char="»"/>
              <a:defRPr sz="1600">
                <a:solidFill>
                  <a:schemeClr val="tx2"/>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649211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och ej utfallande bild">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lgn="l">
              <a:defRPr sz="3200">
                <a:solidFill>
                  <a:schemeClr val="tx2"/>
                </a:solidFill>
              </a:defRPr>
            </a:lvl1pPr>
          </a:lstStyle>
          <a:p>
            <a:r>
              <a:rPr lang="sv-SE" dirty="0" smtClean="0"/>
              <a:t>Rubrik 32pkt</a:t>
            </a:r>
            <a:endParaRPr lang="sv-SE" dirty="0"/>
          </a:p>
        </p:txBody>
      </p:sp>
      <p:sp>
        <p:nvSpPr>
          <p:cNvPr id="9" name="Platshållare för bild 8"/>
          <p:cNvSpPr>
            <a:spLocks noGrp="1"/>
          </p:cNvSpPr>
          <p:nvPr>
            <p:ph type="pic" sz="quarter" idx="11" hasCustomPrompt="1"/>
          </p:nvPr>
        </p:nvSpPr>
        <p:spPr>
          <a:xfrm>
            <a:off x="5346703" y="1063230"/>
            <a:ext cx="3340099" cy="3488134"/>
          </a:xfrm>
        </p:spPr>
        <p:txBody>
          <a:bodyPr>
            <a:normAutofit/>
          </a:bodyPr>
          <a:lstStyle>
            <a:lvl1pPr marL="0" indent="0">
              <a:buNone/>
              <a:defRPr sz="2400"/>
            </a:lvl1pPr>
          </a:lstStyle>
          <a:p>
            <a:r>
              <a:rPr lang="sv-SE" dirty="0" smtClean="0"/>
              <a:t>Plats för bild</a:t>
            </a:r>
            <a:endParaRPr lang="sv-SE" dirty="0"/>
          </a:p>
        </p:txBody>
      </p:sp>
      <p:sp>
        <p:nvSpPr>
          <p:cNvPr id="5" name="Platshållare för innehåll 2"/>
          <p:cNvSpPr>
            <a:spLocks noGrp="1"/>
          </p:cNvSpPr>
          <p:nvPr>
            <p:ph idx="1"/>
          </p:nvPr>
        </p:nvSpPr>
        <p:spPr>
          <a:xfrm>
            <a:off x="457202" y="1200152"/>
            <a:ext cx="4578269" cy="3275994"/>
          </a:xfrm>
        </p:spPr>
        <p:txBody>
          <a:bodyPr>
            <a:normAutofit/>
          </a:bodyPr>
          <a:lstStyle>
            <a:lvl1pPr marL="342900" indent="-342900">
              <a:buFont typeface="Arial" charset="0"/>
              <a:buChar char="•"/>
              <a:defRPr sz="2400">
                <a:solidFill>
                  <a:schemeClr val="tx2"/>
                </a:solidFill>
              </a:defRPr>
            </a:lvl1pPr>
            <a:lvl2pPr marL="612000" indent="-234000">
              <a:buFont typeface="Lucida Grande"/>
              <a:buChar char="–"/>
              <a:defRPr sz="2200">
                <a:solidFill>
                  <a:schemeClr val="tx2"/>
                </a:solidFill>
              </a:defRPr>
            </a:lvl2pPr>
            <a:lvl3pPr marL="824400" indent="-198000">
              <a:buFont typeface="Arial" charset="0"/>
              <a:buChar char="•"/>
              <a:defRPr sz="2000">
                <a:solidFill>
                  <a:schemeClr val="tx2"/>
                </a:solidFill>
              </a:defRPr>
            </a:lvl3pPr>
            <a:lvl4pPr marL="1065600" indent="-198000">
              <a:buFont typeface="Lucida Grande"/>
              <a:buChar char="–"/>
              <a:defRPr sz="1800">
                <a:solidFill>
                  <a:schemeClr val="tx2"/>
                </a:solidFill>
              </a:defRPr>
            </a:lvl4pPr>
            <a:lvl5pPr marL="1270800" indent="-198000">
              <a:buFont typeface="Lucida Grande"/>
              <a:buChar char="»"/>
              <a:defRPr sz="1600">
                <a:solidFill>
                  <a:schemeClr val="tx2"/>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7742446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1 punktlista">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lgn="l">
              <a:defRPr sz="3200">
                <a:solidFill>
                  <a:schemeClr val="tx2"/>
                </a:solidFill>
              </a:defRPr>
            </a:lvl1pPr>
          </a:lstStyle>
          <a:p>
            <a:r>
              <a:rPr lang="sv-SE" dirty="0" smtClean="0"/>
              <a:t>Rubrik 32pkt</a:t>
            </a:r>
            <a:endParaRPr lang="sv-SE" dirty="0"/>
          </a:p>
        </p:txBody>
      </p:sp>
      <p:sp>
        <p:nvSpPr>
          <p:cNvPr id="3" name="Platshållare för innehåll 2"/>
          <p:cNvSpPr>
            <a:spLocks noGrp="1"/>
          </p:cNvSpPr>
          <p:nvPr>
            <p:ph idx="1"/>
          </p:nvPr>
        </p:nvSpPr>
        <p:spPr>
          <a:xfrm>
            <a:off x="457201" y="1200152"/>
            <a:ext cx="5928168" cy="3275994"/>
          </a:xfrm>
        </p:spPr>
        <p:txBody>
          <a:bodyPr>
            <a:normAutofit/>
          </a:bodyPr>
          <a:lstStyle>
            <a:lvl1pPr marL="342900" indent="-342900">
              <a:buFont typeface="Arial" charset="0"/>
              <a:buChar char="•"/>
              <a:defRPr sz="2400">
                <a:solidFill>
                  <a:schemeClr val="tx2"/>
                </a:solidFill>
              </a:defRPr>
            </a:lvl1pPr>
            <a:lvl2pPr marL="612000" indent="-234000">
              <a:buFont typeface="Lucida Grande"/>
              <a:buChar char="–"/>
              <a:defRPr sz="2200">
                <a:solidFill>
                  <a:srgbClr val="2181C9"/>
                </a:solidFill>
              </a:defRPr>
            </a:lvl2pPr>
            <a:lvl3pPr marL="824400" indent="-198000">
              <a:buFont typeface="Arial" charset="0"/>
              <a:buChar char="•"/>
              <a:defRPr sz="2000">
                <a:solidFill>
                  <a:schemeClr val="tx2"/>
                </a:solidFill>
              </a:defRPr>
            </a:lvl3pPr>
            <a:lvl4pPr marL="1065600" indent="-198000">
              <a:buFont typeface="Lucida Grande"/>
              <a:buChar char="–"/>
              <a:defRPr sz="1800">
                <a:solidFill>
                  <a:schemeClr val="tx2"/>
                </a:solidFill>
              </a:defRPr>
            </a:lvl4pPr>
            <a:lvl5pPr marL="1270800" indent="-198000">
              <a:buFont typeface="Lucida Grande"/>
              <a:buChar char="»"/>
              <a:defRPr sz="1600">
                <a:solidFill>
                  <a:schemeClr val="tx2"/>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5208912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text och bild vänster">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lgn="l">
              <a:defRPr sz="3200">
                <a:solidFill>
                  <a:schemeClr val="tx2"/>
                </a:solidFill>
              </a:defRPr>
            </a:lvl1pPr>
          </a:lstStyle>
          <a:p>
            <a:r>
              <a:rPr lang="sv-SE" dirty="0" smtClean="0"/>
              <a:t>Rubrik 32pkt</a:t>
            </a:r>
            <a:endParaRPr lang="sv-SE" dirty="0"/>
          </a:p>
        </p:txBody>
      </p:sp>
      <p:sp>
        <p:nvSpPr>
          <p:cNvPr id="9" name="Platshållare för bild 8"/>
          <p:cNvSpPr>
            <a:spLocks noGrp="1"/>
          </p:cNvSpPr>
          <p:nvPr>
            <p:ph type="pic" sz="quarter" idx="11" hasCustomPrompt="1"/>
          </p:nvPr>
        </p:nvSpPr>
        <p:spPr>
          <a:xfrm>
            <a:off x="457202" y="1063230"/>
            <a:ext cx="3340099" cy="3488134"/>
          </a:xfrm>
        </p:spPr>
        <p:txBody>
          <a:bodyPr>
            <a:normAutofit/>
          </a:bodyPr>
          <a:lstStyle>
            <a:lvl1pPr marL="0" indent="0">
              <a:buNone/>
              <a:defRPr sz="2400"/>
            </a:lvl1pPr>
          </a:lstStyle>
          <a:p>
            <a:r>
              <a:rPr lang="sv-SE" dirty="0" smtClean="0"/>
              <a:t>Plats </a:t>
            </a:r>
            <a:r>
              <a:rPr lang="sv-SE" smtClean="0"/>
              <a:t>för bild</a:t>
            </a:r>
            <a:endParaRPr lang="sv-SE" dirty="0"/>
          </a:p>
        </p:txBody>
      </p:sp>
      <p:sp>
        <p:nvSpPr>
          <p:cNvPr id="5" name="Platshållare för innehåll 2"/>
          <p:cNvSpPr>
            <a:spLocks noGrp="1"/>
          </p:cNvSpPr>
          <p:nvPr>
            <p:ph idx="1"/>
          </p:nvPr>
        </p:nvSpPr>
        <p:spPr>
          <a:xfrm>
            <a:off x="4089492" y="1201301"/>
            <a:ext cx="4578269" cy="3275994"/>
          </a:xfrm>
        </p:spPr>
        <p:txBody>
          <a:bodyPr>
            <a:normAutofit/>
          </a:bodyPr>
          <a:lstStyle>
            <a:lvl1pPr marL="342900" indent="-342900">
              <a:buFont typeface="Arial" charset="0"/>
              <a:buChar char="•"/>
              <a:defRPr sz="2400">
                <a:solidFill>
                  <a:schemeClr val="tx2"/>
                </a:solidFill>
              </a:defRPr>
            </a:lvl1pPr>
            <a:lvl2pPr marL="612000" indent="-234000">
              <a:buFont typeface="Lucida Grande"/>
              <a:buChar char="–"/>
              <a:defRPr sz="2200">
                <a:solidFill>
                  <a:schemeClr val="tx2"/>
                </a:solidFill>
              </a:defRPr>
            </a:lvl2pPr>
            <a:lvl3pPr marL="824400" indent="-198000">
              <a:buFont typeface="Arial" charset="0"/>
              <a:buChar char="•"/>
              <a:defRPr sz="2000">
                <a:solidFill>
                  <a:schemeClr val="tx2"/>
                </a:solidFill>
              </a:defRPr>
            </a:lvl3pPr>
            <a:lvl4pPr marL="1065600" indent="-198000">
              <a:buFont typeface="Lucida Grande"/>
              <a:buChar char="–"/>
              <a:defRPr sz="1800">
                <a:solidFill>
                  <a:schemeClr val="tx2"/>
                </a:solidFill>
              </a:defRPr>
            </a:lvl4pPr>
            <a:lvl5pPr marL="1270800" indent="-198000">
              <a:buFont typeface="Lucida Grande"/>
              <a:buChar char="»"/>
              <a:defRPr sz="1600">
                <a:solidFill>
                  <a:schemeClr val="tx2"/>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4665574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text och faktaruta 1">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lgn="l">
              <a:defRPr sz="3200">
                <a:solidFill>
                  <a:schemeClr val="tx2"/>
                </a:solidFill>
              </a:defRPr>
            </a:lvl1pPr>
          </a:lstStyle>
          <a:p>
            <a:r>
              <a:rPr lang="sv-SE" dirty="0" smtClean="0"/>
              <a:t>Rubrik 32pkt</a:t>
            </a:r>
            <a:endParaRPr lang="sv-SE" dirty="0"/>
          </a:p>
        </p:txBody>
      </p:sp>
      <p:sp>
        <p:nvSpPr>
          <p:cNvPr id="3" name="Rektangel 2"/>
          <p:cNvSpPr/>
          <p:nvPr userDrawn="1"/>
        </p:nvSpPr>
        <p:spPr>
          <a:xfrm>
            <a:off x="5346304" y="1190626"/>
            <a:ext cx="3797696" cy="43469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Rektangel 5"/>
          <p:cNvSpPr/>
          <p:nvPr userDrawn="1"/>
        </p:nvSpPr>
        <p:spPr>
          <a:xfrm>
            <a:off x="5346304" y="1625316"/>
            <a:ext cx="3797696" cy="2926048"/>
          </a:xfrm>
          <a:prstGeom prst="rect">
            <a:avLst/>
          </a:prstGeom>
          <a:solidFill>
            <a:schemeClr val="accent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Platshållare för text 4"/>
          <p:cNvSpPr>
            <a:spLocks noGrp="1"/>
          </p:cNvSpPr>
          <p:nvPr>
            <p:ph type="body" sz="quarter" idx="11" hasCustomPrompt="1"/>
          </p:nvPr>
        </p:nvSpPr>
        <p:spPr>
          <a:xfrm>
            <a:off x="5443884" y="1208168"/>
            <a:ext cx="3216275" cy="239712"/>
          </a:xfrm>
        </p:spPr>
        <p:txBody>
          <a:bodyPr>
            <a:noAutofit/>
          </a:bodyPr>
          <a:lstStyle>
            <a:lvl1pPr marL="0" indent="0">
              <a:buNone/>
              <a:defRPr sz="18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sv-SE" dirty="0" smtClean="0"/>
              <a:t>Rubrik faktaruta</a:t>
            </a:r>
            <a:endParaRPr lang="sv-SE" dirty="0"/>
          </a:p>
        </p:txBody>
      </p:sp>
      <p:sp>
        <p:nvSpPr>
          <p:cNvPr id="10" name="Platshållare för text 4"/>
          <p:cNvSpPr>
            <a:spLocks noGrp="1"/>
          </p:cNvSpPr>
          <p:nvPr>
            <p:ph type="body" sz="quarter" idx="12" hasCustomPrompt="1"/>
          </p:nvPr>
        </p:nvSpPr>
        <p:spPr>
          <a:xfrm>
            <a:off x="5436098" y="1744134"/>
            <a:ext cx="3480331" cy="2270303"/>
          </a:xfrm>
        </p:spPr>
        <p:txBody>
          <a:bodyPr>
            <a:noAutofit/>
          </a:bodyPr>
          <a:lstStyle>
            <a:lvl1pPr marL="0" indent="0">
              <a:buNone/>
              <a:defRPr sz="18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sv-SE" dirty="0" smtClean="0"/>
              <a:t>Innehåll faktaruta</a:t>
            </a:r>
            <a:endParaRPr lang="sv-SE" dirty="0"/>
          </a:p>
        </p:txBody>
      </p:sp>
      <p:sp>
        <p:nvSpPr>
          <p:cNvPr id="9" name="Platshållare för innehåll 2"/>
          <p:cNvSpPr>
            <a:spLocks noGrp="1"/>
          </p:cNvSpPr>
          <p:nvPr>
            <p:ph idx="1"/>
          </p:nvPr>
        </p:nvSpPr>
        <p:spPr>
          <a:xfrm>
            <a:off x="457202" y="1200152"/>
            <a:ext cx="4578269" cy="3275994"/>
          </a:xfrm>
        </p:spPr>
        <p:txBody>
          <a:bodyPr>
            <a:normAutofit/>
          </a:bodyPr>
          <a:lstStyle>
            <a:lvl1pPr marL="342900" indent="-342900">
              <a:buFont typeface="Arial" charset="0"/>
              <a:buChar char="•"/>
              <a:defRPr sz="2400">
                <a:solidFill>
                  <a:schemeClr val="tx2"/>
                </a:solidFill>
              </a:defRPr>
            </a:lvl1pPr>
            <a:lvl2pPr marL="612000" indent="-234000">
              <a:buFont typeface="Lucida Grande"/>
              <a:buChar char="–"/>
              <a:defRPr sz="2200">
                <a:solidFill>
                  <a:schemeClr val="tx2"/>
                </a:solidFill>
              </a:defRPr>
            </a:lvl2pPr>
            <a:lvl3pPr marL="824400" indent="-198000">
              <a:buFont typeface="Arial" charset="0"/>
              <a:buChar char="•"/>
              <a:defRPr sz="2000">
                <a:solidFill>
                  <a:schemeClr val="tx2"/>
                </a:solidFill>
              </a:defRPr>
            </a:lvl3pPr>
            <a:lvl4pPr marL="1065600" indent="-198000">
              <a:buFont typeface="Lucida Grande"/>
              <a:buChar char="–"/>
              <a:defRPr sz="1800">
                <a:solidFill>
                  <a:schemeClr val="tx2"/>
                </a:solidFill>
              </a:defRPr>
            </a:lvl4pPr>
            <a:lvl5pPr marL="1270800" indent="-198000">
              <a:buFont typeface="Lucida Grande"/>
              <a:buChar char="»"/>
              <a:defRPr sz="1600">
                <a:solidFill>
                  <a:schemeClr val="tx2"/>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2939919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text och faktaruta 2">
    <p:spTree>
      <p:nvGrpSpPr>
        <p:cNvPr id="1" name=""/>
        <p:cNvGrpSpPr/>
        <p:nvPr/>
      </p:nvGrpSpPr>
      <p:grpSpPr>
        <a:xfrm>
          <a:off x="0" y="0"/>
          <a:ext cx="0" cy="0"/>
          <a:chOff x="0" y="0"/>
          <a:chExt cx="0" cy="0"/>
        </a:xfrm>
      </p:grpSpPr>
      <p:sp>
        <p:nvSpPr>
          <p:cNvPr id="6" name="Rektangel 5"/>
          <p:cNvSpPr/>
          <p:nvPr userDrawn="1"/>
        </p:nvSpPr>
        <p:spPr>
          <a:xfrm>
            <a:off x="5346304" y="1625316"/>
            <a:ext cx="3797696" cy="2926048"/>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p:txBody>
          <a:bodyPr/>
          <a:lstStyle>
            <a:lvl1pPr algn="l">
              <a:defRPr sz="3200">
                <a:solidFill>
                  <a:schemeClr val="tx2"/>
                </a:solidFill>
              </a:defRPr>
            </a:lvl1pPr>
          </a:lstStyle>
          <a:p>
            <a:r>
              <a:rPr lang="sv-SE" dirty="0" smtClean="0"/>
              <a:t>Rubrik 32pkt</a:t>
            </a:r>
            <a:endParaRPr lang="sv-SE" dirty="0"/>
          </a:p>
        </p:txBody>
      </p:sp>
      <p:sp>
        <p:nvSpPr>
          <p:cNvPr id="3" name="Rektangel 2"/>
          <p:cNvSpPr/>
          <p:nvPr userDrawn="1"/>
        </p:nvSpPr>
        <p:spPr>
          <a:xfrm>
            <a:off x="5346304" y="1190626"/>
            <a:ext cx="3797696" cy="4346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Platshållare för text 4"/>
          <p:cNvSpPr>
            <a:spLocks noGrp="1"/>
          </p:cNvSpPr>
          <p:nvPr>
            <p:ph type="body" sz="quarter" idx="11" hasCustomPrompt="1"/>
          </p:nvPr>
        </p:nvSpPr>
        <p:spPr>
          <a:xfrm>
            <a:off x="5443884" y="1208168"/>
            <a:ext cx="3216275" cy="239712"/>
          </a:xfrm>
        </p:spPr>
        <p:txBody>
          <a:bodyPr>
            <a:noAutofit/>
          </a:bodyPr>
          <a:lstStyle>
            <a:lvl1pPr marL="0" indent="0">
              <a:buNone/>
              <a:defRPr sz="18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sv-SE" dirty="0" smtClean="0"/>
              <a:t>Rubrik faktaruta</a:t>
            </a:r>
            <a:endParaRPr lang="sv-SE" dirty="0"/>
          </a:p>
        </p:txBody>
      </p:sp>
      <p:sp>
        <p:nvSpPr>
          <p:cNvPr id="9" name="Platshållare för text 4"/>
          <p:cNvSpPr>
            <a:spLocks noGrp="1"/>
          </p:cNvSpPr>
          <p:nvPr>
            <p:ph type="body" sz="quarter" idx="12" hasCustomPrompt="1"/>
          </p:nvPr>
        </p:nvSpPr>
        <p:spPr>
          <a:xfrm>
            <a:off x="5436098" y="1744134"/>
            <a:ext cx="3480331" cy="2270303"/>
          </a:xfrm>
        </p:spPr>
        <p:txBody>
          <a:bodyPr>
            <a:noAutofit/>
          </a:bodyPr>
          <a:lstStyle>
            <a:lvl1pPr marL="0" indent="0">
              <a:buNone/>
              <a:defRPr sz="18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sv-SE" dirty="0" smtClean="0"/>
              <a:t>Innehåll faktaruta</a:t>
            </a:r>
            <a:endParaRPr lang="sv-SE" dirty="0"/>
          </a:p>
        </p:txBody>
      </p:sp>
      <p:sp>
        <p:nvSpPr>
          <p:cNvPr id="10" name="Platshållare för innehåll 2"/>
          <p:cNvSpPr>
            <a:spLocks noGrp="1"/>
          </p:cNvSpPr>
          <p:nvPr>
            <p:ph idx="1"/>
          </p:nvPr>
        </p:nvSpPr>
        <p:spPr>
          <a:xfrm>
            <a:off x="457202" y="1200152"/>
            <a:ext cx="4578269" cy="3275994"/>
          </a:xfrm>
        </p:spPr>
        <p:txBody>
          <a:bodyPr>
            <a:normAutofit/>
          </a:bodyPr>
          <a:lstStyle>
            <a:lvl1pPr marL="342900" indent="-342900">
              <a:buFont typeface="Arial" charset="0"/>
              <a:buChar char="•"/>
              <a:defRPr sz="2400">
                <a:solidFill>
                  <a:schemeClr val="tx2"/>
                </a:solidFill>
              </a:defRPr>
            </a:lvl1pPr>
            <a:lvl2pPr marL="612000" indent="-234000">
              <a:buFont typeface="Lucida Grande"/>
              <a:buChar char="–"/>
              <a:defRPr sz="2200">
                <a:solidFill>
                  <a:schemeClr val="tx2"/>
                </a:solidFill>
              </a:defRPr>
            </a:lvl2pPr>
            <a:lvl3pPr marL="824400" indent="-198000">
              <a:buFont typeface="Arial" charset="0"/>
              <a:buChar char="•"/>
              <a:defRPr sz="2000">
                <a:solidFill>
                  <a:schemeClr val="tx2"/>
                </a:solidFill>
              </a:defRPr>
            </a:lvl3pPr>
            <a:lvl4pPr marL="1065600" indent="-198000">
              <a:buFont typeface="Lucida Grande"/>
              <a:buChar char="–"/>
              <a:defRPr sz="1800">
                <a:solidFill>
                  <a:schemeClr val="tx2"/>
                </a:solidFill>
              </a:defRPr>
            </a:lvl4pPr>
            <a:lvl5pPr marL="1270800" indent="-198000">
              <a:buFont typeface="Lucida Grande"/>
              <a:buChar char="»"/>
              <a:defRPr sz="1600">
                <a:solidFill>
                  <a:schemeClr val="tx2"/>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387237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lgn="l">
              <a:defRPr sz="3200">
                <a:solidFill>
                  <a:schemeClr val="tx2"/>
                </a:solidFill>
              </a:defRPr>
            </a:lvl1pPr>
          </a:lstStyle>
          <a:p>
            <a:r>
              <a:rPr lang="sv-SE" dirty="0" smtClean="0"/>
              <a:t>Rubrik 32pkt</a:t>
            </a:r>
            <a:endParaRPr lang="sv-SE" dirty="0"/>
          </a:p>
        </p:txBody>
      </p:sp>
      <p:sp>
        <p:nvSpPr>
          <p:cNvPr id="3" name="Platshållare för text 2"/>
          <p:cNvSpPr>
            <a:spLocks noGrp="1"/>
          </p:cNvSpPr>
          <p:nvPr>
            <p:ph idx="1"/>
          </p:nvPr>
        </p:nvSpPr>
        <p:spPr>
          <a:xfrm>
            <a:off x="457200" y="1200154"/>
            <a:ext cx="8229600" cy="3275996"/>
          </a:xfrm>
          <a:prstGeom prst="rect">
            <a:avLst/>
          </a:prstGeom>
        </p:spPr>
        <p:txBody>
          <a:bodyPr vert="horz" lIns="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29992878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2-spal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lgn="l">
              <a:defRPr sz="3200">
                <a:solidFill>
                  <a:schemeClr val="tx2"/>
                </a:solidFill>
              </a:defRPr>
            </a:lvl1pPr>
          </a:lstStyle>
          <a:p>
            <a:r>
              <a:rPr lang="sv-SE" dirty="0" smtClean="0"/>
              <a:t>Rubrik 32pkt</a:t>
            </a:r>
            <a:endParaRPr lang="sv-SE" dirty="0"/>
          </a:p>
        </p:txBody>
      </p:sp>
      <p:sp>
        <p:nvSpPr>
          <p:cNvPr id="5" name="Platshållare för innehåll 2"/>
          <p:cNvSpPr>
            <a:spLocks noGrp="1"/>
          </p:cNvSpPr>
          <p:nvPr>
            <p:ph idx="1"/>
          </p:nvPr>
        </p:nvSpPr>
        <p:spPr>
          <a:xfrm>
            <a:off x="457203" y="1200152"/>
            <a:ext cx="4067996" cy="3275994"/>
          </a:xfrm>
        </p:spPr>
        <p:txBody>
          <a:bodyPr>
            <a:normAutofit/>
          </a:bodyPr>
          <a:lstStyle>
            <a:lvl1pPr marL="342900" indent="-342900">
              <a:buFont typeface="Arial" charset="0"/>
              <a:buChar char="•"/>
              <a:defRPr sz="2400">
                <a:solidFill>
                  <a:schemeClr val="tx2"/>
                </a:solidFill>
              </a:defRPr>
            </a:lvl1pPr>
            <a:lvl2pPr marL="612000" indent="-234000">
              <a:buFont typeface="Lucida Grande"/>
              <a:buChar char="–"/>
              <a:defRPr sz="2200">
                <a:solidFill>
                  <a:schemeClr val="tx2"/>
                </a:solidFill>
              </a:defRPr>
            </a:lvl2pPr>
            <a:lvl3pPr marL="824400" indent="-198000">
              <a:buFont typeface="Arial" charset="0"/>
              <a:buChar char="•"/>
              <a:defRPr sz="2000">
                <a:solidFill>
                  <a:schemeClr val="tx2"/>
                </a:solidFill>
              </a:defRPr>
            </a:lvl3pPr>
            <a:lvl4pPr marL="1065600" indent="-198000">
              <a:buFont typeface="Lucida Grande"/>
              <a:buChar char="–"/>
              <a:defRPr sz="1800">
                <a:solidFill>
                  <a:schemeClr val="tx2"/>
                </a:solidFill>
              </a:defRPr>
            </a:lvl4pPr>
            <a:lvl5pPr marL="1270800" indent="-198000">
              <a:buFont typeface="Lucida Grande"/>
              <a:buChar char="»"/>
              <a:defRPr sz="1600">
                <a:solidFill>
                  <a:schemeClr val="tx2"/>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innehåll 2"/>
          <p:cNvSpPr>
            <a:spLocks noGrp="1"/>
          </p:cNvSpPr>
          <p:nvPr>
            <p:ph idx="10"/>
          </p:nvPr>
        </p:nvSpPr>
        <p:spPr>
          <a:xfrm>
            <a:off x="4618804" y="1200152"/>
            <a:ext cx="4067996" cy="3275994"/>
          </a:xfrm>
        </p:spPr>
        <p:txBody>
          <a:bodyPr>
            <a:normAutofit/>
          </a:bodyPr>
          <a:lstStyle>
            <a:lvl1pPr marL="342900" indent="-342900">
              <a:buFont typeface="Arial" charset="0"/>
              <a:buChar char="•"/>
              <a:defRPr sz="2400">
                <a:solidFill>
                  <a:schemeClr val="tx2"/>
                </a:solidFill>
              </a:defRPr>
            </a:lvl1pPr>
            <a:lvl2pPr marL="612000" indent="-234000">
              <a:buFont typeface="Lucida Grande"/>
              <a:buChar char="–"/>
              <a:defRPr sz="2200">
                <a:solidFill>
                  <a:schemeClr val="tx2"/>
                </a:solidFill>
              </a:defRPr>
            </a:lvl2pPr>
            <a:lvl3pPr marL="824400" indent="-198000">
              <a:buFont typeface="Arial" charset="0"/>
              <a:buChar char="•"/>
              <a:defRPr sz="2000">
                <a:solidFill>
                  <a:schemeClr val="tx2"/>
                </a:solidFill>
              </a:defRPr>
            </a:lvl3pPr>
            <a:lvl4pPr marL="1065600" indent="-198000">
              <a:buFont typeface="Lucida Grande"/>
              <a:buChar char="–"/>
              <a:defRPr sz="1800">
                <a:solidFill>
                  <a:schemeClr val="tx2"/>
                </a:solidFill>
              </a:defRPr>
            </a:lvl4pPr>
            <a:lvl5pPr marL="1270800" indent="-198000">
              <a:buFont typeface="Lucida Grande"/>
              <a:buChar char="»"/>
              <a:defRPr sz="1600">
                <a:solidFill>
                  <a:schemeClr val="tx2"/>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0436372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Helsidesbild Svart Log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6628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 2">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3377184" cy="4551363"/>
          </a:xfrm>
          <a:prstGeom prst="rect">
            <a:avLst/>
          </a:prstGeom>
        </p:spPr>
      </p:pic>
      <p:sp>
        <p:nvSpPr>
          <p:cNvPr id="5" name="Rektangel 4"/>
          <p:cNvSpPr/>
          <p:nvPr userDrawn="1"/>
        </p:nvSpPr>
        <p:spPr>
          <a:xfrm>
            <a:off x="0" y="1"/>
            <a:ext cx="3247672" cy="4551363"/>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p:cNvSpPr/>
          <p:nvPr userDrawn="1"/>
        </p:nvSpPr>
        <p:spPr>
          <a:xfrm>
            <a:off x="3247672" y="1"/>
            <a:ext cx="5896328" cy="45513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lt1"/>
              </a:solidFill>
            </a:endParaRPr>
          </a:p>
        </p:txBody>
      </p:sp>
      <p:sp>
        <p:nvSpPr>
          <p:cNvPr id="7" name="Rektangel 6"/>
          <p:cNvSpPr/>
          <p:nvPr userDrawn="1"/>
        </p:nvSpPr>
        <p:spPr>
          <a:xfrm>
            <a:off x="9363566" y="0"/>
            <a:ext cx="2499653" cy="238125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userDrawn="1"/>
        </p:nvSpPr>
        <p:spPr>
          <a:xfrm>
            <a:off x="9606774" y="270178"/>
            <a:ext cx="1999722" cy="646331"/>
          </a:xfrm>
          <a:prstGeom prst="rect">
            <a:avLst/>
          </a:prstGeom>
          <a:noFill/>
        </p:spPr>
        <p:txBody>
          <a:bodyPr wrap="square" rtlCol="0">
            <a:spAutoFit/>
          </a:bodyPr>
          <a:lstStyle/>
          <a:p>
            <a:r>
              <a:rPr lang="sv-SE" sz="1200" dirty="0" err="1" smtClean="0">
                <a:solidFill>
                  <a:srgbClr val="FFFFFF"/>
                </a:solidFill>
              </a:rPr>
              <a:t>Startbild</a:t>
            </a:r>
            <a:r>
              <a:rPr lang="sv-SE" sz="1200" dirty="0" smtClean="0">
                <a:solidFill>
                  <a:srgbClr val="FFFFFF"/>
                </a:solidFill>
              </a:rPr>
              <a:t> med låst stillebenbild. Finns 7 olika varianter i mallen.</a:t>
            </a:r>
            <a:endParaRPr lang="sv-SE" sz="1200" dirty="0">
              <a:solidFill>
                <a:srgbClr val="FFFFFF"/>
              </a:solidFill>
            </a:endParaRPr>
          </a:p>
        </p:txBody>
      </p:sp>
      <p:sp>
        <p:nvSpPr>
          <p:cNvPr id="9" name="Platshållare för text 2"/>
          <p:cNvSpPr>
            <a:spLocks noGrp="1"/>
          </p:cNvSpPr>
          <p:nvPr>
            <p:ph type="body" sz="quarter" idx="10" hasCustomPrompt="1"/>
          </p:nvPr>
        </p:nvSpPr>
        <p:spPr>
          <a:xfrm>
            <a:off x="3596640" y="1493696"/>
            <a:ext cx="5198392" cy="2390775"/>
          </a:xfrm>
        </p:spPr>
        <p:txBody>
          <a:bodyPr>
            <a:noAutofit/>
          </a:bodyPr>
          <a:lstStyle>
            <a:lvl1pPr marL="0" indent="0">
              <a:buNone/>
              <a:defRPr sz="32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sv-SE" dirty="0" smtClean="0"/>
              <a:t>Plats för presentationsrubrik</a:t>
            </a:r>
            <a:endParaRPr lang="sv-SE" dirty="0"/>
          </a:p>
        </p:txBody>
      </p:sp>
      <p:pic>
        <p:nvPicPr>
          <p:cNvPr id="10" name="Bildobjekt 9" descr="Pil_v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543" y="1261907"/>
            <a:ext cx="2412000" cy="1965333"/>
          </a:xfrm>
          <a:prstGeom prst="rect">
            <a:avLst/>
          </a:prstGeom>
        </p:spPr>
      </p:pic>
    </p:spTree>
    <p:extLst>
      <p:ext uri="{BB962C8B-B14F-4D97-AF65-F5344CB8AC3E}">
        <p14:creationId xmlns:p14="http://schemas.microsoft.com/office/powerpoint/2010/main" val="7171966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Helsidesbild Vit Log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650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598614"/>
            <a:ext cx="7772400" cy="1101725"/>
          </a:xfrm>
          <a:prstGeom prst="rect">
            <a:avLst/>
          </a:prstGeom>
        </p:spPr>
        <p:txBody>
          <a:bodyPr/>
          <a:lstStyle/>
          <a:p>
            <a:r>
              <a:rPr lang="sv-SE" dirty="0" smtClean="0"/>
              <a:t>Klicka här för att ändra format</a:t>
            </a:r>
            <a:endParaRPr lang="sv-SE" dirty="0"/>
          </a:p>
        </p:txBody>
      </p:sp>
    </p:spTree>
    <p:extLst>
      <p:ext uri="{BB962C8B-B14F-4D97-AF65-F5344CB8AC3E}">
        <p14:creationId xmlns:p14="http://schemas.microsoft.com/office/powerpoint/2010/main" val="2010935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993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73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bild 3">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377184" cy="4547616"/>
          </a:xfrm>
          <a:prstGeom prst="rect">
            <a:avLst/>
          </a:prstGeom>
        </p:spPr>
      </p:pic>
      <p:sp>
        <p:nvSpPr>
          <p:cNvPr id="5" name="Rektangel 4"/>
          <p:cNvSpPr/>
          <p:nvPr userDrawn="1"/>
        </p:nvSpPr>
        <p:spPr>
          <a:xfrm>
            <a:off x="0" y="1"/>
            <a:ext cx="3247672" cy="4551363"/>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p:cNvSpPr/>
          <p:nvPr userDrawn="1"/>
        </p:nvSpPr>
        <p:spPr>
          <a:xfrm>
            <a:off x="3247672" y="1"/>
            <a:ext cx="5896328" cy="45513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p:cNvSpPr/>
          <p:nvPr userDrawn="1"/>
        </p:nvSpPr>
        <p:spPr>
          <a:xfrm>
            <a:off x="9363566" y="0"/>
            <a:ext cx="2499653" cy="238125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userDrawn="1"/>
        </p:nvSpPr>
        <p:spPr>
          <a:xfrm>
            <a:off x="9606774" y="270178"/>
            <a:ext cx="1999722" cy="646331"/>
          </a:xfrm>
          <a:prstGeom prst="rect">
            <a:avLst/>
          </a:prstGeom>
          <a:noFill/>
        </p:spPr>
        <p:txBody>
          <a:bodyPr wrap="square" rtlCol="0">
            <a:spAutoFit/>
          </a:bodyPr>
          <a:lstStyle/>
          <a:p>
            <a:r>
              <a:rPr lang="sv-SE" sz="1200" dirty="0" err="1" smtClean="0">
                <a:solidFill>
                  <a:srgbClr val="FFFFFF"/>
                </a:solidFill>
              </a:rPr>
              <a:t>Startbild</a:t>
            </a:r>
            <a:r>
              <a:rPr lang="sv-SE" sz="1200" dirty="0" smtClean="0">
                <a:solidFill>
                  <a:srgbClr val="FFFFFF"/>
                </a:solidFill>
              </a:rPr>
              <a:t> med låst stillebenbild. Finns 7 olika varianter i mallen.</a:t>
            </a:r>
            <a:endParaRPr lang="sv-SE" sz="1200" dirty="0">
              <a:solidFill>
                <a:srgbClr val="FFFFFF"/>
              </a:solidFill>
            </a:endParaRPr>
          </a:p>
        </p:txBody>
      </p:sp>
      <p:sp>
        <p:nvSpPr>
          <p:cNvPr id="9" name="Platshållare för text 2"/>
          <p:cNvSpPr>
            <a:spLocks noGrp="1"/>
          </p:cNvSpPr>
          <p:nvPr>
            <p:ph type="body" sz="quarter" idx="10" hasCustomPrompt="1"/>
          </p:nvPr>
        </p:nvSpPr>
        <p:spPr>
          <a:xfrm>
            <a:off x="3596640" y="1493696"/>
            <a:ext cx="5198392" cy="2390775"/>
          </a:xfrm>
        </p:spPr>
        <p:txBody>
          <a:bodyPr>
            <a:noAutofit/>
          </a:bodyPr>
          <a:lstStyle>
            <a:lvl1pPr marL="0" indent="0">
              <a:buNone/>
              <a:defRPr sz="32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sv-SE" dirty="0" smtClean="0"/>
              <a:t>Plats för presentationsrubrik</a:t>
            </a:r>
            <a:endParaRPr lang="sv-SE" dirty="0"/>
          </a:p>
        </p:txBody>
      </p:sp>
      <p:pic>
        <p:nvPicPr>
          <p:cNvPr id="10" name="Bildobjekt 9" descr="Pil_v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543" y="1261907"/>
            <a:ext cx="2412000" cy="1965333"/>
          </a:xfrm>
          <a:prstGeom prst="rect">
            <a:avLst/>
          </a:prstGeom>
        </p:spPr>
      </p:pic>
    </p:spTree>
    <p:extLst>
      <p:ext uri="{BB962C8B-B14F-4D97-AF65-F5344CB8AC3E}">
        <p14:creationId xmlns:p14="http://schemas.microsoft.com/office/powerpoint/2010/main" val="13679650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bild 4">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3316224" cy="4547616"/>
          </a:xfrm>
          <a:prstGeom prst="rect">
            <a:avLst/>
          </a:prstGeom>
        </p:spPr>
      </p:pic>
      <p:sp>
        <p:nvSpPr>
          <p:cNvPr id="5" name="Rektangel 4"/>
          <p:cNvSpPr/>
          <p:nvPr userDrawn="1"/>
        </p:nvSpPr>
        <p:spPr>
          <a:xfrm>
            <a:off x="0" y="1"/>
            <a:ext cx="3247672" cy="4551363"/>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p:cNvSpPr/>
          <p:nvPr userDrawn="1"/>
        </p:nvSpPr>
        <p:spPr>
          <a:xfrm>
            <a:off x="3247672" y="1"/>
            <a:ext cx="5896328" cy="45513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p:cNvSpPr/>
          <p:nvPr userDrawn="1"/>
        </p:nvSpPr>
        <p:spPr>
          <a:xfrm>
            <a:off x="9363566" y="0"/>
            <a:ext cx="2499653" cy="238125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userDrawn="1"/>
        </p:nvSpPr>
        <p:spPr>
          <a:xfrm>
            <a:off x="9606774" y="270178"/>
            <a:ext cx="1999722" cy="646331"/>
          </a:xfrm>
          <a:prstGeom prst="rect">
            <a:avLst/>
          </a:prstGeom>
          <a:noFill/>
        </p:spPr>
        <p:txBody>
          <a:bodyPr wrap="square" rtlCol="0">
            <a:spAutoFit/>
          </a:bodyPr>
          <a:lstStyle/>
          <a:p>
            <a:r>
              <a:rPr lang="sv-SE" sz="1200" dirty="0" err="1" smtClean="0">
                <a:solidFill>
                  <a:srgbClr val="FFFFFF"/>
                </a:solidFill>
              </a:rPr>
              <a:t>Startbild</a:t>
            </a:r>
            <a:r>
              <a:rPr lang="sv-SE" sz="1200" dirty="0" smtClean="0">
                <a:solidFill>
                  <a:srgbClr val="FFFFFF"/>
                </a:solidFill>
              </a:rPr>
              <a:t> med låst stillebenbild. Finns 7 olika varianter i mallen.</a:t>
            </a:r>
            <a:endParaRPr lang="sv-SE" sz="1200" dirty="0">
              <a:solidFill>
                <a:srgbClr val="FFFFFF"/>
              </a:solidFill>
            </a:endParaRPr>
          </a:p>
        </p:txBody>
      </p:sp>
      <p:sp>
        <p:nvSpPr>
          <p:cNvPr id="9" name="Platshållare för text 2"/>
          <p:cNvSpPr>
            <a:spLocks noGrp="1"/>
          </p:cNvSpPr>
          <p:nvPr>
            <p:ph type="body" sz="quarter" idx="10" hasCustomPrompt="1"/>
          </p:nvPr>
        </p:nvSpPr>
        <p:spPr>
          <a:xfrm>
            <a:off x="3596640" y="1493696"/>
            <a:ext cx="5198392" cy="2390775"/>
          </a:xfrm>
        </p:spPr>
        <p:txBody>
          <a:bodyPr>
            <a:noAutofit/>
          </a:bodyPr>
          <a:lstStyle>
            <a:lvl1pPr marL="0" indent="0">
              <a:buNone/>
              <a:defRPr sz="32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sv-SE" dirty="0" smtClean="0"/>
              <a:t>Plats för presentationsrubrik</a:t>
            </a:r>
            <a:endParaRPr lang="sv-SE" dirty="0"/>
          </a:p>
        </p:txBody>
      </p:sp>
      <p:sp>
        <p:nvSpPr>
          <p:cNvPr id="10" name="textruta 9"/>
          <p:cNvSpPr txBox="1"/>
          <p:nvPr userDrawn="1"/>
        </p:nvSpPr>
        <p:spPr>
          <a:xfrm>
            <a:off x="103188" y="4366697"/>
            <a:ext cx="2083272" cy="153888"/>
          </a:xfrm>
          <a:prstGeom prst="rect">
            <a:avLst/>
          </a:prstGeom>
          <a:noFill/>
        </p:spPr>
        <p:txBody>
          <a:bodyPr wrap="square" rtlCol="0">
            <a:spAutoFit/>
          </a:bodyPr>
          <a:lstStyle/>
          <a:p>
            <a:r>
              <a:rPr lang="sv-SE" sz="400" dirty="0" smtClean="0">
                <a:solidFill>
                  <a:schemeClr val="tx1"/>
                </a:solidFill>
              </a:rPr>
              <a:t>Foto: Försvarsmakten/David </a:t>
            </a:r>
            <a:r>
              <a:rPr lang="sv-SE" sz="400" dirty="0" err="1" smtClean="0">
                <a:solidFill>
                  <a:schemeClr val="tx1"/>
                </a:solidFill>
              </a:rPr>
              <a:t>Gernes</a:t>
            </a:r>
            <a:endParaRPr lang="sv-SE" sz="400" dirty="0">
              <a:solidFill>
                <a:schemeClr val="tx1"/>
              </a:solidFill>
            </a:endParaRPr>
          </a:p>
        </p:txBody>
      </p:sp>
      <p:pic>
        <p:nvPicPr>
          <p:cNvPr id="11" name="Bildobjekt 10" descr="Pil_v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543" y="1261907"/>
            <a:ext cx="2412000" cy="1965333"/>
          </a:xfrm>
          <a:prstGeom prst="rect">
            <a:avLst/>
          </a:prstGeom>
        </p:spPr>
      </p:pic>
    </p:spTree>
    <p:extLst>
      <p:ext uri="{BB962C8B-B14F-4D97-AF65-F5344CB8AC3E}">
        <p14:creationId xmlns:p14="http://schemas.microsoft.com/office/powerpoint/2010/main" val="18937659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bild 5">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4" y="1"/>
            <a:ext cx="3310637" cy="4553712"/>
          </a:xfrm>
          <a:prstGeom prst="rect">
            <a:avLst/>
          </a:prstGeom>
        </p:spPr>
      </p:pic>
      <p:sp>
        <p:nvSpPr>
          <p:cNvPr id="5" name="Rektangel 4"/>
          <p:cNvSpPr/>
          <p:nvPr userDrawn="1"/>
        </p:nvSpPr>
        <p:spPr>
          <a:xfrm>
            <a:off x="-1" y="2351"/>
            <a:ext cx="3247672" cy="4551363"/>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p:cNvSpPr/>
          <p:nvPr userDrawn="1"/>
        </p:nvSpPr>
        <p:spPr>
          <a:xfrm>
            <a:off x="3247672" y="1"/>
            <a:ext cx="5896328" cy="45513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p:cNvSpPr/>
          <p:nvPr userDrawn="1"/>
        </p:nvSpPr>
        <p:spPr>
          <a:xfrm>
            <a:off x="9363566" y="0"/>
            <a:ext cx="2499653" cy="238125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userDrawn="1"/>
        </p:nvSpPr>
        <p:spPr>
          <a:xfrm>
            <a:off x="9606774" y="270178"/>
            <a:ext cx="1999722" cy="646331"/>
          </a:xfrm>
          <a:prstGeom prst="rect">
            <a:avLst/>
          </a:prstGeom>
          <a:noFill/>
        </p:spPr>
        <p:txBody>
          <a:bodyPr wrap="square" rtlCol="0">
            <a:spAutoFit/>
          </a:bodyPr>
          <a:lstStyle/>
          <a:p>
            <a:r>
              <a:rPr lang="sv-SE" sz="1200" dirty="0" err="1" smtClean="0">
                <a:solidFill>
                  <a:srgbClr val="FFFFFF"/>
                </a:solidFill>
              </a:rPr>
              <a:t>Startbild</a:t>
            </a:r>
            <a:r>
              <a:rPr lang="sv-SE" sz="1200" dirty="0" smtClean="0">
                <a:solidFill>
                  <a:srgbClr val="FFFFFF"/>
                </a:solidFill>
              </a:rPr>
              <a:t> med låst stillebenbild. Finns 7 olika varianter i mallen.</a:t>
            </a:r>
            <a:endParaRPr lang="sv-SE" sz="1200" dirty="0">
              <a:solidFill>
                <a:srgbClr val="FFFFFF"/>
              </a:solidFill>
            </a:endParaRPr>
          </a:p>
        </p:txBody>
      </p:sp>
      <p:sp>
        <p:nvSpPr>
          <p:cNvPr id="9" name="Platshållare för text 2"/>
          <p:cNvSpPr>
            <a:spLocks noGrp="1"/>
          </p:cNvSpPr>
          <p:nvPr>
            <p:ph type="body" sz="quarter" idx="10" hasCustomPrompt="1"/>
          </p:nvPr>
        </p:nvSpPr>
        <p:spPr>
          <a:xfrm>
            <a:off x="3596640" y="1493696"/>
            <a:ext cx="5198392" cy="2390775"/>
          </a:xfrm>
        </p:spPr>
        <p:txBody>
          <a:bodyPr>
            <a:noAutofit/>
          </a:bodyPr>
          <a:lstStyle>
            <a:lvl1pPr marL="0" indent="0">
              <a:buNone/>
              <a:defRPr sz="32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sv-SE" dirty="0" smtClean="0"/>
              <a:t>Plats för presentationsrubrik</a:t>
            </a:r>
            <a:endParaRPr lang="sv-SE" dirty="0"/>
          </a:p>
        </p:txBody>
      </p:sp>
      <p:sp>
        <p:nvSpPr>
          <p:cNvPr id="10" name="textruta 9"/>
          <p:cNvSpPr txBox="1"/>
          <p:nvPr userDrawn="1"/>
        </p:nvSpPr>
        <p:spPr>
          <a:xfrm>
            <a:off x="103188" y="4366697"/>
            <a:ext cx="2063322" cy="153888"/>
          </a:xfrm>
          <a:prstGeom prst="rect">
            <a:avLst/>
          </a:prstGeom>
          <a:noFill/>
        </p:spPr>
        <p:txBody>
          <a:bodyPr wrap="square" rtlCol="0">
            <a:spAutoFit/>
          </a:bodyPr>
          <a:lstStyle/>
          <a:p>
            <a:r>
              <a:rPr lang="sv-SE" sz="400" dirty="0" smtClean="0">
                <a:solidFill>
                  <a:schemeClr val="tx1"/>
                </a:solidFill>
              </a:rPr>
              <a:t>Foto: </a:t>
            </a:r>
            <a:r>
              <a:rPr lang="sv-SE" sz="400" dirty="0" err="1" smtClean="0">
                <a:solidFill>
                  <a:schemeClr val="tx1"/>
                </a:solidFill>
              </a:rPr>
              <a:t>iStockPhoto</a:t>
            </a:r>
            <a:endParaRPr lang="sv-SE" sz="400" dirty="0">
              <a:solidFill>
                <a:schemeClr val="tx1"/>
              </a:solidFill>
            </a:endParaRPr>
          </a:p>
        </p:txBody>
      </p:sp>
      <p:pic>
        <p:nvPicPr>
          <p:cNvPr id="11" name="Bildobjekt 10" descr="Pil_v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543" y="1261907"/>
            <a:ext cx="2412000" cy="1965333"/>
          </a:xfrm>
          <a:prstGeom prst="rect">
            <a:avLst/>
          </a:prstGeom>
        </p:spPr>
      </p:pic>
    </p:spTree>
    <p:extLst>
      <p:ext uri="{BB962C8B-B14F-4D97-AF65-F5344CB8AC3E}">
        <p14:creationId xmlns:p14="http://schemas.microsoft.com/office/powerpoint/2010/main" val="13815607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bild 6">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4" y="2"/>
            <a:ext cx="3310637" cy="4553711"/>
          </a:xfrm>
          <a:prstGeom prst="rect">
            <a:avLst/>
          </a:prstGeom>
        </p:spPr>
      </p:pic>
      <p:sp>
        <p:nvSpPr>
          <p:cNvPr id="5" name="Rektangel 4"/>
          <p:cNvSpPr/>
          <p:nvPr userDrawn="1"/>
        </p:nvSpPr>
        <p:spPr>
          <a:xfrm>
            <a:off x="-1" y="2350"/>
            <a:ext cx="3247672" cy="4551363"/>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p:cNvSpPr/>
          <p:nvPr userDrawn="1"/>
        </p:nvSpPr>
        <p:spPr>
          <a:xfrm>
            <a:off x="3247672" y="1"/>
            <a:ext cx="5896328" cy="45513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p:cNvSpPr/>
          <p:nvPr userDrawn="1"/>
        </p:nvSpPr>
        <p:spPr>
          <a:xfrm>
            <a:off x="9363566" y="0"/>
            <a:ext cx="2499653" cy="238125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userDrawn="1"/>
        </p:nvSpPr>
        <p:spPr>
          <a:xfrm>
            <a:off x="9606774" y="270178"/>
            <a:ext cx="1999722" cy="646331"/>
          </a:xfrm>
          <a:prstGeom prst="rect">
            <a:avLst/>
          </a:prstGeom>
          <a:noFill/>
        </p:spPr>
        <p:txBody>
          <a:bodyPr wrap="square" rtlCol="0">
            <a:spAutoFit/>
          </a:bodyPr>
          <a:lstStyle/>
          <a:p>
            <a:r>
              <a:rPr lang="sv-SE" sz="1200" dirty="0" err="1" smtClean="0">
                <a:solidFill>
                  <a:srgbClr val="FFFFFF"/>
                </a:solidFill>
              </a:rPr>
              <a:t>Startbild</a:t>
            </a:r>
            <a:r>
              <a:rPr lang="sv-SE" sz="1200" dirty="0" smtClean="0">
                <a:solidFill>
                  <a:srgbClr val="FFFFFF"/>
                </a:solidFill>
              </a:rPr>
              <a:t> med låst stillebenbild. Finns 7 olika varianter i mallen.</a:t>
            </a:r>
            <a:endParaRPr lang="sv-SE" sz="1200" dirty="0">
              <a:solidFill>
                <a:srgbClr val="FFFFFF"/>
              </a:solidFill>
            </a:endParaRPr>
          </a:p>
        </p:txBody>
      </p:sp>
      <p:sp>
        <p:nvSpPr>
          <p:cNvPr id="9" name="Platshållare för text 2"/>
          <p:cNvSpPr>
            <a:spLocks noGrp="1"/>
          </p:cNvSpPr>
          <p:nvPr>
            <p:ph type="body" sz="quarter" idx="10" hasCustomPrompt="1"/>
          </p:nvPr>
        </p:nvSpPr>
        <p:spPr>
          <a:xfrm>
            <a:off x="3596640" y="1493696"/>
            <a:ext cx="5198392" cy="2390775"/>
          </a:xfrm>
        </p:spPr>
        <p:txBody>
          <a:bodyPr>
            <a:noAutofit/>
          </a:bodyPr>
          <a:lstStyle>
            <a:lvl1pPr marL="0" indent="0">
              <a:buNone/>
              <a:defRPr sz="32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sv-SE" dirty="0" smtClean="0"/>
              <a:t>Plats för presentationsrubrik</a:t>
            </a:r>
            <a:endParaRPr lang="sv-SE" dirty="0"/>
          </a:p>
        </p:txBody>
      </p:sp>
      <p:sp>
        <p:nvSpPr>
          <p:cNvPr id="10" name="textruta 9"/>
          <p:cNvSpPr txBox="1"/>
          <p:nvPr userDrawn="1"/>
        </p:nvSpPr>
        <p:spPr>
          <a:xfrm>
            <a:off x="103188" y="4366697"/>
            <a:ext cx="2063322" cy="153888"/>
          </a:xfrm>
          <a:prstGeom prst="rect">
            <a:avLst/>
          </a:prstGeom>
          <a:noFill/>
        </p:spPr>
        <p:txBody>
          <a:bodyPr wrap="square" rtlCol="0">
            <a:spAutoFit/>
          </a:bodyPr>
          <a:lstStyle/>
          <a:p>
            <a:r>
              <a:rPr lang="sv-SE" sz="400" dirty="0" smtClean="0">
                <a:solidFill>
                  <a:schemeClr val="tx1"/>
                </a:solidFill>
              </a:rPr>
              <a:t>Foto: Försvarsmakten/</a:t>
            </a:r>
            <a:r>
              <a:rPr lang="sv-SE" sz="400" dirty="0" err="1" smtClean="0">
                <a:solidFill>
                  <a:schemeClr val="tx1"/>
                </a:solidFill>
              </a:rPr>
              <a:t>KiimSvensson</a:t>
            </a:r>
            <a:endParaRPr lang="sv-SE" sz="400" dirty="0">
              <a:solidFill>
                <a:schemeClr val="tx1"/>
              </a:solidFill>
            </a:endParaRPr>
          </a:p>
        </p:txBody>
      </p:sp>
      <p:pic>
        <p:nvPicPr>
          <p:cNvPr id="11" name="Bildobjekt 10" descr="Pil_v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543" y="1261907"/>
            <a:ext cx="2412000" cy="1965333"/>
          </a:xfrm>
          <a:prstGeom prst="rect">
            <a:avLst/>
          </a:prstGeom>
        </p:spPr>
      </p:pic>
    </p:spTree>
    <p:extLst>
      <p:ext uri="{BB962C8B-B14F-4D97-AF65-F5344CB8AC3E}">
        <p14:creationId xmlns:p14="http://schemas.microsoft.com/office/powerpoint/2010/main" val="37601424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bild 7">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2" y="2"/>
            <a:ext cx="3310636" cy="4553711"/>
          </a:xfrm>
          <a:prstGeom prst="rect">
            <a:avLst/>
          </a:prstGeom>
        </p:spPr>
      </p:pic>
      <p:sp>
        <p:nvSpPr>
          <p:cNvPr id="5" name="Rektangel 4"/>
          <p:cNvSpPr/>
          <p:nvPr userDrawn="1"/>
        </p:nvSpPr>
        <p:spPr>
          <a:xfrm>
            <a:off x="-1" y="2350"/>
            <a:ext cx="3247672" cy="4551363"/>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p:cNvSpPr/>
          <p:nvPr userDrawn="1"/>
        </p:nvSpPr>
        <p:spPr>
          <a:xfrm>
            <a:off x="3247672" y="1"/>
            <a:ext cx="5896328" cy="45513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p:cNvSpPr/>
          <p:nvPr userDrawn="1"/>
        </p:nvSpPr>
        <p:spPr>
          <a:xfrm>
            <a:off x="9363566" y="0"/>
            <a:ext cx="2499653" cy="238125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userDrawn="1"/>
        </p:nvSpPr>
        <p:spPr>
          <a:xfrm>
            <a:off x="9606774" y="270178"/>
            <a:ext cx="1999722" cy="646331"/>
          </a:xfrm>
          <a:prstGeom prst="rect">
            <a:avLst/>
          </a:prstGeom>
          <a:noFill/>
        </p:spPr>
        <p:txBody>
          <a:bodyPr wrap="square" rtlCol="0">
            <a:spAutoFit/>
          </a:bodyPr>
          <a:lstStyle/>
          <a:p>
            <a:r>
              <a:rPr lang="sv-SE" sz="1200" dirty="0" err="1" smtClean="0">
                <a:solidFill>
                  <a:srgbClr val="FFFFFF"/>
                </a:solidFill>
              </a:rPr>
              <a:t>Startbild</a:t>
            </a:r>
            <a:r>
              <a:rPr lang="sv-SE" sz="1200" dirty="0" smtClean="0">
                <a:solidFill>
                  <a:srgbClr val="FFFFFF"/>
                </a:solidFill>
              </a:rPr>
              <a:t> med låst stillebenbild. Finns 7 olika varianter i mallen.</a:t>
            </a:r>
            <a:endParaRPr lang="sv-SE" sz="1200" dirty="0">
              <a:solidFill>
                <a:srgbClr val="FFFFFF"/>
              </a:solidFill>
            </a:endParaRPr>
          </a:p>
        </p:txBody>
      </p:sp>
      <p:sp>
        <p:nvSpPr>
          <p:cNvPr id="9" name="Platshållare för text 2"/>
          <p:cNvSpPr>
            <a:spLocks noGrp="1"/>
          </p:cNvSpPr>
          <p:nvPr>
            <p:ph type="body" sz="quarter" idx="10" hasCustomPrompt="1"/>
          </p:nvPr>
        </p:nvSpPr>
        <p:spPr>
          <a:xfrm>
            <a:off x="3596640" y="1493696"/>
            <a:ext cx="5198392" cy="2390775"/>
          </a:xfrm>
        </p:spPr>
        <p:txBody>
          <a:bodyPr>
            <a:noAutofit/>
          </a:bodyPr>
          <a:lstStyle>
            <a:lvl1pPr marL="0" indent="0">
              <a:buNone/>
              <a:defRPr sz="32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sv-SE" dirty="0" smtClean="0"/>
              <a:t>Plats för presentationsrubrik</a:t>
            </a:r>
            <a:endParaRPr lang="sv-SE" dirty="0"/>
          </a:p>
        </p:txBody>
      </p:sp>
      <p:sp>
        <p:nvSpPr>
          <p:cNvPr id="10" name="textruta 9"/>
          <p:cNvSpPr txBox="1"/>
          <p:nvPr userDrawn="1"/>
        </p:nvSpPr>
        <p:spPr>
          <a:xfrm>
            <a:off x="103188" y="4366697"/>
            <a:ext cx="2063322" cy="153888"/>
          </a:xfrm>
          <a:prstGeom prst="rect">
            <a:avLst/>
          </a:prstGeom>
          <a:noFill/>
        </p:spPr>
        <p:txBody>
          <a:bodyPr wrap="square" rtlCol="0">
            <a:spAutoFit/>
          </a:bodyPr>
          <a:lstStyle/>
          <a:p>
            <a:r>
              <a:rPr lang="sv-SE" sz="400" dirty="0" smtClean="0">
                <a:solidFill>
                  <a:schemeClr val="tx1"/>
                </a:solidFill>
              </a:rPr>
              <a:t>Foto: Försvarsmakten/Johan Lundahl</a:t>
            </a:r>
            <a:endParaRPr lang="sv-SE" sz="400" dirty="0">
              <a:solidFill>
                <a:schemeClr val="tx1"/>
              </a:solidFill>
            </a:endParaRPr>
          </a:p>
        </p:txBody>
      </p:sp>
      <p:pic>
        <p:nvPicPr>
          <p:cNvPr id="11" name="Bildobjekt 10" descr="Pil_v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543" y="1261907"/>
            <a:ext cx="2412000" cy="1965333"/>
          </a:xfrm>
          <a:prstGeom prst="rect">
            <a:avLst/>
          </a:prstGeom>
        </p:spPr>
      </p:pic>
    </p:spTree>
    <p:extLst>
      <p:ext uri="{BB962C8B-B14F-4D97-AF65-F5344CB8AC3E}">
        <p14:creationId xmlns:p14="http://schemas.microsoft.com/office/powerpoint/2010/main" val="1705584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marbeten">
    <p:spTree>
      <p:nvGrpSpPr>
        <p:cNvPr id="1" name=""/>
        <p:cNvGrpSpPr/>
        <p:nvPr/>
      </p:nvGrpSpPr>
      <p:grpSpPr>
        <a:xfrm>
          <a:off x="0" y="0"/>
          <a:ext cx="0" cy="0"/>
          <a:chOff x="0" y="0"/>
          <a:chExt cx="0" cy="0"/>
        </a:xfrm>
      </p:grpSpPr>
      <p:sp>
        <p:nvSpPr>
          <p:cNvPr id="15" name="textruta 14"/>
          <p:cNvSpPr txBox="1"/>
          <p:nvPr userDrawn="1"/>
        </p:nvSpPr>
        <p:spPr>
          <a:xfrm>
            <a:off x="204826" y="4725110"/>
            <a:ext cx="1199692" cy="246221"/>
          </a:xfrm>
          <a:prstGeom prst="rect">
            <a:avLst/>
          </a:prstGeom>
          <a:noFill/>
        </p:spPr>
        <p:txBody>
          <a:bodyPr wrap="square" rtlCol="0">
            <a:spAutoFit/>
          </a:bodyPr>
          <a:lstStyle/>
          <a:p>
            <a:r>
              <a:rPr lang="sv-SE" sz="1000" dirty="0" smtClean="0">
                <a:solidFill>
                  <a:schemeClr val="tx2"/>
                </a:solidFill>
              </a:rPr>
              <a:t>I samarbete med:</a:t>
            </a:r>
            <a:endParaRPr lang="sv-SE" sz="1000" dirty="0">
              <a:solidFill>
                <a:schemeClr val="tx2"/>
              </a:solidFill>
            </a:endParaRPr>
          </a:p>
        </p:txBody>
      </p:sp>
      <p:sp>
        <p:nvSpPr>
          <p:cNvPr id="10" name="Platshållare för bild 2"/>
          <p:cNvSpPr>
            <a:spLocks noGrp="1"/>
          </p:cNvSpPr>
          <p:nvPr>
            <p:ph type="pic" sz="quarter" idx="11" hasCustomPrompt="1"/>
          </p:nvPr>
        </p:nvSpPr>
        <p:spPr>
          <a:xfrm>
            <a:off x="0" y="164593"/>
            <a:ext cx="9144000" cy="4266121"/>
          </a:xfrm>
        </p:spPr>
        <p:txBody>
          <a:bodyPr tIns="748800">
            <a:normAutofit/>
          </a:bodyPr>
          <a:lstStyle>
            <a:lvl1pPr marL="0" indent="0" algn="ctr">
              <a:buNone/>
              <a:defRPr sz="2400"/>
            </a:lvl1pPr>
          </a:lstStyle>
          <a:p>
            <a:r>
              <a:rPr lang="sv-SE" dirty="0" smtClean="0"/>
              <a:t>Infoga bildobjekt genom att klicka på bildsymbolen.</a:t>
            </a:r>
          </a:p>
        </p:txBody>
      </p:sp>
      <p:sp>
        <p:nvSpPr>
          <p:cNvPr id="17" name="Rektangel 16"/>
          <p:cNvSpPr/>
          <p:nvPr userDrawn="1"/>
        </p:nvSpPr>
        <p:spPr>
          <a:xfrm>
            <a:off x="9363566" y="0"/>
            <a:ext cx="2499653" cy="3419999"/>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 name="textruta 17"/>
          <p:cNvSpPr txBox="1"/>
          <p:nvPr userDrawn="1"/>
        </p:nvSpPr>
        <p:spPr>
          <a:xfrm>
            <a:off x="9467937" y="270178"/>
            <a:ext cx="2283594" cy="3046987"/>
          </a:xfrm>
          <a:prstGeom prst="rect">
            <a:avLst/>
          </a:prstGeom>
          <a:noFill/>
        </p:spPr>
        <p:txBody>
          <a:bodyPr wrap="square" rtlCol="0">
            <a:spAutoFit/>
          </a:bodyPr>
          <a:lstStyle/>
          <a:p>
            <a:r>
              <a:rPr lang="sv-SE" sz="1200" dirty="0" smtClean="0">
                <a:solidFill>
                  <a:srgbClr val="FFFFFF"/>
                </a:solidFill>
              </a:rPr>
              <a:t>Bild för presentation av samarbeten. Placeras </a:t>
            </a:r>
            <a:r>
              <a:rPr lang="sv-SE" sz="1200" baseline="0" dirty="0" smtClean="0">
                <a:solidFill>
                  <a:srgbClr val="FFFFFF"/>
                </a:solidFill>
              </a:rPr>
              <a:t>i början av presentationen.</a:t>
            </a:r>
          </a:p>
          <a:p>
            <a:r>
              <a:rPr lang="sv-SE" sz="1200" baseline="0" dirty="0" smtClean="0">
                <a:solidFill>
                  <a:srgbClr val="FFFFFF"/>
                </a:solidFill>
              </a:rPr>
              <a:t>Samarbetspartners logotyper läggs i det vita bottenbandet och visas endast på denna bild. Lägg till en logotyp genom att skapa en bildruta och montera logotypen i den.</a:t>
            </a:r>
          </a:p>
          <a:p>
            <a:endParaRPr lang="sv-SE" sz="1200" baseline="0" dirty="0" smtClean="0">
              <a:solidFill>
                <a:schemeClr val="bg1"/>
              </a:solidFill>
            </a:endParaRPr>
          </a:p>
          <a:p>
            <a:r>
              <a:rPr lang="sv-SE" sz="1200" baseline="0" dirty="0" smtClean="0">
                <a:solidFill>
                  <a:schemeClr val="bg1"/>
                </a:solidFill>
              </a:rPr>
              <a:t>Välj bild själv. Gör så här: </a:t>
            </a:r>
          </a:p>
          <a:p>
            <a:r>
              <a:rPr lang="sv-SE" sz="1200" baseline="0" dirty="0" smtClean="0">
                <a:solidFill>
                  <a:schemeClr val="bg1"/>
                </a:solidFill>
              </a:rPr>
              <a:t>L</a:t>
            </a:r>
            <a:r>
              <a:rPr lang="sv-SE" sz="1200" dirty="0" smtClean="0">
                <a:solidFill>
                  <a:schemeClr val="bg1"/>
                </a:solidFill>
              </a:rPr>
              <a:t>ägg</a:t>
            </a:r>
            <a:r>
              <a:rPr lang="sv-SE" sz="1200" baseline="0" dirty="0" smtClean="0">
                <a:solidFill>
                  <a:schemeClr val="bg1"/>
                </a:solidFill>
              </a:rPr>
              <a:t> in ett foto genom att klicka på bildsymbolen. </a:t>
            </a:r>
          </a:p>
          <a:p>
            <a:r>
              <a:rPr lang="sv-SE" sz="1200" baseline="0" dirty="0" smtClean="0">
                <a:solidFill>
                  <a:schemeClr val="bg1"/>
                </a:solidFill>
              </a:rPr>
              <a:t>Placera fotot längst bak genom att högerklicka och välj Ordna/Placera längst bak. </a:t>
            </a:r>
          </a:p>
        </p:txBody>
      </p:sp>
      <p:sp>
        <p:nvSpPr>
          <p:cNvPr id="11" name="Platshållare för text 5"/>
          <p:cNvSpPr>
            <a:spLocks noGrp="1"/>
          </p:cNvSpPr>
          <p:nvPr>
            <p:ph type="body" sz="quarter" idx="12" hasCustomPrompt="1"/>
          </p:nvPr>
        </p:nvSpPr>
        <p:spPr>
          <a:xfrm>
            <a:off x="0" y="164595"/>
            <a:ext cx="9144000" cy="1979998"/>
          </a:xfrm>
          <a:solidFill>
            <a:schemeClr val="bg1">
              <a:alpha val="80000"/>
            </a:schemeClr>
          </a:solidFill>
        </p:spPr>
        <p:txBody>
          <a:bodyPr lIns="504000" tIns="93600" anchor="ctr">
            <a:noAutofit/>
          </a:bodyPr>
          <a:lstStyle>
            <a:lvl1pPr marL="0" indent="0">
              <a:buNone/>
              <a:defRPr sz="3200">
                <a:solidFill>
                  <a:schemeClr val="tx2"/>
                </a:solidFill>
              </a:defRPr>
            </a:lvl1pPr>
            <a:lvl2pPr marL="457200" indent="0">
              <a:buNone/>
              <a:defRPr sz="2800">
                <a:solidFill>
                  <a:srgbClr val="2181C9"/>
                </a:solidFill>
              </a:defRPr>
            </a:lvl2pPr>
            <a:lvl3pPr marL="914400" indent="0">
              <a:buNone/>
              <a:defRPr sz="2800">
                <a:solidFill>
                  <a:srgbClr val="2181C9"/>
                </a:solidFill>
              </a:defRPr>
            </a:lvl3pPr>
            <a:lvl4pPr marL="1371600" indent="0">
              <a:buNone/>
              <a:defRPr sz="2800">
                <a:solidFill>
                  <a:srgbClr val="2181C9"/>
                </a:solidFill>
              </a:defRPr>
            </a:lvl4pPr>
            <a:lvl5pPr marL="1828800" indent="0">
              <a:buNone/>
              <a:defRPr sz="2800">
                <a:solidFill>
                  <a:srgbClr val="2181C9"/>
                </a:solidFill>
              </a:defRPr>
            </a:lvl5pPr>
          </a:lstStyle>
          <a:p>
            <a:pPr lvl="0"/>
            <a:r>
              <a:rPr lang="sv-SE" dirty="0" smtClean="0"/>
              <a:t>Plats för namn på projekt</a:t>
            </a:r>
            <a:endParaRPr lang="sv-SE" dirty="0"/>
          </a:p>
        </p:txBody>
      </p:sp>
    </p:spTree>
    <p:extLst>
      <p:ext uri="{BB962C8B-B14F-4D97-AF65-F5344CB8AC3E}">
        <p14:creationId xmlns:p14="http://schemas.microsoft.com/office/powerpoint/2010/main" val="34389161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bild blå">
    <p:spTree>
      <p:nvGrpSpPr>
        <p:cNvPr id="1" name=""/>
        <p:cNvGrpSpPr/>
        <p:nvPr/>
      </p:nvGrpSpPr>
      <p:grpSpPr>
        <a:xfrm>
          <a:off x="0" y="0"/>
          <a:ext cx="0" cy="0"/>
          <a:chOff x="0" y="0"/>
          <a:chExt cx="0" cy="0"/>
        </a:xfrm>
      </p:grpSpPr>
      <p:sp>
        <p:nvSpPr>
          <p:cNvPr id="3" name="Platshållare för bild 2"/>
          <p:cNvSpPr>
            <a:spLocks noGrp="1"/>
          </p:cNvSpPr>
          <p:nvPr>
            <p:ph type="pic" sz="quarter" idx="11" hasCustomPrompt="1"/>
          </p:nvPr>
        </p:nvSpPr>
        <p:spPr>
          <a:xfrm>
            <a:off x="0" y="164593"/>
            <a:ext cx="9144000" cy="4266121"/>
          </a:xfrm>
        </p:spPr>
        <p:txBody>
          <a:bodyPr tIns="748800">
            <a:normAutofit/>
          </a:bodyPr>
          <a:lstStyle>
            <a:lvl1pPr marL="0" indent="0" algn="ctr">
              <a:buNone/>
              <a:defRPr sz="2400"/>
            </a:lvl1pPr>
          </a:lstStyle>
          <a:p>
            <a:r>
              <a:rPr lang="sv-SE" dirty="0" smtClean="0"/>
              <a:t>Infoga bildobjekt genom att klicka på bildsymbolen.</a:t>
            </a:r>
          </a:p>
        </p:txBody>
      </p:sp>
      <p:sp>
        <p:nvSpPr>
          <p:cNvPr id="6" name="Platshållare för text 5"/>
          <p:cNvSpPr>
            <a:spLocks noGrp="1"/>
          </p:cNvSpPr>
          <p:nvPr>
            <p:ph type="body" sz="quarter" idx="10" hasCustomPrompt="1"/>
          </p:nvPr>
        </p:nvSpPr>
        <p:spPr>
          <a:xfrm>
            <a:off x="0" y="2383726"/>
            <a:ext cx="9144000" cy="1135062"/>
          </a:xfrm>
          <a:gradFill flip="none" rotWithShape="1">
            <a:gsLst>
              <a:gs pos="0">
                <a:schemeClr val="accent1">
                  <a:alpha val="60000"/>
                </a:schemeClr>
              </a:gs>
              <a:gs pos="100000">
                <a:schemeClr val="accent1"/>
              </a:gs>
            </a:gsLst>
            <a:path path="circle">
              <a:fillToRect l="100000" t="100000"/>
            </a:path>
            <a:tileRect r="-100000" b="-100000"/>
          </a:gradFill>
        </p:spPr>
        <p:txBody>
          <a:bodyPr lIns="504000" tIns="93600">
            <a:noAutofit/>
          </a:bodyPr>
          <a:lstStyle>
            <a:lvl1pPr marL="0" indent="0">
              <a:buNone/>
              <a:defRPr sz="3200">
                <a:solidFill>
                  <a:schemeClr val="bg1"/>
                </a:solidFill>
              </a:defRPr>
            </a:lvl1pPr>
            <a:lvl2pPr marL="457200" indent="0">
              <a:buNone/>
              <a:defRPr sz="2800">
                <a:solidFill>
                  <a:srgbClr val="2181C9"/>
                </a:solidFill>
              </a:defRPr>
            </a:lvl2pPr>
            <a:lvl3pPr marL="914400" indent="0">
              <a:buNone/>
              <a:defRPr sz="2800">
                <a:solidFill>
                  <a:srgbClr val="2181C9"/>
                </a:solidFill>
              </a:defRPr>
            </a:lvl3pPr>
            <a:lvl4pPr marL="1371600" indent="0">
              <a:buNone/>
              <a:defRPr sz="2800">
                <a:solidFill>
                  <a:srgbClr val="2181C9"/>
                </a:solidFill>
              </a:defRPr>
            </a:lvl4pPr>
            <a:lvl5pPr marL="1828800" indent="0">
              <a:buNone/>
              <a:defRPr sz="2800">
                <a:solidFill>
                  <a:srgbClr val="2181C9"/>
                </a:solidFill>
              </a:defRPr>
            </a:lvl5pPr>
          </a:lstStyle>
          <a:p>
            <a:pPr lvl="0"/>
            <a:r>
              <a:rPr lang="sv-SE" dirty="0" smtClean="0"/>
              <a:t>Plats för rubrik</a:t>
            </a:r>
            <a:endParaRPr lang="sv-SE" dirty="0"/>
          </a:p>
        </p:txBody>
      </p:sp>
      <p:sp>
        <p:nvSpPr>
          <p:cNvPr id="7" name="Rektangel 6"/>
          <p:cNvSpPr/>
          <p:nvPr userDrawn="1"/>
        </p:nvSpPr>
        <p:spPr>
          <a:xfrm>
            <a:off x="9363566" y="0"/>
            <a:ext cx="2499653" cy="3791712"/>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userDrawn="1"/>
        </p:nvSpPr>
        <p:spPr>
          <a:xfrm>
            <a:off x="9606774" y="270177"/>
            <a:ext cx="1999722" cy="2862322"/>
          </a:xfrm>
          <a:prstGeom prst="rect">
            <a:avLst/>
          </a:prstGeom>
          <a:noFill/>
        </p:spPr>
        <p:txBody>
          <a:bodyPr wrap="square" rtlCol="0">
            <a:spAutoFit/>
          </a:bodyPr>
          <a:lstStyle/>
          <a:p>
            <a:r>
              <a:rPr lang="sv-SE" sz="1200" dirty="0" smtClean="0">
                <a:solidFill>
                  <a:schemeClr val="bg1"/>
                </a:solidFill>
              </a:rPr>
              <a:t>Kapitelsida (finns med</a:t>
            </a:r>
            <a:r>
              <a:rPr lang="sv-SE" sz="1200" baseline="0" dirty="0" smtClean="0">
                <a:solidFill>
                  <a:schemeClr val="bg1"/>
                </a:solidFill>
              </a:rPr>
              <a:t> blå och vit bård)</a:t>
            </a:r>
            <a:r>
              <a:rPr lang="sv-SE" sz="1200" dirty="0" smtClean="0">
                <a:solidFill>
                  <a:schemeClr val="bg1"/>
                </a:solidFill>
              </a:rPr>
              <a:t>;</a:t>
            </a:r>
            <a:r>
              <a:rPr lang="sv-SE" sz="1200" baseline="0" dirty="0" smtClean="0">
                <a:solidFill>
                  <a:schemeClr val="bg1"/>
                </a:solidFill>
              </a:rPr>
              <a:t> kan användas som avdelare i en presentation, t ex vid ett nytt avsnitt. </a:t>
            </a:r>
          </a:p>
          <a:p>
            <a:r>
              <a:rPr lang="sv-SE" sz="1200" baseline="0" dirty="0" smtClean="0">
                <a:solidFill>
                  <a:schemeClr val="bg1"/>
                </a:solidFill>
              </a:rPr>
              <a:t>Välj bild själv. Gör så här: </a:t>
            </a:r>
          </a:p>
          <a:p>
            <a:r>
              <a:rPr lang="sv-SE" sz="1200" baseline="0" dirty="0" smtClean="0">
                <a:solidFill>
                  <a:schemeClr val="bg1"/>
                </a:solidFill>
              </a:rPr>
              <a:t>L</a:t>
            </a:r>
            <a:r>
              <a:rPr lang="sv-SE" sz="1200" dirty="0" smtClean="0">
                <a:solidFill>
                  <a:schemeClr val="bg1"/>
                </a:solidFill>
              </a:rPr>
              <a:t>ägg</a:t>
            </a:r>
            <a:r>
              <a:rPr lang="sv-SE" sz="1200" baseline="0" dirty="0" smtClean="0">
                <a:solidFill>
                  <a:schemeClr val="bg1"/>
                </a:solidFill>
              </a:rPr>
              <a:t> in ett foto genom att klicka på bildsymbolen. </a:t>
            </a:r>
          </a:p>
          <a:p>
            <a:r>
              <a:rPr lang="sv-SE" sz="1200" baseline="0" dirty="0" smtClean="0">
                <a:solidFill>
                  <a:schemeClr val="bg1"/>
                </a:solidFill>
              </a:rPr>
              <a:t>Placera fotot längst bak genom att högerklicka och välj Ordna/Placera längst bak. </a:t>
            </a:r>
          </a:p>
          <a:p>
            <a:r>
              <a:rPr lang="sv-SE" sz="1200" baseline="0" dirty="0" smtClean="0">
                <a:solidFill>
                  <a:schemeClr val="bg1"/>
                </a:solidFill>
              </a:rPr>
              <a:t>Mittbården kan flyttas uppåt och nedåt eller breddas vid behov.</a:t>
            </a:r>
            <a:endParaRPr lang="sv-SE" sz="1200" dirty="0">
              <a:solidFill>
                <a:schemeClr val="bg1"/>
              </a:solidFill>
            </a:endParaRPr>
          </a:p>
        </p:txBody>
      </p:sp>
    </p:spTree>
    <p:extLst>
      <p:ext uri="{BB962C8B-B14F-4D97-AF65-F5344CB8AC3E}">
        <p14:creationId xmlns:p14="http://schemas.microsoft.com/office/powerpoint/2010/main" val="18959048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86152" y="205979"/>
            <a:ext cx="8300648" cy="85725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200154"/>
            <a:ext cx="8229600" cy="3275996"/>
          </a:xfrm>
          <a:prstGeom prst="rect">
            <a:avLst/>
          </a:prstGeom>
        </p:spPr>
        <p:txBody>
          <a:bodyPr vert="horz" lIns="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12" name="Bildobjekt 11" descr="Logo_rgb.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229600" y="4521247"/>
            <a:ext cx="727690" cy="578513"/>
          </a:xfrm>
          <a:prstGeom prst="rect">
            <a:avLst/>
          </a:prstGeom>
        </p:spPr>
      </p:pic>
      <p:sp>
        <p:nvSpPr>
          <p:cNvPr id="9" name="Rektangel 8"/>
          <p:cNvSpPr/>
          <p:nvPr/>
        </p:nvSpPr>
        <p:spPr>
          <a:xfrm>
            <a:off x="0" y="0"/>
            <a:ext cx="9144000" cy="12192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p:cNvSpPr/>
          <p:nvPr/>
        </p:nvSpPr>
        <p:spPr>
          <a:xfrm>
            <a:off x="0" y="114334"/>
            <a:ext cx="9144000" cy="51482"/>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75211723"/>
      </p:ext>
    </p:extLst>
  </p:cSld>
  <p:clrMap bg1="lt1" tx1="dk1" bg2="lt2" tx2="dk2" accent1="accent1" accent2="accent2" accent3="accent3" accent4="accent4" accent5="accent5" accent6="accent6" hlink="hlink" folHlink="folHlink"/>
  <p:sldLayoutIdLst>
    <p:sldLayoutId id="2147483781" r:id="rId1"/>
    <p:sldLayoutId id="2147483774" r:id="rId2"/>
    <p:sldLayoutId id="2147483775" r:id="rId3"/>
    <p:sldLayoutId id="2147483776" r:id="rId4"/>
    <p:sldLayoutId id="2147483755" r:id="rId5"/>
    <p:sldLayoutId id="2147483782" r:id="rId6"/>
    <p:sldLayoutId id="2147483783" r:id="rId7"/>
    <p:sldLayoutId id="2147483784" r:id="rId8"/>
    <p:sldLayoutId id="2147483762" r:id="rId9"/>
    <p:sldLayoutId id="2147483763" r:id="rId10"/>
    <p:sldLayoutId id="2147483764" r:id="rId11"/>
    <p:sldLayoutId id="2147483778" r:id="rId12"/>
    <p:sldLayoutId id="2147483780" r:id="rId13"/>
    <p:sldLayoutId id="2147483779" r:id="rId14"/>
    <p:sldLayoutId id="2147483765" r:id="rId15"/>
    <p:sldLayoutId id="2147483766" r:id="rId16"/>
    <p:sldLayoutId id="2147483767" r:id="rId17"/>
    <p:sldLayoutId id="2147483770" r:id="rId18"/>
  </p:sldLayoutIdLst>
  <p:timing>
    <p:tnLst>
      <p:par>
        <p:cTn id="1" dur="indefinite" restart="never" nodeType="tmRoot"/>
      </p:par>
    </p:tnLst>
  </p:timing>
  <p:txStyles>
    <p:titleStyle>
      <a:lvl1pPr algn="l" defTabSz="457200" rtl="0" eaLnBrk="1" latinLnBrk="0" hangingPunct="1">
        <a:spcBef>
          <a:spcPct val="0"/>
        </a:spcBef>
        <a:buNone/>
        <a:defRPr sz="3200" kern="1200">
          <a:solidFill>
            <a:srgbClr val="2181C9"/>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2181C9"/>
          </a:solidFill>
          <a:latin typeface="+mn-lt"/>
          <a:ea typeface="+mn-ea"/>
          <a:cs typeface="+mn-cs"/>
        </a:defRPr>
      </a:lvl1pPr>
      <a:lvl2pPr marL="612000" indent="-248400" algn="l" defTabSz="457200" rtl="0" eaLnBrk="1" latinLnBrk="0" hangingPunct="1">
        <a:spcBef>
          <a:spcPct val="20000"/>
        </a:spcBef>
        <a:buFont typeface="Lucida Grande"/>
        <a:buChar char="–"/>
        <a:defRPr sz="2200" kern="1200">
          <a:solidFill>
            <a:srgbClr val="2181C9"/>
          </a:solidFill>
          <a:latin typeface="+mn-lt"/>
          <a:ea typeface="+mn-ea"/>
          <a:cs typeface="+mn-cs"/>
        </a:defRPr>
      </a:lvl2pPr>
      <a:lvl3pPr marL="892800" indent="-228600" algn="l" defTabSz="457200" rtl="0" eaLnBrk="1" latinLnBrk="0" hangingPunct="1">
        <a:spcBef>
          <a:spcPct val="20000"/>
        </a:spcBef>
        <a:buFont typeface="Arial"/>
        <a:buChar char="•"/>
        <a:defRPr sz="2000" b="0" i="0" kern="1200">
          <a:solidFill>
            <a:schemeClr val="tx2"/>
          </a:solidFill>
          <a:latin typeface="+mn-lt"/>
          <a:ea typeface="+mn-ea"/>
          <a:cs typeface="+mn-cs"/>
        </a:defRPr>
      </a:lvl3pPr>
      <a:lvl4pPr marL="1134000" indent="-228600" algn="l" defTabSz="457200" rtl="0" eaLnBrk="1" latinLnBrk="0" hangingPunct="1">
        <a:spcBef>
          <a:spcPct val="20000"/>
        </a:spcBef>
        <a:buFont typeface="Arial"/>
        <a:buChar char="–"/>
        <a:defRPr sz="1800" i="0" kern="1200">
          <a:solidFill>
            <a:schemeClr val="tx2"/>
          </a:solidFill>
          <a:latin typeface="+mn-lt"/>
          <a:ea typeface="+mn-ea"/>
          <a:cs typeface="+mn-cs"/>
        </a:defRPr>
      </a:lvl4pPr>
      <a:lvl5pPr marL="1375200" indent="-228600" algn="l" defTabSz="457200" rtl="0" eaLnBrk="1" latinLnBrk="0" hangingPunct="1">
        <a:spcBef>
          <a:spcPct val="20000"/>
        </a:spcBef>
        <a:buFont typeface="Lucida Grande"/>
        <a:buChar char="»"/>
        <a:defRPr sz="1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Rektangel 8"/>
          <p:cNvSpPr/>
          <p:nvPr/>
        </p:nvSpPr>
        <p:spPr>
          <a:xfrm>
            <a:off x="0" y="0"/>
            <a:ext cx="9144000" cy="12192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p:cNvSpPr/>
          <p:nvPr/>
        </p:nvSpPr>
        <p:spPr>
          <a:xfrm>
            <a:off x="0" y="114334"/>
            <a:ext cx="9144000" cy="51482"/>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50758" y="4635109"/>
            <a:ext cx="496921" cy="3555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ktangel 6"/>
          <p:cNvSpPr/>
          <p:nvPr/>
        </p:nvSpPr>
        <p:spPr>
          <a:xfrm>
            <a:off x="9363566" y="0"/>
            <a:ext cx="2499653" cy="3791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textruta 10"/>
          <p:cNvSpPr txBox="1"/>
          <p:nvPr/>
        </p:nvSpPr>
        <p:spPr>
          <a:xfrm>
            <a:off x="9606774" y="270177"/>
            <a:ext cx="1999722" cy="2123658"/>
          </a:xfrm>
          <a:prstGeom prst="rect">
            <a:avLst/>
          </a:prstGeom>
          <a:noFill/>
        </p:spPr>
        <p:txBody>
          <a:bodyPr wrap="square" rtlCol="0">
            <a:spAutoFit/>
          </a:bodyPr>
          <a:lstStyle/>
          <a:p>
            <a:r>
              <a:rPr lang="sv-SE" sz="1200" dirty="0" smtClean="0">
                <a:solidFill>
                  <a:schemeClr val="bg1"/>
                </a:solidFill>
              </a:rPr>
              <a:t>Helsidesfoto</a:t>
            </a:r>
            <a:r>
              <a:rPr lang="sv-SE" sz="1200" baseline="0" dirty="0" smtClean="0">
                <a:solidFill>
                  <a:schemeClr val="bg1"/>
                </a:solidFill>
              </a:rPr>
              <a:t> med svart logotyp. Används till foton med ljus bakgrund.</a:t>
            </a:r>
          </a:p>
          <a:p>
            <a:endParaRPr lang="sv-SE" sz="1200" baseline="0" dirty="0" smtClean="0">
              <a:solidFill>
                <a:schemeClr val="bg1"/>
              </a:solidFill>
            </a:endParaRPr>
          </a:p>
          <a:p>
            <a:r>
              <a:rPr lang="sv-SE" sz="1200" baseline="0" dirty="0" smtClean="0">
                <a:solidFill>
                  <a:schemeClr val="bg1"/>
                </a:solidFill>
              </a:rPr>
              <a:t>Byt bild så här: Högerklicka på bilden, välj ”Formatera bakgrund”, välj ”Bild eller struktur”, klicka på ”Bild från fil” och välj sen det foto du vill använda.</a:t>
            </a:r>
          </a:p>
        </p:txBody>
      </p:sp>
    </p:spTree>
    <p:extLst>
      <p:ext uri="{BB962C8B-B14F-4D97-AF65-F5344CB8AC3E}">
        <p14:creationId xmlns:p14="http://schemas.microsoft.com/office/powerpoint/2010/main" val="3582137436"/>
      </p:ext>
    </p:extLst>
  </p:cSld>
  <p:clrMap bg1="lt1" tx1="dk1" bg2="lt2" tx2="dk2" accent1="accent1" accent2="accent2" accent3="accent3" accent4="accent4" accent5="accent5" accent6="accent6" hlink="hlink" folHlink="folHlink"/>
  <p:sldLayoutIdLst>
    <p:sldLayoutId id="2147483818" r:id="rId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Rektangel 8"/>
          <p:cNvSpPr/>
          <p:nvPr/>
        </p:nvSpPr>
        <p:spPr>
          <a:xfrm>
            <a:off x="0" y="0"/>
            <a:ext cx="9144000" cy="12192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p:cNvSpPr/>
          <p:nvPr/>
        </p:nvSpPr>
        <p:spPr>
          <a:xfrm>
            <a:off x="0" y="114334"/>
            <a:ext cx="9144000" cy="51482"/>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8" name="Picture 2" descr="O:\Uppdrag\FOI\FOI1602 PPT grundmall\AD\BILD\FOI_logo_v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885" y="4635109"/>
            <a:ext cx="506667" cy="3555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ktangel 6"/>
          <p:cNvSpPr/>
          <p:nvPr/>
        </p:nvSpPr>
        <p:spPr>
          <a:xfrm>
            <a:off x="9363566" y="0"/>
            <a:ext cx="2499653" cy="3791712"/>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textruta 10"/>
          <p:cNvSpPr txBox="1"/>
          <p:nvPr/>
        </p:nvSpPr>
        <p:spPr>
          <a:xfrm>
            <a:off x="9606774" y="270177"/>
            <a:ext cx="1999722" cy="2123658"/>
          </a:xfrm>
          <a:prstGeom prst="rect">
            <a:avLst/>
          </a:prstGeom>
          <a:noFill/>
        </p:spPr>
        <p:txBody>
          <a:bodyPr wrap="square" rtlCol="0">
            <a:spAutoFit/>
          </a:bodyPr>
          <a:lstStyle/>
          <a:p>
            <a:r>
              <a:rPr lang="sv-SE" sz="1200" dirty="0" smtClean="0">
                <a:solidFill>
                  <a:schemeClr val="bg1"/>
                </a:solidFill>
              </a:rPr>
              <a:t>Helsidesfoto</a:t>
            </a:r>
            <a:r>
              <a:rPr lang="sv-SE" sz="1200" baseline="0" dirty="0" smtClean="0">
                <a:solidFill>
                  <a:schemeClr val="bg1"/>
                </a:solidFill>
              </a:rPr>
              <a:t> med vit logotyp. Används till foton med mörk bakgrund.</a:t>
            </a:r>
          </a:p>
          <a:p>
            <a:endParaRPr lang="sv-SE" sz="1200" baseline="0" dirty="0" smtClean="0">
              <a:solidFill>
                <a:schemeClr val="bg1"/>
              </a:solidFill>
            </a:endParaRPr>
          </a:p>
          <a:p>
            <a:r>
              <a:rPr lang="sv-SE" sz="1200" baseline="0" dirty="0" smtClean="0">
                <a:solidFill>
                  <a:schemeClr val="bg1"/>
                </a:solidFill>
              </a:rPr>
              <a:t>Byt bild så här: Högerklicka på bilden, välj ”Formatera bakgrund”, välj ”Bild eller struktur”, klicka på ”Bild från fil” och välj sen det foto du vill använda.</a:t>
            </a:r>
          </a:p>
        </p:txBody>
      </p:sp>
    </p:spTree>
    <p:extLst>
      <p:ext uri="{BB962C8B-B14F-4D97-AF65-F5344CB8AC3E}">
        <p14:creationId xmlns:p14="http://schemas.microsoft.com/office/powerpoint/2010/main" val="937374029"/>
      </p:ext>
    </p:extLst>
  </p:cSld>
  <p:clrMap bg1="lt1" tx1="dk1" bg2="lt2" tx2="dk2" accent1="accent1" accent2="accent2" accent3="accent3" accent4="accent4" accent5="accent5" accent6="accent6" hlink="hlink" folHlink="folHlink"/>
  <p:sldLayoutIdLst>
    <p:sldLayoutId id="2147483822"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695D3"/>
        </a:solidFill>
        <a:effectLst/>
      </p:bgPr>
    </p:bg>
    <p:spTree>
      <p:nvGrpSpPr>
        <p:cNvPr id="1" name=""/>
        <p:cNvGrpSpPr/>
        <p:nvPr/>
      </p:nvGrpSpPr>
      <p:grpSpPr>
        <a:xfrm>
          <a:off x="0" y="0"/>
          <a:ext cx="0" cy="0"/>
          <a:chOff x="0" y="0"/>
          <a:chExt cx="0" cy="0"/>
        </a:xfrm>
      </p:grpSpPr>
      <p:sp>
        <p:nvSpPr>
          <p:cNvPr id="12" name="Rektangel 11"/>
          <p:cNvSpPr/>
          <p:nvPr/>
        </p:nvSpPr>
        <p:spPr>
          <a:xfrm>
            <a:off x="9363566" y="-1"/>
            <a:ext cx="2499653" cy="2248309"/>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textruta 12"/>
          <p:cNvSpPr txBox="1"/>
          <p:nvPr/>
        </p:nvSpPr>
        <p:spPr>
          <a:xfrm>
            <a:off x="9606774" y="270178"/>
            <a:ext cx="1999722" cy="1754327"/>
          </a:xfrm>
          <a:prstGeom prst="rect">
            <a:avLst/>
          </a:prstGeom>
          <a:noFill/>
        </p:spPr>
        <p:txBody>
          <a:bodyPr wrap="square" rtlCol="0">
            <a:spAutoFit/>
          </a:bodyPr>
          <a:lstStyle/>
          <a:p>
            <a:r>
              <a:rPr lang="sv-SE" sz="1200" dirty="0" smtClean="0">
                <a:solidFill>
                  <a:schemeClr val="bg1"/>
                </a:solidFill>
              </a:rPr>
              <a:t>Helsidesbild med blå bakgrund. Används som</a:t>
            </a:r>
            <a:r>
              <a:rPr lang="sv-SE" sz="1200" baseline="0" dirty="0" smtClean="0">
                <a:solidFill>
                  <a:schemeClr val="bg1"/>
                </a:solidFill>
              </a:rPr>
              <a:t> avdelare i presentationen exempelvis för övergripande budskap.</a:t>
            </a:r>
          </a:p>
          <a:p>
            <a:endParaRPr lang="sv-SE" sz="1200" baseline="0" dirty="0" smtClean="0">
              <a:solidFill>
                <a:schemeClr val="bg1"/>
              </a:solidFill>
            </a:endParaRPr>
          </a:p>
          <a:p>
            <a:r>
              <a:rPr lang="sv-SE" sz="1200" baseline="0" dirty="0" smtClean="0">
                <a:solidFill>
                  <a:schemeClr val="bg1"/>
                </a:solidFill>
              </a:rPr>
              <a:t>Det går bra att öka storleken på rubriken om du vill skapa ett kraftigare intryck.</a:t>
            </a:r>
          </a:p>
        </p:txBody>
      </p:sp>
      <p:sp>
        <p:nvSpPr>
          <p:cNvPr id="14" name="Rektangel 13"/>
          <p:cNvSpPr/>
          <p:nvPr/>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6" name="Picture 2" descr="O:\Uppdrag\FOI\FOI1602 PPT grundmall\AD\BILD\FOI_logo_v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885" y="4635109"/>
            <a:ext cx="506667" cy="35555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Platshållare för rubrik 1"/>
          <p:cNvSpPr>
            <a:spLocks noGrp="1"/>
          </p:cNvSpPr>
          <p:nvPr>
            <p:ph type="title"/>
          </p:nvPr>
        </p:nvSpPr>
        <p:spPr>
          <a:xfrm>
            <a:off x="992116" y="909215"/>
            <a:ext cx="7694684" cy="85725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Tree>
    <p:extLst>
      <p:ext uri="{BB962C8B-B14F-4D97-AF65-F5344CB8AC3E}">
        <p14:creationId xmlns:p14="http://schemas.microsoft.com/office/powerpoint/2010/main" val="2407689389"/>
      </p:ext>
    </p:extLst>
  </p:cSld>
  <p:clrMap bg1="lt1" tx1="dk1" bg2="lt2" tx2="dk2" accent1="accent1" accent2="accent2" accent3="accent3" accent4="accent4" accent5="accent5" accent6="accent6" hlink="hlink" folHlink="folHlink"/>
  <p:sldLayoutIdLst>
    <p:sldLayoutId id="2147483824" r:id="rId1"/>
  </p:sldLayoutIdLst>
  <p:txStyles>
    <p:titleStyle>
      <a:lvl1pPr algn="l" defTabSz="457200" rtl="0" eaLnBrk="1" latinLnBrk="0" hangingPunct="1">
        <a:spcBef>
          <a:spcPct val="0"/>
        </a:spcBef>
        <a:buNone/>
        <a:defRPr sz="4400" kern="1200">
          <a:solidFill>
            <a:schemeClr val="bg1"/>
          </a:solidFill>
          <a:latin typeface="Arial (rubriker)"/>
          <a:ea typeface="+mj-ea"/>
          <a:cs typeface="Arial (rubriker)"/>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8"/>
          <p:cNvSpPr/>
          <p:nvPr userDrawn="1"/>
        </p:nvSpPr>
        <p:spPr>
          <a:xfrm>
            <a:off x="0" y="0"/>
            <a:ext cx="9144000" cy="12192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p:cNvSpPr/>
          <p:nvPr userDrawn="1"/>
        </p:nvSpPr>
        <p:spPr>
          <a:xfrm>
            <a:off x="0" y="114334"/>
            <a:ext cx="9144000" cy="51482"/>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350758" y="282493"/>
            <a:ext cx="496921" cy="35555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ktangel 11"/>
          <p:cNvSpPr/>
          <p:nvPr userDrawn="1"/>
        </p:nvSpPr>
        <p:spPr>
          <a:xfrm>
            <a:off x="9363566" y="0"/>
            <a:ext cx="2499653" cy="3791712"/>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textruta 12"/>
          <p:cNvSpPr txBox="1"/>
          <p:nvPr userDrawn="1"/>
        </p:nvSpPr>
        <p:spPr>
          <a:xfrm>
            <a:off x="9606774" y="270177"/>
            <a:ext cx="1999722" cy="2862322"/>
          </a:xfrm>
          <a:prstGeom prst="rect">
            <a:avLst/>
          </a:prstGeom>
          <a:noFill/>
        </p:spPr>
        <p:txBody>
          <a:bodyPr wrap="square" rtlCol="0">
            <a:spAutoFit/>
          </a:bodyPr>
          <a:lstStyle/>
          <a:p>
            <a:r>
              <a:rPr lang="sv-SE" sz="1200" dirty="0" smtClean="0">
                <a:solidFill>
                  <a:schemeClr val="bg1"/>
                </a:solidFill>
              </a:rPr>
              <a:t>Helsidesfoto</a:t>
            </a:r>
            <a:r>
              <a:rPr lang="sv-SE" sz="1200" baseline="0" dirty="0" smtClean="0">
                <a:solidFill>
                  <a:schemeClr val="bg1"/>
                </a:solidFill>
              </a:rPr>
              <a:t> med svart logotyp i överkant. Används till foton med ljus bakgrund. OBS! Det här är en mall som enbart ska användas i undantagsfall. Använd i första hand mallarna med logotypen i nedre hörnet.</a:t>
            </a:r>
          </a:p>
          <a:p>
            <a:endParaRPr lang="sv-SE" sz="1200" baseline="0" dirty="0" smtClean="0">
              <a:solidFill>
                <a:schemeClr val="bg1"/>
              </a:solidFill>
            </a:endParaRPr>
          </a:p>
          <a:p>
            <a:r>
              <a:rPr lang="sv-SE" sz="1200" baseline="0" dirty="0" smtClean="0">
                <a:solidFill>
                  <a:schemeClr val="bg1"/>
                </a:solidFill>
              </a:rPr>
              <a:t>Byt bild så här: Högerklicka på bilden, välj ”Formatera bakgrund”, välj ”Bild eller struktur”, klicka på ”Bild från fil” och välj sen det foto du vill använda.</a:t>
            </a:r>
          </a:p>
        </p:txBody>
      </p:sp>
    </p:spTree>
    <p:extLst>
      <p:ext uri="{BB962C8B-B14F-4D97-AF65-F5344CB8AC3E}">
        <p14:creationId xmlns:p14="http://schemas.microsoft.com/office/powerpoint/2010/main" val="2455665261"/>
      </p:ext>
    </p:extLst>
  </p:cSld>
  <p:clrMap bg1="lt1" tx1="dk1" bg2="lt2" tx2="dk2" accent1="accent1" accent2="accent2" accent3="accent3" accent4="accent4" accent5="accent5" accent6="accent6" hlink="hlink" folHlink="folHlink"/>
  <p:sldLayoutIdLst>
    <p:sldLayoutId id="214748382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6" name="Rektangel 15"/>
          <p:cNvSpPr/>
          <p:nvPr userDrawn="1"/>
        </p:nvSpPr>
        <p:spPr>
          <a:xfrm>
            <a:off x="0" y="0"/>
            <a:ext cx="9144000" cy="121920"/>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7" name="Rektangel 16"/>
          <p:cNvSpPr/>
          <p:nvPr userDrawn="1"/>
        </p:nvSpPr>
        <p:spPr>
          <a:xfrm>
            <a:off x="0" y="114334"/>
            <a:ext cx="9144000" cy="51482"/>
          </a:xfrm>
          <a:prstGeom prst="rect">
            <a:avLst/>
          </a:prstGeom>
          <a:solidFill>
            <a:srgbClr val="2181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8" name="Picture 2" descr="O:\Uppdrag\FOI\FOI1602 PPT grundmall\AD\BILD\FOI_logo_vi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5885" y="271129"/>
            <a:ext cx="506667" cy="355556"/>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ktangel 18"/>
          <p:cNvSpPr/>
          <p:nvPr userDrawn="1"/>
        </p:nvSpPr>
        <p:spPr>
          <a:xfrm>
            <a:off x="9363566" y="0"/>
            <a:ext cx="2499653" cy="3791712"/>
          </a:xfrm>
          <a:prstGeom prst="rect">
            <a:avLst/>
          </a:prstGeom>
          <a:solidFill>
            <a:srgbClr val="2181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 name="textruta 19"/>
          <p:cNvSpPr txBox="1"/>
          <p:nvPr userDrawn="1"/>
        </p:nvSpPr>
        <p:spPr>
          <a:xfrm>
            <a:off x="9606774" y="270177"/>
            <a:ext cx="1999722" cy="286232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solidFill>
                  <a:schemeClr val="bg1"/>
                </a:solidFill>
              </a:rPr>
              <a:t>Helsidesfoto</a:t>
            </a:r>
            <a:r>
              <a:rPr lang="sv-SE" sz="1200" baseline="0" dirty="0" smtClean="0">
                <a:solidFill>
                  <a:schemeClr val="bg1"/>
                </a:solidFill>
              </a:rPr>
              <a:t> med vit logotyp i överkant. Används till foton med mörk bakgrund. </a:t>
            </a:r>
            <a:br>
              <a:rPr lang="sv-SE" sz="1200" baseline="0" dirty="0" smtClean="0">
                <a:solidFill>
                  <a:schemeClr val="bg1"/>
                </a:solidFill>
              </a:rPr>
            </a:br>
            <a:r>
              <a:rPr lang="sv-SE" sz="1200" baseline="0" dirty="0" smtClean="0">
                <a:solidFill>
                  <a:schemeClr val="bg1"/>
                </a:solidFill>
              </a:rPr>
              <a:t>OBS! Det här är en mall som enbart ska användas i undantagsfall. Använd i första hand mallarna med logotypen i nedre hörnet.</a:t>
            </a:r>
          </a:p>
          <a:p>
            <a:endParaRPr lang="sv-SE" sz="1200" baseline="0" dirty="0" smtClean="0">
              <a:solidFill>
                <a:schemeClr val="bg1"/>
              </a:solidFill>
            </a:endParaRPr>
          </a:p>
          <a:p>
            <a:r>
              <a:rPr lang="sv-SE" sz="1200" baseline="0" dirty="0" smtClean="0">
                <a:solidFill>
                  <a:schemeClr val="bg1"/>
                </a:solidFill>
              </a:rPr>
              <a:t>Byt bild så här: Högerklicka på bilden, välj ”Formatera bakgrund”, välj ”Bild eller struktur”, klicka på ”Bild från fil” och välj sen det foto du vill använda.</a:t>
            </a:r>
          </a:p>
        </p:txBody>
      </p:sp>
    </p:spTree>
    <p:extLst>
      <p:ext uri="{BB962C8B-B14F-4D97-AF65-F5344CB8AC3E}">
        <p14:creationId xmlns:p14="http://schemas.microsoft.com/office/powerpoint/2010/main" val="491437777"/>
      </p:ext>
    </p:extLst>
  </p:cSld>
  <p:clrMap bg1="lt1" tx1="dk1" bg2="lt2" tx2="dk2" accent1="accent1" accent2="accent2" accent3="accent3" accent4="accent4" accent5="accent5" accent6="accent6" hlink="hlink" folHlink="folHlink"/>
  <p:sldLayoutIdLst>
    <p:sldLayoutId id="214748382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0"/>
          </p:nvPr>
        </p:nvSpPr>
        <p:spPr>
          <a:xfrm>
            <a:off x="3596640" y="1090612"/>
            <a:ext cx="5198392" cy="2390775"/>
          </a:xfrm>
        </p:spPr>
        <p:txBody>
          <a:bodyPr/>
          <a:lstStyle/>
          <a:p>
            <a:r>
              <a:rPr lang="sv-SE" sz="1800" dirty="0" smtClean="0"/>
              <a:t>Radioxenon </a:t>
            </a:r>
            <a:r>
              <a:rPr lang="sv-SE" sz="1800" dirty="0" err="1" smtClean="0"/>
              <a:t>measurements</a:t>
            </a:r>
            <a:r>
              <a:rPr lang="sv-SE" sz="1800" dirty="0" smtClean="0"/>
              <a:t> at the </a:t>
            </a:r>
            <a:r>
              <a:rPr lang="sv-SE" sz="1800" dirty="0" err="1" smtClean="0"/>
              <a:t>Shelter</a:t>
            </a:r>
            <a:r>
              <a:rPr lang="sv-SE" sz="1800" dirty="0" smtClean="0"/>
              <a:t> </a:t>
            </a:r>
            <a:r>
              <a:rPr lang="sv-SE" sz="1800" dirty="0" err="1" smtClean="0"/>
              <a:t>Object</a:t>
            </a:r>
            <a:r>
              <a:rPr lang="sv-SE" sz="1800" dirty="0" smtClean="0"/>
              <a:t> in the new </a:t>
            </a:r>
            <a:r>
              <a:rPr lang="sv-SE" sz="1800" dirty="0" err="1" smtClean="0"/>
              <a:t>Safe</a:t>
            </a:r>
            <a:r>
              <a:rPr lang="sv-SE" sz="1800" dirty="0" smtClean="0"/>
              <a:t> </a:t>
            </a:r>
            <a:r>
              <a:rPr lang="sv-SE" sz="1800" dirty="0" err="1" smtClean="0"/>
              <a:t>Containment</a:t>
            </a:r>
            <a:r>
              <a:rPr lang="sv-SE" sz="1800" dirty="0" smtClean="0"/>
              <a:t> at </a:t>
            </a:r>
            <a:r>
              <a:rPr lang="sv-SE" sz="1800" dirty="0" err="1" smtClean="0"/>
              <a:t>Chernobyl</a:t>
            </a:r>
            <a:r>
              <a:rPr lang="sv-SE" sz="1800" dirty="0" smtClean="0"/>
              <a:t> </a:t>
            </a:r>
            <a:r>
              <a:rPr lang="sv-SE" sz="1800" dirty="0" err="1" smtClean="0"/>
              <a:t>Nuclear</a:t>
            </a:r>
            <a:r>
              <a:rPr lang="sv-SE" sz="1800" dirty="0" smtClean="0"/>
              <a:t> Power Plant</a:t>
            </a:r>
          </a:p>
          <a:p>
            <a:endParaRPr lang="sv-SE" sz="1600" dirty="0" smtClean="0"/>
          </a:p>
          <a:p>
            <a:r>
              <a:rPr lang="en-GB" sz="1200" dirty="0"/>
              <a:t>Anders Ringbom, Mattias Aldener, Tomas Fritioff, Johan Kastlander</a:t>
            </a:r>
          </a:p>
          <a:p>
            <a:r>
              <a:rPr lang="en-GB" sz="1200" i="1" dirty="0"/>
              <a:t>Swedish Defence Research Agency (FOI), Stockholm, </a:t>
            </a:r>
            <a:r>
              <a:rPr lang="en-GB" sz="1200" i="1" dirty="0" smtClean="0"/>
              <a:t>Sweden</a:t>
            </a:r>
          </a:p>
          <a:p>
            <a:endParaRPr lang="en-GB" sz="1200" dirty="0"/>
          </a:p>
          <a:p>
            <a:r>
              <a:rPr lang="en-GB" sz="1200" dirty="0"/>
              <a:t>Peter Andersson</a:t>
            </a:r>
          </a:p>
          <a:p>
            <a:r>
              <a:rPr lang="en-GB" sz="1200" i="1" dirty="0"/>
              <a:t>Uppsala University, Uppsala, </a:t>
            </a:r>
            <a:r>
              <a:rPr lang="en-GB" sz="1200" i="1" dirty="0" smtClean="0"/>
              <a:t>Sweden</a:t>
            </a:r>
          </a:p>
          <a:p>
            <a:endParaRPr lang="en-GB" sz="1200" dirty="0"/>
          </a:p>
          <a:p>
            <a:r>
              <a:rPr lang="en-GB" sz="1200" dirty="0"/>
              <a:t>Maxim Saveliev, </a:t>
            </a:r>
            <a:r>
              <a:rPr lang="en-GB" sz="1200" dirty="0" err="1"/>
              <a:t>Olexandr</a:t>
            </a:r>
            <a:r>
              <a:rPr lang="en-GB" sz="1200" dirty="0"/>
              <a:t> </a:t>
            </a:r>
            <a:r>
              <a:rPr lang="en-GB" sz="1200" dirty="0" err="1"/>
              <a:t>Kalynovsky</a:t>
            </a:r>
            <a:r>
              <a:rPr lang="en-GB" sz="1200" dirty="0"/>
              <a:t>, Pavel </a:t>
            </a:r>
            <a:r>
              <a:rPr lang="en-GB" sz="1200" dirty="0" err="1"/>
              <a:t>Sabenin</a:t>
            </a:r>
            <a:endParaRPr lang="en-GB" sz="1200" dirty="0"/>
          </a:p>
          <a:p>
            <a:r>
              <a:rPr lang="en-GB" sz="1200" i="1" dirty="0"/>
              <a:t>Institute for Safety Problems of Nuclear Power Plants (ISP NPP), Ukraine</a:t>
            </a:r>
            <a:endParaRPr lang="en-GB" sz="1200" dirty="0"/>
          </a:p>
          <a:p>
            <a:endParaRPr lang="sv-SE" sz="1600" dirty="0"/>
          </a:p>
        </p:txBody>
      </p:sp>
    </p:spTree>
    <p:extLst>
      <p:ext uri="{BB962C8B-B14F-4D97-AF65-F5344CB8AC3E}">
        <p14:creationId xmlns:p14="http://schemas.microsoft.com/office/powerpoint/2010/main" val="395042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152" y="1318848"/>
            <a:ext cx="5553175" cy="934986"/>
          </a:xfrm>
        </p:spPr>
        <p:txBody>
          <a:bodyPr>
            <a:normAutofit/>
          </a:bodyPr>
          <a:lstStyle/>
          <a:p>
            <a:r>
              <a:rPr lang="en-US" sz="1600" dirty="0" smtClean="0"/>
              <a:t>Using estimates of the original reactor inventory decayed to present day it is found that three isotopes will contribute to the SF activity: </a:t>
            </a:r>
            <a:r>
              <a:rPr lang="en-US" sz="1600" b="1" baseline="30000" dirty="0" smtClean="0"/>
              <a:t>240, (238)</a:t>
            </a:r>
            <a:r>
              <a:rPr lang="en-US" sz="1600" b="1" dirty="0" smtClean="0"/>
              <a:t>Pu and </a:t>
            </a:r>
            <a:r>
              <a:rPr lang="en-US" sz="1600" b="1" baseline="30000" dirty="0" smtClean="0"/>
              <a:t>244</a:t>
            </a:r>
            <a:r>
              <a:rPr lang="en-US" sz="1600" b="1" dirty="0" smtClean="0"/>
              <a:t>Cm</a:t>
            </a:r>
            <a:r>
              <a:rPr lang="en-US" sz="1600" dirty="0" smtClean="0"/>
              <a:t>. </a:t>
            </a:r>
            <a:endParaRPr lang="en-US" sz="1600" dirty="0"/>
          </a:p>
        </p:txBody>
      </p:sp>
      <p:sp>
        <p:nvSpPr>
          <p:cNvPr id="4" name="Title 1"/>
          <p:cNvSpPr>
            <a:spLocks noGrp="1"/>
          </p:cNvSpPr>
          <p:nvPr>
            <p:ph type="title"/>
          </p:nvPr>
        </p:nvSpPr>
        <p:spPr>
          <a:xfrm>
            <a:off x="386152" y="342902"/>
            <a:ext cx="8300648" cy="857250"/>
          </a:xfrm>
        </p:spPr>
        <p:txBody>
          <a:bodyPr>
            <a:normAutofit/>
          </a:bodyPr>
          <a:lstStyle/>
          <a:p>
            <a:r>
              <a:rPr lang="en-US" sz="2400" dirty="0" smtClean="0"/>
              <a:t>Estimating radioxenon production and release from the FCM – a first indication using a static model</a:t>
            </a:r>
            <a:endParaRPr lang="en-US" sz="2400"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006187" y="1119500"/>
            <a:ext cx="2847256" cy="1837346"/>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006187" y="2956846"/>
            <a:ext cx="2847256" cy="1870584"/>
          </a:xfrm>
          <a:prstGeom prst="rect">
            <a:avLst/>
          </a:prstGeom>
        </p:spPr>
      </p:pic>
      <p:sp>
        <p:nvSpPr>
          <p:cNvPr id="8" name="Content Placeholder 2"/>
          <p:cNvSpPr txBox="1">
            <a:spLocks/>
          </p:cNvSpPr>
          <p:nvPr/>
        </p:nvSpPr>
        <p:spPr>
          <a:xfrm>
            <a:off x="325132" y="3305002"/>
            <a:ext cx="5553175" cy="1402785"/>
          </a:xfrm>
          <a:prstGeom prst="rect">
            <a:avLst/>
          </a:prstGeom>
        </p:spPr>
        <p:txBody>
          <a:bodyPr vert="horz" lIns="0" tIns="45720" rIns="91440" bIns="45720" rtlCol="0">
            <a:normAutofit fontScale="92500" lnSpcReduction="10000"/>
          </a:bodyPr>
          <a:lstStyle>
            <a:lvl1pPr marL="342900" indent="-342900" algn="l" defTabSz="457200" rtl="0" eaLnBrk="1" latinLnBrk="0" hangingPunct="1">
              <a:spcBef>
                <a:spcPct val="20000"/>
              </a:spcBef>
              <a:buFont typeface="Arial" charset="0"/>
              <a:buChar char="•"/>
              <a:defRPr sz="2400" kern="1200">
                <a:solidFill>
                  <a:schemeClr val="tx2"/>
                </a:solidFill>
                <a:latin typeface="+mn-lt"/>
                <a:ea typeface="+mn-ea"/>
                <a:cs typeface="+mn-cs"/>
              </a:defRPr>
            </a:lvl1pPr>
            <a:lvl2pPr marL="612000" indent="-234000" algn="l" defTabSz="457200" rtl="0" eaLnBrk="1" latinLnBrk="0" hangingPunct="1">
              <a:spcBef>
                <a:spcPct val="20000"/>
              </a:spcBef>
              <a:buFont typeface="Lucida Grande"/>
              <a:buChar char="–"/>
              <a:defRPr sz="2200" kern="1200">
                <a:solidFill>
                  <a:srgbClr val="2181C9"/>
                </a:solidFill>
                <a:latin typeface="+mn-lt"/>
                <a:ea typeface="+mn-ea"/>
                <a:cs typeface="+mn-cs"/>
              </a:defRPr>
            </a:lvl2pPr>
            <a:lvl3pPr marL="824400" indent="-198000" algn="l" defTabSz="457200" rtl="0" eaLnBrk="1" latinLnBrk="0" hangingPunct="1">
              <a:spcBef>
                <a:spcPct val="20000"/>
              </a:spcBef>
              <a:buFont typeface="Arial" charset="0"/>
              <a:buChar char="•"/>
              <a:defRPr sz="2000" b="0" i="0" kern="1200">
                <a:solidFill>
                  <a:schemeClr val="tx2"/>
                </a:solidFill>
                <a:latin typeface="+mn-lt"/>
                <a:ea typeface="+mn-ea"/>
                <a:cs typeface="+mn-cs"/>
              </a:defRPr>
            </a:lvl3pPr>
            <a:lvl4pPr marL="1065600" indent="-198000" algn="l" defTabSz="457200" rtl="0" eaLnBrk="1" latinLnBrk="0" hangingPunct="1">
              <a:spcBef>
                <a:spcPct val="20000"/>
              </a:spcBef>
              <a:buFont typeface="Lucida Grande"/>
              <a:buChar char="–"/>
              <a:defRPr sz="1800" i="0" kern="1200">
                <a:solidFill>
                  <a:schemeClr val="tx2"/>
                </a:solidFill>
                <a:latin typeface="+mn-lt"/>
                <a:ea typeface="+mn-ea"/>
                <a:cs typeface="+mn-cs"/>
              </a:defRPr>
            </a:lvl4pPr>
            <a:lvl5pPr marL="1270800" indent="-198000" algn="l" defTabSz="457200" rtl="0" eaLnBrk="1" latinLnBrk="0" hangingPunct="1">
              <a:spcBef>
                <a:spcPct val="20000"/>
              </a:spcBef>
              <a:buFont typeface="Lucida Grande"/>
              <a:buChar char="»"/>
              <a:defRPr sz="1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The model predicts that around 0.1 </a:t>
            </a:r>
            <a:r>
              <a:rPr lang="en-US" sz="1600" dirty="0" err="1" smtClean="0"/>
              <a:t>mBq</a:t>
            </a:r>
            <a:r>
              <a:rPr lang="en-US" sz="1600" dirty="0" smtClean="0"/>
              <a:t>/m</a:t>
            </a:r>
            <a:r>
              <a:rPr lang="en-US" sz="1600" baseline="30000" dirty="0" smtClean="0"/>
              <a:t>3</a:t>
            </a:r>
            <a:r>
              <a:rPr lang="en-US" sz="1600" dirty="0" smtClean="0"/>
              <a:t> of </a:t>
            </a:r>
            <a:r>
              <a:rPr lang="en-US" sz="1600" baseline="30000" dirty="0" smtClean="0"/>
              <a:t>133</a:t>
            </a:r>
            <a:r>
              <a:rPr lang="en-US" sz="1600" dirty="0" smtClean="0"/>
              <a:t>Xe present in the air volume of the NSC. Detectable using a Q</a:t>
            </a:r>
            <a:r>
              <a:rPr lang="en-US" sz="1600" baseline="-25000" dirty="0" smtClean="0"/>
              <a:t>B</a:t>
            </a:r>
            <a:r>
              <a:rPr lang="en-US" sz="1600" dirty="0" smtClean="0"/>
              <a:t> for an holdup time &lt; 2 weeks. </a:t>
            </a:r>
            <a:r>
              <a:rPr lang="en-US" sz="1600" baseline="30000" dirty="0" smtClean="0"/>
              <a:t>133m</a:t>
            </a:r>
            <a:r>
              <a:rPr lang="en-US" sz="1600" dirty="0" smtClean="0"/>
              <a:t>Xe detectable for </a:t>
            </a:r>
            <a:r>
              <a:rPr lang="en-US" sz="1600" i="1" dirty="0" smtClean="0"/>
              <a:t>t</a:t>
            </a:r>
            <a:r>
              <a:rPr lang="en-US" sz="1600" i="1" baseline="-25000" dirty="0" smtClean="0"/>
              <a:t>H</a:t>
            </a:r>
            <a:r>
              <a:rPr lang="en-US" sz="1600" dirty="0" smtClean="0"/>
              <a:t> &lt; 1 week, </a:t>
            </a:r>
            <a:r>
              <a:rPr lang="en-US" sz="1600" baseline="30000" dirty="0" smtClean="0"/>
              <a:t>135</a:t>
            </a:r>
            <a:r>
              <a:rPr lang="en-US" sz="1600" dirty="0" smtClean="0"/>
              <a:t>Xe : </a:t>
            </a:r>
            <a:r>
              <a:rPr lang="en-US" sz="1600" i="1" dirty="0"/>
              <a:t>t</a:t>
            </a:r>
            <a:r>
              <a:rPr lang="en-US" sz="1600" i="1" baseline="-25000" dirty="0"/>
              <a:t>H</a:t>
            </a:r>
            <a:r>
              <a:rPr lang="en-US" sz="1600" dirty="0" smtClean="0"/>
              <a:t> &lt; 4 days, and </a:t>
            </a:r>
            <a:r>
              <a:rPr lang="en-US" sz="1600" baseline="30000" dirty="0" smtClean="0"/>
              <a:t>131m</a:t>
            </a:r>
            <a:r>
              <a:rPr lang="en-US" sz="1600" dirty="0" smtClean="0"/>
              <a:t>Xe not detectable. </a:t>
            </a:r>
          </a:p>
          <a:p>
            <a:r>
              <a:rPr lang="en-US" sz="1600" dirty="0" smtClean="0"/>
              <a:t>An increase of </a:t>
            </a:r>
            <a:r>
              <a:rPr lang="en-US" sz="1600" i="1" dirty="0" smtClean="0"/>
              <a:t>k</a:t>
            </a:r>
            <a:r>
              <a:rPr lang="en-US" sz="1600" i="1" baseline="-25000" dirty="0" smtClean="0"/>
              <a:t>s</a:t>
            </a:r>
            <a:r>
              <a:rPr lang="en-US" sz="1600" dirty="0" smtClean="0"/>
              <a:t> from 0 to 0.5 will increase the radioxenon concentration a factor of two. </a:t>
            </a:r>
          </a:p>
          <a:p>
            <a:endParaRPr lang="en-US" sz="1600" baseline="-25000" dirty="0" smtClean="0"/>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721405713"/>
                  </p:ext>
                </p:extLst>
              </p:nvPr>
            </p:nvGraphicFramePr>
            <p:xfrm>
              <a:off x="807293" y="2366193"/>
              <a:ext cx="4713290" cy="763651"/>
            </p:xfrm>
            <a:graphic>
              <a:graphicData uri="http://schemas.openxmlformats.org/drawingml/2006/table">
                <a:tbl>
                  <a:tblPr firstRow="1" firstCol="1" bandRow="1"/>
                  <a:tblGrid>
                    <a:gridCol w="2356645">
                      <a:extLst>
                        <a:ext uri="{9D8B030D-6E8A-4147-A177-3AD203B41FA5}">
                          <a16:colId xmlns:a16="http://schemas.microsoft.com/office/drawing/2014/main" val="270823213"/>
                        </a:ext>
                      </a:extLst>
                    </a:gridCol>
                    <a:gridCol w="2356645">
                      <a:extLst>
                        <a:ext uri="{9D8B030D-6E8A-4147-A177-3AD203B41FA5}">
                          <a16:colId xmlns:a16="http://schemas.microsoft.com/office/drawing/2014/main" val="65008457"/>
                        </a:ext>
                      </a:extLst>
                    </a:gridCol>
                  </a:tblGrid>
                  <a:tr h="0">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Xenon emanation coefficient (</a:t>
                          </a:r>
                          <a:r>
                            <a:rPr lang="en-US" sz="1000" i="1">
                              <a:effectLst/>
                              <a:latin typeface="Times New Roman" panose="02020603050405020304" pitchFamily="18" charset="0"/>
                              <a:ea typeface="SimSun" panose="02010600030101010101" pitchFamily="2" charset="-122"/>
                              <a:cs typeface="Times New Roman" panose="02020603050405020304" pitchFamily="18" charset="0"/>
                            </a:rPr>
                            <a:t>E</a:t>
                          </a:r>
                          <a:r>
                            <a:rPr lang="en-US" sz="1000" i="1" baseline="-25000">
                              <a:effectLst/>
                              <a:latin typeface="Times New Roman" panose="02020603050405020304" pitchFamily="18" charset="0"/>
                              <a:ea typeface="SimSun" panose="02010600030101010101" pitchFamily="2" charset="-122"/>
                              <a:cs typeface="Times New Roman" panose="02020603050405020304" pitchFamily="18" charset="0"/>
                            </a:rPr>
                            <a:t>Xe</a:t>
                          </a:r>
                          <a:r>
                            <a:rPr lang="en-US" sz="1000">
                              <a:effectLst/>
                              <a:latin typeface="Times New Roman" panose="02020603050405020304" pitchFamily="18" charset="0"/>
                              <a:ea typeface="SimSun" panose="02010600030101010101" pitchFamily="2" charset="-122"/>
                              <a:cs typeface="Times New Roman" panose="02020603050405020304" pitchFamily="18" charset="0"/>
                            </a:rPr>
                            <a:t>)</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14:m>
                            <m:oMathPara xmlns:m="http://schemas.openxmlformats.org/officeDocument/2006/math">
                              <m:oMathParaPr>
                                <m:jc m:val="centerGroup"/>
                              </m:oMathParaPr>
                              <m:oMath xmlns:m="http://schemas.openxmlformats.org/officeDocument/2006/math">
                                <m:r>
                                  <a:rPr lang="en-US" sz="1000" i="1">
                                    <a:effectLst/>
                                    <a:latin typeface="Cambria Math" panose="02040503050406030204" pitchFamily="18" charset="0"/>
                                    <a:ea typeface="SimSun" panose="02010600030101010101" pitchFamily="2" charset="-122"/>
                                    <a:cs typeface="Times New Roman" panose="02020603050405020304" pitchFamily="18" charset="0"/>
                                  </a:rPr>
                                  <m:t>0.25</m:t>
                                </m:r>
                              </m:oMath>
                            </m:oMathPara>
                          </a14:m>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6439011"/>
                      </a:ext>
                    </a:extLst>
                  </a:tr>
                  <a:tr h="0">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Air ventilation flowrate (</a:t>
                          </a:r>
                          <a:r>
                            <a:rPr lang="en-US" sz="1000" i="1">
                              <a:effectLst/>
                              <a:latin typeface="Times New Roman" panose="02020603050405020304" pitchFamily="18" charset="0"/>
                              <a:ea typeface="SimSun" panose="02010600030101010101" pitchFamily="2" charset="-122"/>
                              <a:cs typeface="Times New Roman" panose="02020603050405020304" pitchFamily="18" charset="0"/>
                            </a:rPr>
                            <a:t>F</a:t>
                          </a:r>
                          <a:r>
                            <a:rPr lang="en-US" sz="1000">
                              <a:effectLst/>
                              <a:latin typeface="Times New Roman" panose="02020603050405020304" pitchFamily="18" charset="0"/>
                              <a:ea typeface="SimSun" panose="02010600030101010101" pitchFamily="2" charset="-122"/>
                              <a:cs typeface="Times New Roman" panose="02020603050405020304" pitchFamily="18" charset="0"/>
                            </a:rPr>
                            <a:t>)</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14:m>
                            <m:oMathPara xmlns:m="http://schemas.openxmlformats.org/officeDocument/2006/math">
                              <m:oMathParaPr>
                                <m:jc m:val="centerGroup"/>
                              </m:oMathParaPr>
                              <m:oMath xmlns:m="http://schemas.openxmlformats.org/officeDocument/2006/math">
                                <m:sSup>
                                  <m:sSupPr>
                                    <m:ctrlPr>
                                      <a:rPr lang="en-GB" sz="10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000" i="1">
                                        <a:effectLst/>
                                        <a:latin typeface="Cambria Math" panose="02040503050406030204" pitchFamily="18" charset="0"/>
                                        <a:ea typeface="SimSun" panose="02010600030101010101" pitchFamily="2" charset="-122"/>
                                        <a:cs typeface="Times New Roman" panose="02020603050405020304" pitchFamily="18" charset="0"/>
                                      </a:rPr>
                                      <m:t>10</m:t>
                                    </m:r>
                                  </m:e>
                                  <m:sup>
                                    <m:r>
                                      <a:rPr lang="en-US" sz="1000" i="1">
                                        <a:effectLst/>
                                        <a:latin typeface="Cambria Math" panose="02040503050406030204" pitchFamily="18" charset="0"/>
                                        <a:ea typeface="SimSun" panose="02010600030101010101" pitchFamily="2" charset="-122"/>
                                        <a:cs typeface="Times New Roman" panose="02020603050405020304" pitchFamily="18" charset="0"/>
                                      </a:rPr>
                                      <m:t>5</m:t>
                                    </m:r>
                                  </m:sup>
                                </m:sSup>
                                <m:sSup>
                                  <m:sSupPr>
                                    <m:ctrlPr>
                                      <a:rPr lang="en-GB" sz="10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000" i="1">
                                        <a:effectLst/>
                                        <a:latin typeface="Cambria Math" panose="02040503050406030204" pitchFamily="18" charset="0"/>
                                        <a:ea typeface="SimSun" panose="02010600030101010101" pitchFamily="2" charset="-122"/>
                                        <a:cs typeface="Times New Roman" panose="02020603050405020304" pitchFamily="18" charset="0"/>
                                      </a:rPr>
                                      <m:t>𝑚</m:t>
                                    </m:r>
                                  </m:e>
                                  <m:sup>
                                    <m:r>
                                      <a:rPr lang="en-US" sz="1000" i="1">
                                        <a:effectLst/>
                                        <a:latin typeface="Cambria Math" panose="02040503050406030204" pitchFamily="18" charset="0"/>
                                        <a:ea typeface="SimSun" panose="02010600030101010101" pitchFamily="2" charset="-122"/>
                                        <a:cs typeface="Times New Roman" panose="02020603050405020304" pitchFamily="18" charset="0"/>
                                      </a:rPr>
                                      <m:t>3</m:t>
                                    </m:r>
                                  </m:sup>
                                </m:sSup>
                                <m:r>
                                  <a:rPr lang="en-US" sz="1000" i="1">
                                    <a:effectLst/>
                                    <a:latin typeface="Cambria Math" panose="02040503050406030204" pitchFamily="18" charset="0"/>
                                    <a:ea typeface="SimSun" panose="02010600030101010101" pitchFamily="2" charset="-122"/>
                                    <a:cs typeface="Times New Roman" panose="02020603050405020304" pitchFamily="18" charset="0"/>
                                  </a:rPr>
                                  <m:t>/</m:t>
                                </m:r>
                                <m:r>
                                  <a:rPr lang="en-US" sz="1000" i="1">
                                    <a:effectLst/>
                                    <a:latin typeface="Cambria Math" panose="02040503050406030204" pitchFamily="18" charset="0"/>
                                    <a:ea typeface="SimSun" panose="02010600030101010101" pitchFamily="2" charset="-122"/>
                                    <a:cs typeface="Times New Roman" panose="02020603050405020304" pitchFamily="18" charset="0"/>
                                  </a:rPr>
                                  <m:t>h</m:t>
                                </m:r>
                              </m:oMath>
                            </m:oMathPara>
                          </a14:m>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018371"/>
                      </a:ext>
                    </a:extLst>
                  </a:tr>
                  <a:tr h="0">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Volume of NSC</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14:m>
                            <m:oMathPara xmlns:m="http://schemas.openxmlformats.org/officeDocument/2006/math">
                              <m:oMathParaPr>
                                <m:jc m:val="centerGroup"/>
                              </m:oMathParaPr>
                              <m:oMath xmlns:m="http://schemas.openxmlformats.org/officeDocument/2006/math">
                                <m:r>
                                  <a:rPr lang="en-US" sz="1000" i="1">
                                    <a:effectLst/>
                                    <a:latin typeface="Cambria Math" panose="02040503050406030204" pitchFamily="18" charset="0"/>
                                    <a:ea typeface="SimSun" panose="02010600030101010101" pitchFamily="2" charset="-122"/>
                                    <a:cs typeface="Times New Roman" panose="02020603050405020304" pitchFamily="18" charset="0"/>
                                  </a:rPr>
                                  <m:t>3×</m:t>
                                </m:r>
                                <m:sSup>
                                  <m:sSupPr>
                                    <m:ctrlPr>
                                      <a:rPr lang="en-GB" sz="10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000" i="1">
                                        <a:effectLst/>
                                        <a:latin typeface="Cambria Math" panose="02040503050406030204" pitchFamily="18" charset="0"/>
                                        <a:ea typeface="SimSun" panose="02010600030101010101" pitchFamily="2" charset="-122"/>
                                        <a:cs typeface="Times New Roman" panose="02020603050405020304" pitchFamily="18" charset="0"/>
                                      </a:rPr>
                                      <m:t>10</m:t>
                                    </m:r>
                                  </m:e>
                                  <m:sup>
                                    <m:r>
                                      <a:rPr lang="en-US" sz="1000" i="1">
                                        <a:effectLst/>
                                        <a:latin typeface="Cambria Math" panose="02040503050406030204" pitchFamily="18" charset="0"/>
                                        <a:ea typeface="SimSun" panose="02010600030101010101" pitchFamily="2" charset="-122"/>
                                        <a:cs typeface="Times New Roman" panose="02020603050405020304" pitchFamily="18" charset="0"/>
                                      </a:rPr>
                                      <m:t>6</m:t>
                                    </m:r>
                                  </m:sup>
                                </m:sSup>
                                <m:r>
                                  <a:rPr lang="en-US" sz="1000" i="1">
                                    <a:effectLst/>
                                    <a:latin typeface="Cambria Math" panose="02040503050406030204" pitchFamily="18" charset="0"/>
                                    <a:ea typeface="SimSun" panose="02010600030101010101" pitchFamily="2" charset="-122"/>
                                    <a:cs typeface="Times New Roman" panose="02020603050405020304" pitchFamily="18" charset="0"/>
                                  </a:rPr>
                                  <m:t> </m:t>
                                </m:r>
                                <m:sSup>
                                  <m:sSupPr>
                                    <m:ctrlPr>
                                      <a:rPr lang="en-GB" sz="10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000" i="1">
                                        <a:effectLst/>
                                        <a:latin typeface="Cambria Math" panose="02040503050406030204" pitchFamily="18" charset="0"/>
                                        <a:ea typeface="SimSun" panose="02010600030101010101" pitchFamily="2" charset="-122"/>
                                        <a:cs typeface="Times New Roman" panose="02020603050405020304" pitchFamily="18" charset="0"/>
                                      </a:rPr>
                                      <m:t>𝑚</m:t>
                                    </m:r>
                                  </m:e>
                                  <m:sup>
                                    <m:r>
                                      <a:rPr lang="en-US" sz="1000" i="1">
                                        <a:effectLst/>
                                        <a:latin typeface="Cambria Math" panose="02040503050406030204" pitchFamily="18" charset="0"/>
                                        <a:ea typeface="SimSun" panose="02010600030101010101" pitchFamily="2" charset="-122"/>
                                        <a:cs typeface="Times New Roman" panose="02020603050405020304" pitchFamily="18" charset="0"/>
                                      </a:rPr>
                                      <m:t>3</m:t>
                                    </m:r>
                                  </m:sup>
                                </m:sSup>
                              </m:oMath>
                            </m:oMathPara>
                          </a14:m>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410065"/>
                      </a:ext>
                    </a:extLst>
                  </a:tr>
                  <a:tr h="0">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Spontaneous fission activity from </a:t>
                          </a:r>
                          <a:r>
                            <a:rPr lang="en-US" sz="1000" baseline="30000">
                              <a:effectLst/>
                              <a:latin typeface="Times New Roman" panose="02020603050405020304" pitchFamily="18" charset="0"/>
                              <a:ea typeface="SimSun" panose="02010600030101010101" pitchFamily="2" charset="-122"/>
                              <a:cs typeface="Times New Roman" panose="02020603050405020304" pitchFamily="18" charset="0"/>
                            </a:rPr>
                            <a:t>240</a:t>
                          </a:r>
                          <a:r>
                            <a:rPr lang="en-US" sz="1000">
                              <a:effectLst/>
                              <a:latin typeface="Times New Roman" panose="02020603050405020304" pitchFamily="18" charset="0"/>
                              <a:ea typeface="SimSun" panose="02010600030101010101" pitchFamily="2" charset="-122"/>
                              <a:cs typeface="Times New Roman" panose="02020603050405020304" pitchFamily="18" charset="0"/>
                            </a:rPr>
                            <a:t>Pu</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14:m>
                            <m:oMathPara xmlns:m="http://schemas.openxmlformats.org/officeDocument/2006/math">
                              <m:oMathParaPr>
                                <m:jc m:val="centerGroup"/>
                              </m:oMathParaPr>
                              <m:oMath xmlns:m="http://schemas.openxmlformats.org/officeDocument/2006/math">
                                <m:r>
                                  <a:rPr lang="en-US" sz="1000" i="1">
                                    <a:effectLst/>
                                    <a:latin typeface="Cambria Math" panose="02040503050406030204" pitchFamily="18" charset="0"/>
                                    <a:ea typeface="SimSun" panose="02010600030101010101" pitchFamily="2" charset="-122"/>
                                    <a:cs typeface="Times New Roman" panose="02020603050405020304" pitchFamily="18" charset="0"/>
                                  </a:rPr>
                                  <m:t>8.8×</m:t>
                                </m:r>
                                <m:sSup>
                                  <m:sSupPr>
                                    <m:ctrlPr>
                                      <a:rPr lang="en-GB" sz="10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000" i="1">
                                        <a:effectLst/>
                                        <a:latin typeface="Cambria Math" panose="02040503050406030204" pitchFamily="18" charset="0"/>
                                        <a:ea typeface="SimSun" panose="02010600030101010101" pitchFamily="2" charset="-122"/>
                                        <a:cs typeface="Times New Roman" panose="02020603050405020304" pitchFamily="18" charset="0"/>
                                      </a:rPr>
                                      <m:t>10</m:t>
                                    </m:r>
                                  </m:e>
                                  <m:sup>
                                    <m:r>
                                      <a:rPr lang="en-US" sz="1000" i="1">
                                        <a:effectLst/>
                                        <a:latin typeface="Cambria Math" panose="02040503050406030204" pitchFamily="18" charset="0"/>
                                        <a:ea typeface="SimSun" panose="02010600030101010101" pitchFamily="2" charset="-122"/>
                                        <a:cs typeface="Times New Roman" panose="02020603050405020304" pitchFamily="18" charset="0"/>
                                      </a:rPr>
                                      <m:t>7</m:t>
                                    </m:r>
                                  </m:sup>
                                </m:sSup>
                                <m:r>
                                  <a:rPr lang="en-US" sz="1000">
                                    <a:effectLst/>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000">
                                    <a:effectLst/>
                                    <a:latin typeface="Cambria Math" panose="02040503050406030204" pitchFamily="18" charset="0"/>
                                    <a:ea typeface="SimSun" panose="02010600030101010101" pitchFamily="2" charset="-122"/>
                                    <a:cs typeface="Times New Roman" panose="02020603050405020304" pitchFamily="18" charset="0"/>
                                  </a:rPr>
                                  <m:t>Bq</m:t>
                                </m:r>
                              </m:oMath>
                            </m:oMathPara>
                          </a14:m>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168896"/>
                      </a:ext>
                    </a:extLst>
                  </a:tr>
                  <a:tr h="0">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Spontaneous fission activity from </a:t>
                          </a:r>
                          <a:r>
                            <a:rPr lang="en-US" sz="1000" baseline="30000">
                              <a:effectLst/>
                              <a:latin typeface="Times New Roman" panose="02020603050405020304" pitchFamily="18" charset="0"/>
                              <a:ea typeface="SimSun" panose="02010600030101010101" pitchFamily="2" charset="-122"/>
                              <a:cs typeface="Times New Roman" panose="02020603050405020304" pitchFamily="18" charset="0"/>
                            </a:rPr>
                            <a:t>244</a:t>
                          </a:r>
                          <a:r>
                            <a:rPr lang="en-US" sz="1000">
                              <a:effectLst/>
                              <a:latin typeface="Times New Roman" panose="02020603050405020304" pitchFamily="18" charset="0"/>
                              <a:ea typeface="SimSun" panose="02010600030101010101" pitchFamily="2" charset="-122"/>
                              <a:cs typeface="Times New Roman" panose="02020603050405020304" pitchFamily="18" charset="0"/>
                            </a:rPr>
                            <a:t>Cm</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14:m>
                            <m:oMathPara xmlns:m="http://schemas.openxmlformats.org/officeDocument/2006/math">
                              <m:oMathParaPr>
                                <m:jc m:val="centerGroup"/>
                              </m:oMathParaPr>
                              <m:oMath xmlns:m="http://schemas.openxmlformats.org/officeDocument/2006/math">
                                <m:r>
                                  <a:rPr lang="en-US" sz="1000" i="1">
                                    <a:effectLst/>
                                    <a:latin typeface="Cambria Math" panose="02040503050406030204" pitchFamily="18" charset="0"/>
                                    <a:ea typeface="SimSun" panose="02010600030101010101" pitchFamily="2" charset="-122"/>
                                    <a:cs typeface="Times New Roman" panose="02020603050405020304" pitchFamily="18" charset="0"/>
                                  </a:rPr>
                                  <m:t>6.2×</m:t>
                                </m:r>
                                <m:sSup>
                                  <m:sSupPr>
                                    <m:ctrlPr>
                                      <a:rPr lang="en-GB" sz="10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n-US" sz="1000" i="1">
                                        <a:effectLst/>
                                        <a:latin typeface="Cambria Math" panose="02040503050406030204" pitchFamily="18" charset="0"/>
                                        <a:ea typeface="SimSun" panose="02010600030101010101" pitchFamily="2" charset="-122"/>
                                        <a:cs typeface="Times New Roman" panose="02020603050405020304" pitchFamily="18" charset="0"/>
                                      </a:rPr>
                                      <m:t>10</m:t>
                                    </m:r>
                                  </m:e>
                                  <m:sup>
                                    <m:r>
                                      <a:rPr lang="en-US" sz="1000" i="1">
                                        <a:effectLst/>
                                        <a:latin typeface="Cambria Math" panose="02040503050406030204" pitchFamily="18" charset="0"/>
                                        <a:ea typeface="SimSun" panose="02010600030101010101" pitchFamily="2" charset="-122"/>
                                        <a:cs typeface="Times New Roman" panose="02020603050405020304" pitchFamily="18" charset="0"/>
                                      </a:rPr>
                                      <m:t>7</m:t>
                                    </m:r>
                                  </m:sup>
                                </m:sSup>
                                <m:r>
                                  <a:rPr lang="en-US" sz="1000">
                                    <a:effectLst/>
                                    <a:latin typeface="Cambria Math" panose="02040503050406030204" pitchFamily="18" charset="0"/>
                                    <a:ea typeface="SimSun" panose="02010600030101010101" pitchFamily="2" charset="-122"/>
                                    <a:cs typeface="Times New Roman" panose="02020603050405020304" pitchFamily="18" charset="0"/>
                                  </a:rPr>
                                  <m:t> </m:t>
                                </m:r>
                                <m:r>
                                  <m:rPr>
                                    <m:sty m:val="p"/>
                                  </m:rPr>
                                  <a:rPr lang="en-US" sz="1000">
                                    <a:effectLst/>
                                    <a:latin typeface="Cambria Math" panose="02040503050406030204" pitchFamily="18" charset="0"/>
                                    <a:ea typeface="SimSun" panose="02010600030101010101" pitchFamily="2" charset="-122"/>
                                    <a:cs typeface="Times New Roman" panose="02020603050405020304" pitchFamily="18" charset="0"/>
                                  </a:rPr>
                                  <m:t>Bq</m:t>
                                </m:r>
                              </m:oMath>
                            </m:oMathPara>
                          </a14:m>
                          <a:endParaRPr lang="en-GB" sz="105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347526"/>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721405713"/>
                  </p:ext>
                </p:extLst>
              </p:nvPr>
            </p:nvGraphicFramePr>
            <p:xfrm>
              <a:off x="807293" y="2366193"/>
              <a:ext cx="4713290" cy="763651"/>
            </p:xfrm>
            <a:graphic>
              <a:graphicData uri="http://schemas.openxmlformats.org/drawingml/2006/table">
                <a:tbl>
                  <a:tblPr firstRow="1" firstCol="1" bandRow="1"/>
                  <a:tblGrid>
                    <a:gridCol w="2356645">
                      <a:extLst>
                        <a:ext uri="{9D8B030D-6E8A-4147-A177-3AD203B41FA5}">
                          <a16:colId xmlns:a16="http://schemas.microsoft.com/office/drawing/2014/main" val="270823213"/>
                        </a:ext>
                      </a:extLst>
                    </a:gridCol>
                    <a:gridCol w="2356645">
                      <a:extLst>
                        <a:ext uri="{9D8B030D-6E8A-4147-A177-3AD203B41FA5}">
                          <a16:colId xmlns:a16="http://schemas.microsoft.com/office/drawing/2014/main" val="65008457"/>
                        </a:ext>
                      </a:extLst>
                    </a:gridCol>
                  </a:tblGrid>
                  <a:tr h="152400">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Xenon emanation coefficient (</a:t>
                          </a:r>
                          <a:r>
                            <a:rPr lang="en-US" sz="1000" i="1">
                              <a:effectLst/>
                              <a:latin typeface="Times New Roman" panose="02020603050405020304" pitchFamily="18" charset="0"/>
                              <a:ea typeface="SimSun" panose="02010600030101010101" pitchFamily="2" charset="-122"/>
                              <a:cs typeface="Times New Roman" panose="02020603050405020304" pitchFamily="18" charset="0"/>
                            </a:rPr>
                            <a:t>E</a:t>
                          </a:r>
                          <a:r>
                            <a:rPr lang="en-US" sz="1000" i="1" baseline="-25000">
                              <a:effectLst/>
                              <a:latin typeface="Times New Roman" panose="02020603050405020304" pitchFamily="18" charset="0"/>
                              <a:ea typeface="SimSun" panose="02010600030101010101" pitchFamily="2" charset="-122"/>
                              <a:cs typeface="Times New Roman" panose="02020603050405020304" pitchFamily="18" charset="0"/>
                            </a:rPr>
                            <a:t>Xe</a:t>
                          </a:r>
                          <a:r>
                            <a:rPr lang="en-US" sz="1000">
                              <a:effectLst/>
                              <a:latin typeface="Times New Roman" panose="02020603050405020304" pitchFamily="18" charset="0"/>
                              <a:ea typeface="SimSun" panose="02010600030101010101" pitchFamily="2" charset="-122"/>
                              <a:cs typeface="Times New Roman" panose="02020603050405020304" pitchFamily="18" charset="0"/>
                            </a:rPr>
                            <a:t>)</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258" t="-28000" r="-517" b="-452000"/>
                          </a:stretch>
                        </a:blipFill>
                      </a:tcPr>
                    </a:tc>
                    <a:extLst>
                      <a:ext uri="{0D108BD9-81ED-4DB2-BD59-A6C34878D82A}">
                        <a16:rowId xmlns:a16="http://schemas.microsoft.com/office/drawing/2014/main" val="1466439011"/>
                      </a:ext>
                    </a:extLst>
                  </a:tr>
                  <a:tr h="154051">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Air ventilation flowrate (</a:t>
                          </a:r>
                          <a:r>
                            <a:rPr lang="en-US" sz="1000" i="1">
                              <a:effectLst/>
                              <a:latin typeface="Times New Roman" panose="02020603050405020304" pitchFamily="18" charset="0"/>
                              <a:ea typeface="SimSun" panose="02010600030101010101" pitchFamily="2" charset="-122"/>
                              <a:cs typeface="Times New Roman" panose="02020603050405020304" pitchFamily="18" charset="0"/>
                            </a:rPr>
                            <a:t>F</a:t>
                          </a:r>
                          <a:r>
                            <a:rPr lang="en-US" sz="1000">
                              <a:effectLst/>
                              <a:latin typeface="Times New Roman" panose="02020603050405020304" pitchFamily="18" charset="0"/>
                              <a:ea typeface="SimSun" panose="02010600030101010101" pitchFamily="2" charset="-122"/>
                              <a:cs typeface="Times New Roman" panose="02020603050405020304" pitchFamily="18" charset="0"/>
                            </a:rPr>
                            <a:t>)</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258" t="-123077" r="-517" b="-334615"/>
                          </a:stretch>
                        </a:blipFill>
                      </a:tcPr>
                    </a:tc>
                    <a:extLst>
                      <a:ext uri="{0D108BD9-81ED-4DB2-BD59-A6C34878D82A}">
                        <a16:rowId xmlns:a16="http://schemas.microsoft.com/office/drawing/2014/main" val="1881018371"/>
                      </a:ext>
                    </a:extLst>
                  </a:tr>
                  <a:tr h="152400">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Volume of NSC</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258" t="-232000" r="-517" b="-248000"/>
                          </a:stretch>
                        </a:blipFill>
                      </a:tcPr>
                    </a:tc>
                    <a:extLst>
                      <a:ext uri="{0D108BD9-81ED-4DB2-BD59-A6C34878D82A}">
                        <a16:rowId xmlns:a16="http://schemas.microsoft.com/office/drawing/2014/main" val="1099410065"/>
                      </a:ext>
                    </a:extLst>
                  </a:tr>
                  <a:tr h="152400">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Spontaneous fission activity from </a:t>
                          </a:r>
                          <a:r>
                            <a:rPr lang="en-US" sz="1000" baseline="30000">
                              <a:effectLst/>
                              <a:latin typeface="Times New Roman" panose="02020603050405020304" pitchFamily="18" charset="0"/>
                              <a:ea typeface="SimSun" panose="02010600030101010101" pitchFamily="2" charset="-122"/>
                              <a:cs typeface="Times New Roman" panose="02020603050405020304" pitchFamily="18" charset="0"/>
                            </a:rPr>
                            <a:t>240</a:t>
                          </a:r>
                          <a:r>
                            <a:rPr lang="en-US" sz="1000">
                              <a:effectLst/>
                              <a:latin typeface="Times New Roman" panose="02020603050405020304" pitchFamily="18" charset="0"/>
                              <a:ea typeface="SimSun" panose="02010600030101010101" pitchFamily="2" charset="-122"/>
                              <a:cs typeface="Times New Roman" panose="02020603050405020304" pitchFamily="18" charset="0"/>
                            </a:rPr>
                            <a:t>Pu</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258" t="-332000" r="-517" b="-148000"/>
                          </a:stretch>
                        </a:blipFill>
                      </a:tcPr>
                    </a:tc>
                    <a:extLst>
                      <a:ext uri="{0D108BD9-81ED-4DB2-BD59-A6C34878D82A}">
                        <a16:rowId xmlns:a16="http://schemas.microsoft.com/office/drawing/2014/main" val="1109168896"/>
                      </a:ext>
                    </a:extLst>
                  </a:tr>
                  <a:tr h="152400">
                    <a:tc>
                      <a:txBody>
                        <a:bodyPr/>
                        <a:lstStyle/>
                        <a:p>
                          <a:pPr>
                            <a:spcAft>
                              <a:spcPts val="0"/>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Spontaneous fission activity from </a:t>
                          </a:r>
                          <a:r>
                            <a:rPr lang="en-US" sz="1000" baseline="30000">
                              <a:effectLst/>
                              <a:latin typeface="Times New Roman" panose="02020603050405020304" pitchFamily="18" charset="0"/>
                              <a:ea typeface="SimSun" panose="02010600030101010101" pitchFamily="2" charset="-122"/>
                              <a:cs typeface="Times New Roman" panose="02020603050405020304" pitchFamily="18" charset="0"/>
                            </a:rPr>
                            <a:t>244</a:t>
                          </a:r>
                          <a:r>
                            <a:rPr lang="en-US" sz="1000">
                              <a:effectLst/>
                              <a:latin typeface="Times New Roman" panose="02020603050405020304" pitchFamily="18" charset="0"/>
                              <a:ea typeface="SimSun" panose="02010600030101010101" pitchFamily="2" charset="-122"/>
                              <a:cs typeface="Times New Roman" panose="02020603050405020304" pitchFamily="18" charset="0"/>
                            </a:rPr>
                            <a:t>Cm</a:t>
                          </a:r>
                          <a:endParaRPr lang="en-GB" sz="105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258" t="-432000" r="-517" b="-48000"/>
                          </a:stretch>
                        </a:blipFill>
                      </a:tcPr>
                    </a:tc>
                    <a:extLst>
                      <a:ext uri="{0D108BD9-81ED-4DB2-BD59-A6C34878D82A}">
                        <a16:rowId xmlns:a16="http://schemas.microsoft.com/office/drawing/2014/main" val="2105347526"/>
                      </a:ext>
                    </a:extLst>
                  </a:tr>
                </a:tbl>
              </a:graphicData>
            </a:graphic>
          </p:graphicFrame>
        </mc:Fallback>
      </mc:AlternateContent>
    </p:spTree>
    <p:extLst>
      <p:ext uri="{BB962C8B-B14F-4D97-AF65-F5344CB8AC3E}">
        <p14:creationId xmlns:p14="http://schemas.microsoft.com/office/powerpoint/2010/main" val="2061758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Initial studies</a:t>
            </a:r>
            <a:endParaRPr lang="en-US" dirty="0"/>
          </a:p>
        </p:txBody>
      </p:sp>
      <p:sp>
        <p:nvSpPr>
          <p:cNvPr id="6" name="Content Placeholder 2"/>
          <p:cNvSpPr>
            <a:spLocks noGrp="1"/>
          </p:cNvSpPr>
          <p:nvPr>
            <p:ph idx="1"/>
          </p:nvPr>
        </p:nvSpPr>
        <p:spPr>
          <a:xfrm>
            <a:off x="192280" y="1015163"/>
            <a:ext cx="7370747" cy="2966645"/>
          </a:xfrm>
        </p:spPr>
        <p:txBody>
          <a:bodyPr>
            <a:normAutofit/>
          </a:bodyPr>
          <a:lstStyle/>
          <a:p>
            <a:r>
              <a:rPr lang="en-US" sz="1600" dirty="0" smtClean="0"/>
              <a:t>To investigate if the radioxenon activity is </a:t>
            </a:r>
            <a:r>
              <a:rPr lang="en-US" sz="1600" i="1" dirty="0" smtClean="0"/>
              <a:t>too high </a:t>
            </a:r>
            <a:r>
              <a:rPr lang="en-US" sz="1600" dirty="0" smtClean="0"/>
              <a:t>for the present Q</a:t>
            </a:r>
            <a:r>
              <a:rPr lang="en-US" sz="1600" baseline="-25000" dirty="0" smtClean="0"/>
              <a:t>B</a:t>
            </a:r>
            <a:r>
              <a:rPr lang="en-US" sz="1600" dirty="0" smtClean="0"/>
              <a:t> – measurement protocol, a simple sampling system was designed to measure activities above ~1 Bq/m</a:t>
            </a:r>
            <a:r>
              <a:rPr lang="en-US" sz="1600" baseline="30000" dirty="0" smtClean="0"/>
              <a:t>3</a:t>
            </a:r>
            <a:r>
              <a:rPr lang="en-US" sz="1600" dirty="0" smtClean="0"/>
              <a:t>.</a:t>
            </a:r>
          </a:p>
          <a:p>
            <a:r>
              <a:rPr lang="en-US" sz="1600" dirty="0" smtClean="0"/>
              <a:t>Before the invasion, two samples were collected and measured, indicating that the </a:t>
            </a:r>
            <a:r>
              <a:rPr lang="en-US" sz="1600" baseline="30000" dirty="0" smtClean="0"/>
              <a:t>133</a:t>
            </a:r>
            <a:r>
              <a:rPr lang="en-US" sz="1600" dirty="0" smtClean="0"/>
              <a:t>Xe activity concentration is below ~1 Bq/m</a:t>
            </a:r>
            <a:r>
              <a:rPr lang="en-US" sz="1600" baseline="30000" dirty="0" smtClean="0"/>
              <a:t>3</a:t>
            </a:r>
            <a:r>
              <a:rPr lang="en-US" sz="1600"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36795" y="2881363"/>
            <a:ext cx="1878749" cy="1409062"/>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92280" y="2859505"/>
            <a:ext cx="3243278" cy="1463259"/>
          </a:xfrm>
          <a:prstGeom prst="rect">
            <a:avLst/>
          </a:prstGeom>
        </p:spPr>
      </p:pic>
      <p:pic>
        <p:nvPicPr>
          <p:cNvPr id="8" name="Picture 7" descr="E:\Photo\2021\FOI\DSC0452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3232" y="2828005"/>
            <a:ext cx="2257597" cy="1530492"/>
          </a:xfrm>
          <a:prstGeom prst="rect">
            <a:avLst/>
          </a:prstGeom>
          <a:noFill/>
          <a:ln>
            <a:noFill/>
          </a:ln>
        </p:spPr>
      </p:pic>
      <p:sp>
        <p:nvSpPr>
          <p:cNvPr id="5" name="TextBox 4"/>
          <p:cNvSpPr txBox="1"/>
          <p:nvPr/>
        </p:nvSpPr>
        <p:spPr>
          <a:xfrm>
            <a:off x="365406" y="4525268"/>
            <a:ext cx="2897025" cy="523220"/>
          </a:xfrm>
          <a:prstGeom prst="rect">
            <a:avLst/>
          </a:prstGeom>
          <a:noFill/>
        </p:spPr>
        <p:txBody>
          <a:bodyPr wrap="square" rtlCol="0">
            <a:spAutoFit/>
          </a:bodyPr>
          <a:lstStyle/>
          <a:p>
            <a:r>
              <a:rPr lang="en-US" sz="1400" dirty="0" smtClean="0">
                <a:solidFill>
                  <a:schemeClr val="tx2"/>
                </a:solidFill>
              </a:rPr>
              <a:t>Sampling equipment (CMS trap, filter, and pump). </a:t>
            </a:r>
            <a:endParaRPr lang="en-US" sz="1400" dirty="0">
              <a:solidFill>
                <a:schemeClr val="tx2"/>
              </a:solidFill>
            </a:endParaRPr>
          </a:p>
        </p:txBody>
      </p:sp>
      <p:sp>
        <p:nvSpPr>
          <p:cNvPr id="9" name="TextBox 8"/>
          <p:cNvSpPr txBox="1"/>
          <p:nvPr/>
        </p:nvSpPr>
        <p:spPr>
          <a:xfrm>
            <a:off x="3653232" y="4525268"/>
            <a:ext cx="2196152" cy="307777"/>
          </a:xfrm>
          <a:prstGeom prst="rect">
            <a:avLst/>
          </a:prstGeom>
          <a:noFill/>
        </p:spPr>
        <p:txBody>
          <a:bodyPr wrap="square" rtlCol="0">
            <a:spAutoFit/>
          </a:bodyPr>
          <a:lstStyle/>
          <a:p>
            <a:r>
              <a:rPr lang="en-US" sz="1400" dirty="0" smtClean="0">
                <a:solidFill>
                  <a:schemeClr val="tx2"/>
                </a:solidFill>
              </a:rPr>
              <a:t>Sampling in borehole</a:t>
            </a:r>
            <a:endParaRPr lang="en-US" sz="1400" dirty="0">
              <a:solidFill>
                <a:schemeClr val="tx2"/>
              </a:solidFill>
            </a:endParaRPr>
          </a:p>
        </p:txBody>
      </p:sp>
      <p:sp>
        <p:nvSpPr>
          <p:cNvPr id="10" name="TextBox 9"/>
          <p:cNvSpPr txBox="1"/>
          <p:nvPr/>
        </p:nvSpPr>
        <p:spPr>
          <a:xfrm>
            <a:off x="5969081" y="4546084"/>
            <a:ext cx="2438278" cy="523220"/>
          </a:xfrm>
          <a:prstGeom prst="rect">
            <a:avLst/>
          </a:prstGeom>
          <a:noFill/>
        </p:spPr>
        <p:txBody>
          <a:bodyPr wrap="square" rtlCol="0">
            <a:spAutoFit/>
          </a:bodyPr>
          <a:lstStyle/>
          <a:p>
            <a:r>
              <a:rPr lang="en-US" sz="1400" dirty="0" smtClean="0">
                <a:solidFill>
                  <a:schemeClr val="tx2"/>
                </a:solidFill>
              </a:rPr>
              <a:t>Measurement on HPGe</a:t>
            </a:r>
          </a:p>
          <a:p>
            <a:r>
              <a:rPr lang="en-US" sz="1400" dirty="0">
                <a:solidFill>
                  <a:schemeClr val="tx2"/>
                </a:solidFill>
              </a:rPr>
              <a:t>a</a:t>
            </a:r>
            <a:r>
              <a:rPr lang="en-US" sz="1400" dirty="0" smtClean="0">
                <a:solidFill>
                  <a:schemeClr val="tx2"/>
                </a:solidFill>
              </a:rPr>
              <a:t>t ISPNPP laboratory. </a:t>
            </a:r>
            <a:endParaRPr lang="en-US" sz="1400" dirty="0">
              <a:solidFill>
                <a:schemeClr val="tx2"/>
              </a:solidFill>
            </a:endParaRPr>
          </a:p>
        </p:txBody>
      </p:sp>
    </p:spTree>
    <p:extLst>
      <p:ext uri="{BB962C8B-B14F-4D97-AF65-F5344CB8AC3E}">
        <p14:creationId xmlns:p14="http://schemas.microsoft.com/office/powerpoint/2010/main" val="396299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Initial studies</a:t>
            </a:r>
            <a:endParaRPr lang="en-US" dirty="0"/>
          </a:p>
        </p:txBody>
      </p:sp>
      <p:sp>
        <p:nvSpPr>
          <p:cNvPr id="6" name="Content Placeholder 2"/>
          <p:cNvSpPr>
            <a:spLocks noGrp="1"/>
          </p:cNvSpPr>
          <p:nvPr>
            <p:ph idx="1"/>
          </p:nvPr>
        </p:nvSpPr>
        <p:spPr>
          <a:xfrm>
            <a:off x="192280" y="1519365"/>
            <a:ext cx="4020797" cy="2565525"/>
          </a:xfrm>
        </p:spPr>
        <p:txBody>
          <a:bodyPr>
            <a:normAutofit fontScale="92500" lnSpcReduction="10000"/>
          </a:bodyPr>
          <a:lstStyle/>
          <a:p>
            <a:r>
              <a:rPr lang="en-US" sz="1600" dirty="0" smtClean="0"/>
              <a:t>First sample contained NOM- materials and </a:t>
            </a:r>
            <a:r>
              <a:rPr lang="en-US" sz="1600" baseline="30000" dirty="0" smtClean="0"/>
              <a:t>137</a:t>
            </a:r>
            <a:r>
              <a:rPr lang="en-US" sz="1600" dirty="0" smtClean="0"/>
              <a:t>Cs from contamination of outside of trap. The second sample contained only NOM.</a:t>
            </a:r>
          </a:p>
          <a:p>
            <a:r>
              <a:rPr lang="en-US" sz="1600" dirty="0" smtClean="0"/>
              <a:t>No xenon or iodine were found.</a:t>
            </a:r>
          </a:p>
          <a:p>
            <a:r>
              <a:rPr lang="en-US" sz="1600" dirty="0" smtClean="0"/>
              <a:t>This indicates that the xenon activity concentration is below a few Bq/m</a:t>
            </a:r>
            <a:r>
              <a:rPr lang="en-US" sz="1600" baseline="30000" dirty="0" smtClean="0"/>
              <a:t>3</a:t>
            </a:r>
            <a:r>
              <a:rPr lang="en-US" sz="1600" dirty="0" smtClean="0"/>
              <a:t>, and that the Q</a:t>
            </a:r>
            <a:r>
              <a:rPr lang="en-US" sz="1600" baseline="-25000" dirty="0" smtClean="0"/>
              <a:t>B</a:t>
            </a:r>
            <a:r>
              <a:rPr lang="en-US" sz="1600" dirty="0" smtClean="0"/>
              <a:t> will be a suitable system for further studies. </a:t>
            </a:r>
          </a:p>
          <a:p>
            <a:r>
              <a:rPr lang="en-US" sz="1600" dirty="0" smtClean="0"/>
              <a:t>Additional measurements are planned to be conducted in the near future.   </a:t>
            </a:r>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4136165" y="1259782"/>
            <a:ext cx="4930923" cy="2713863"/>
          </a:xfrm>
          <a:prstGeom prst="rect">
            <a:avLst/>
          </a:prstGeom>
        </p:spPr>
      </p:pic>
    </p:spTree>
    <p:extLst>
      <p:ext uri="{BB962C8B-B14F-4D97-AF65-F5344CB8AC3E}">
        <p14:creationId xmlns:p14="http://schemas.microsoft.com/office/powerpoint/2010/main" val="3061442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sampling in the NSC using the Q</a:t>
            </a:r>
            <a:r>
              <a:rPr lang="en-US" baseline="-25000" dirty="0" smtClean="0"/>
              <a:t>B</a:t>
            </a:r>
            <a:endParaRPr lang="en-US" baseline="-25000" dirty="0"/>
          </a:p>
        </p:txBody>
      </p:sp>
      <p:sp>
        <p:nvSpPr>
          <p:cNvPr id="3" name="Content Placeholder 2"/>
          <p:cNvSpPr>
            <a:spLocks noGrp="1"/>
          </p:cNvSpPr>
          <p:nvPr>
            <p:ph idx="1"/>
          </p:nvPr>
        </p:nvSpPr>
        <p:spPr>
          <a:xfrm>
            <a:off x="386152" y="1092607"/>
            <a:ext cx="6524713" cy="1713964"/>
          </a:xfrm>
        </p:spPr>
        <p:txBody>
          <a:bodyPr>
            <a:normAutofit fontScale="85000" lnSpcReduction="10000"/>
          </a:bodyPr>
          <a:lstStyle/>
          <a:p>
            <a:r>
              <a:rPr lang="en-US" dirty="0" smtClean="0"/>
              <a:t>The plan is to continue this project with the second step, using a Q</a:t>
            </a:r>
            <a:r>
              <a:rPr lang="en-US" baseline="-25000" dirty="0" smtClean="0"/>
              <a:t>B</a:t>
            </a:r>
            <a:r>
              <a:rPr lang="en-US" dirty="0" smtClean="0"/>
              <a:t> to measure NSC air for 3-4 months. </a:t>
            </a:r>
          </a:p>
          <a:p>
            <a:r>
              <a:rPr lang="en-US" dirty="0" smtClean="0"/>
              <a:t>The radioactive environment does not allow to place the system inside the SO. </a:t>
            </a:r>
          </a:p>
          <a:p>
            <a:r>
              <a:rPr lang="en-US" dirty="0" smtClean="0"/>
              <a:t>A suitable position in the NSC has been identified. </a:t>
            </a:r>
            <a:endParaRPr lang="en-US" dirty="0"/>
          </a:p>
        </p:txBody>
      </p:sp>
      <p:pic>
        <p:nvPicPr>
          <p:cNvPr id="4" name="Picture 3"/>
          <p:cNvPicPr/>
          <p:nvPr/>
        </p:nvPicPr>
        <p:blipFill>
          <a:blip r:embed="rId2"/>
          <a:stretch>
            <a:fillRect/>
          </a:stretch>
        </p:blipFill>
        <p:spPr>
          <a:xfrm>
            <a:off x="1360332" y="2917291"/>
            <a:ext cx="2458085" cy="1643380"/>
          </a:xfrm>
          <a:prstGeom prst="rect">
            <a:avLst/>
          </a:prstGeom>
        </p:spPr>
      </p:pic>
      <p:pic>
        <p:nvPicPr>
          <p:cNvPr id="5" name="Picture 4"/>
          <p:cNvPicPr/>
          <p:nvPr/>
        </p:nvPicPr>
        <p:blipFill>
          <a:blip r:embed="rId3"/>
          <a:stretch>
            <a:fillRect/>
          </a:stretch>
        </p:blipFill>
        <p:spPr>
          <a:xfrm>
            <a:off x="4445433" y="2925837"/>
            <a:ext cx="2282825" cy="1640205"/>
          </a:xfrm>
          <a:prstGeom prst="rect">
            <a:avLst/>
          </a:prstGeom>
        </p:spPr>
      </p:pic>
    </p:spTree>
    <p:extLst>
      <p:ext uri="{BB962C8B-B14F-4D97-AF65-F5344CB8AC3E}">
        <p14:creationId xmlns:p14="http://schemas.microsoft.com/office/powerpoint/2010/main" val="1440813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outlook</a:t>
            </a:r>
            <a:endParaRPr lang="en-US" dirty="0"/>
          </a:p>
        </p:txBody>
      </p:sp>
      <p:sp>
        <p:nvSpPr>
          <p:cNvPr id="3" name="Content Placeholder 2"/>
          <p:cNvSpPr>
            <a:spLocks noGrp="1"/>
          </p:cNvSpPr>
          <p:nvPr>
            <p:ph idx="1"/>
          </p:nvPr>
        </p:nvSpPr>
        <p:spPr>
          <a:xfrm>
            <a:off x="457201" y="1200152"/>
            <a:ext cx="7738216" cy="3371848"/>
          </a:xfrm>
        </p:spPr>
        <p:txBody>
          <a:bodyPr>
            <a:normAutofit fontScale="70000" lnSpcReduction="20000"/>
          </a:bodyPr>
          <a:lstStyle/>
          <a:p>
            <a:r>
              <a:rPr lang="en-US" dirty="0" smtClean="0"/>
              <a:t>We propose a novel method to address the issue of criticality safety at the NSC. </a:t>
            </a:r>
          </a:p>
          <a:p>
            <a:r>
              <a:rPr lang="en-US" dirty="0" smtClean="0"/>
              <a:t>Initial measurements indicates that the Q</a:t>
            </a:r>
            <a:r>
              <a:rPr lang="en-US" baseline="-25000" dirty="0" smtClean="0"/>
              <a:t>B</a:t>
            </a:r>
            <a:r>
              <a:rPr lang="en-US" dirty="0" smtClean="0"/>
              <a:t> – system is well suited for this purpose; additional measurements are needed to confirm this. </a:t>
            </a:r>
          </a:p>
          <a:p>
            <a:r>
              <a:rPr lang="en-US" dirty="0" smtClean="0"/>
              <a:t>A static model indicates that the radioxenon activities could be at detectable levels.</a:t>
            </a:r>
            <a:endParaRPr lang="en-US" baseline="-25000" dirty="0" smtClean="0"/>
          </a:p>
          <a:p>
            <a:r>
              <a:rPr lang="en-US" dirty="0" smtClean="0"/>
              <a:t>A more elaborate, dynamic model is being developed, taking into account changes in the fission rate. </a:t>
            </a:r>
          </a:p>
          <a:p>
            <a:r>
              <a:rPr lang="en-US" dirty="0" smtClean="0"/>
              <a:t>If the measured levels inside the NSC are at normal atmospheric background levels, additional measurements of this background will be necessary.</a:t>
            </a:r>
          </a:p>
          <a:p>
            <a:r>
              <a:rPr lang="en-US" dirty="0" smtClean="0"/>
              <a:t>We intend to continue this project as soon as possible.  </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1383934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520" y="1840816"/>
            <a:ext cx="7387987" cy="738664"/>
          </a:xfrm>
          <a:prstGeom prst="rect">
            <a:avLst/>
          </a:prstGeom>
        </p:spPr>
        <p:txBody>
          <a:bodyPr wrap="square">
            <a:spAutoFit/>
          </a:bodyPr>
          <a:lstStyle/>
          <a:p>
            <a:pPr>
              <a:spcAft>
                <a:spcPts val="600"/>
              </a:spcAft>
            </a:pPr>
            <a:r>
              <a:rPr lang="en-GB" sz="1400" dirty="0">
                <a:solidFill>
                  <a:schemeClr val="tx2"/>
                </a:solidFill>
                <a:ea typeface="SimSun" panose="02010600030101010101" pitchFamily="2" charset="-122"/>
                <a:cs typeface="Times New Roman" panose="02020603050405020304" pitchFamily="18" charset="0"/>
              </a:rPr>
              <a:t>The authors want to thank the Chernobyl Nuclear Power Plant for fruitful cooperation, and the Swedish Radiation Safety Authority (SSM) for financing part of the work described in this report, including the visit to Chernobyl by staff from FOI and Uppsala University. </a:t>
            </a:r>
          </a:p>
        </p:txBody>
      </p:sp>
    </p:spTree>
    <p:extLst>
      <p:ext uri="{BB962C8B-B14F-4D97-AF65-F5344CB8AC3E}">
        <p14:creationId xmlns:p14="http://schemas.microsoft.com/office/powerpoint/2010/main" val="322015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35333" y="354783"/>
            <a:ext cx="3183455" cy="4518679"/>
          </a:xfrm>
          <a:prstGeom prst="rect">
            <a:avLst/>
          </a:prstGeom>
        </p:spPr>
      </p:pic>
    </p:spTree>
    <p:extLst>
      <p:ext uri="{BB962C8B-B14F-4D97-AF65-F5344CB8AC3E}">
        <p14:creationId xmlns:p14="http://schemas.microsoft.com/office/powerpoint/2010/main" val="331239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200152"/>
            <a:ext cx="6336707" cy="3275994"/>
          </a:xfrm>
        </p:spPr>
        <p:txBody>
          <a:bodyPr>
            <a:normAutofit/>
          </a:bodyPr>
          <a:lstStyle/>
          <a:p>
            <a:r>
              <a:rPr lang="en-US" sz="2000" dirty="0" smtClean="0"/>
              <a:t>Background</a:t>
            </a:r>
          </a:p>
          <a:p>
            <a:r>
              <a:rPr lang="en-US" sz="2000" dirty="0" smtClean="0"/>
              <a:t>Criticality risks at the Shelter Object</a:t>
            </a:r>
          </a:p>
          <a:p>
            <a:r>
              <a:rPr lang="en-US" sz="2000" dirty="0" smtClean="0"/>
              <a:t>Radioxenon measurements as a diagnostic tool for fission activity in the FCM</a:t>
            </a:r>
          </a:p>
          <a:p>
            <a:r>
              <a:rPr lang="en-US" sz="2000" dirty="0" smtClean="0"/>
              <a:t>Modelling xenon production and release</a:t>
            </a:r>
          </a:p>
          <a:p>
            <a:r>
              <a:rPr lang="en-US" sz="2000" dirty="0" smtClean="0"/>
              <a:t>Initial measurements</a:t>
            </a:r>
          </a:p>
          <a:p>
            <a:r>
              <a:rPr lang="en-US" sz="2000" dirty="0" smtClean="0"/>
              <a:t>Conclusions and outlook</a:t>
            </a:r>
          </a:p>
        </p:txBody>
      </p:sp>
      <p:pic>
        <p:nvPicPr>
          <p:cNvPr id="4" name="Picture 3"/>
          <p:cNvPicPr>
            <a:picLocks noChangeAspect="1"/>
          </p:cNvPicPr>
          <p:nvPr/>
        </p:nvPicPr>
        <p:blipFill>
          <a:blip r:embed="rId2"/>
          <a:stretch>
            <a:fillRect/>
          </a:stretch>
        </p:blipFill>
        <p:spPr>
          <a:xfrm>
            <a:off x="4873679" y="431911"/>
            <a:ext cx="4146407" cy="1217434"/>
          </a:xfrm>
          <a:prstGeom prst="rect">
            <a:avLst/>
          </a:prstGeom>
        </p:spPr>
      </p:pic>
      <p:sp>
        <p:nvSpPr>
          <p:cNvPr id="5" name="TextBox 4"/>
          <p:cNvSpPr txBox="1"/>
          <p:nvPr/>
        </p:nvSpPr>
        <p:spPr>
          <a:xfrm>
            <a:off x="4873679" y="185690"/>
            <a:ext cx="1479892" cy="246221"/>
          </a:xfrm>
          <a:prstGeom prst="rect">
            <a:avLst/>
          </a:prstGeom>
          <a:noFill/>
        </p:spPr>
        <p:txBody>
          <a:bodyPr wrap="none" rtlCol="0">
            <a:spAutoFit/>
          </a:bodyPr>
          <a:lstStyle/>
          <a:p>
            <a:r>
              <a:rPr lang="en-US" sz="1000" i="1" dirty="0" smtClean="0"/>
              <a:t>Science,  May 5, 2021:</a:t>
            </a:r>
            <a:endParaRPr lang="en-US" sz="1000"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095" y="2348963"/>
            <a:ext cx="2999574" cy="2264106"/>
          </a:xfrm>
          <a:prstGeom prst="rect">
            <a:avLst/>
          </a:prstGeom>
        </p:spPr>
      </p:pic>
    </p:spTree>
    <p:extLst>
      <p:ext uri="{BB962C8B-B14F-4D97-AF65-F5344CB8AC3E}">
        <p14:creationId xmlns:p14="http://schemas.microsoft.com/office/powerpoint/2010/main" val="2675019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Background</a:t>
            </a:r>
            <a:endParaRPr lang="sv-SE" dirty="0"/>
          </a:p>
        </p:txBody>
      </p:sp>
      <p:sp>
        <p:nvSpPr>
          <p:cNvPr id="3" name="Platshållare för innehåll 2"/>
          <p:cNvSpPr>
            <a:spLocks noGrp="1"/>
          </p:cNvSpPr>
          <p:nvPr>
            <p:ph idx="1"/>
          </p:nvPr>
        </p:nvSpPr>
        <p:spPr>
          <a:xfrm>
            <a:off x="316216" y="1155710"/>
            <a:ext cx="5928168" cy="3275994"/>
          </a:xfrm>
        </p:spPr>
        <p:txBody>
          <a:bodyPr>
            <a:normAutofit/>
          </a:bodyPr>
          <a:lstStyle/>
          <a:p>
            <a:r>
              <a:rPr lang="en-US" sz="1600" dirty="0" smtClean="0"/>
              <a:t>About 96% (190 tons) of the Nuclear Material present in reactor 4 prior to the accident on April 26, 1986, still remains in the reactor building, in the form of </a:t>
            </a:r>
            <a:r>
              <a:rPr lang="en-US" sz="1600" i="1" dirty="0" smtClean="0"/>
              <a:t>Fuel Containing Material</a:t>
            </a:r>
            <a:r>
              <a:rPr lang="en-US" sz="1600" dirty="0" smtClean="0"/>
              <a:t> (FCM). </a:t>
            </a:r>
          </a:p>
          <a:p>
            <a:r>
              <a:rPr lang="en-US" sz="1600" dirty="0" smtClean="0"/>
              <a:t>In 2019, the New Safe Containment (NSC) was completed, protecting the Shelter Object (SO), which was constructed directly after the accident.</a:t>
            </a:r>
          </a:p>
          <a:p>
            <a:r>
              <a:rPr lang="en-US" sz="1600" dirty="0" smtClean="0"/>
              <a:t>The FCM constitution and geometry is partly unknown, and it is therefore important to consider the possibility of local configurations with high reactivity. </a:t>
            </a:r>
          </a:p>
          <a:p>
            <a:r>
              <a:rPr lang="en-US" sz="1600" dirty="0" smtClean="0"/>
              <a:t>Instrumentation for criticality assessment are of importance for the overall safety of the facility. </a:t>
            </a:r>
          </a:p>
          <a:p>
            <a:endParaRPr lang="en-US" sz="1600" dirty="0" smtClean="0"/>
          </a:p>
          <a:p>
            <a:endParaRPr lang="sv-SE" sz="1600" dirty="0" smtClean="0"/>
          </a:p>
        </p:txBody>
      </p:sp>
      <p:pic>
        <p:nvPicPr>
          <p:cNvPr id="9" name="Picture 8"/>
          <p:cNvPicPr>
            <a:picLocks noChangeAspect="1"/>
          </p:cNvPicPr>
          <p:nvPr/>
        </p:nvPicPr>
        <p:blipFill>
          <a:blip r:embed="rId2"/>
          <a:stretch>
            <a:fillRect/>
          </a:stretch>
        </p:blipFill>
        <p:spPr>
          <a:xfrm>
            <a:off x="6333944" y="517586"/>
            <a:ext cx="2620606" cy="1627408"/>
          </a:xfrm>
          <a:prstGeom prst="rect">
            <a:avLst/>
          </a:prstGeom>
        </p:spPr>
      </p:pic>
      <p:pic>
        <p:nvPicPr>
          <p:cNvPr id="10" name="Picture 9"/>
          <p:cNvPicPr>
            <a:picLocks noChangeAspect="1"/>
          </p:cNvPicPr>
          <p:nvPr/>
        </p:nvPicPr>
        <p:blipFill>
          <a:blip r:embed="rId3"/>
          <a:stretch>
            <a:fillRect/>
          </a:stretch>
        </p:blipFill>
        <p:spPr>
          <a:xfrm>
            <a:off x="6244384" y="2615013"/>
            <a:ext cx="2746031" cy="1740594"/>
          </a:xfrm>
          <a:prstGeom prst="rect">
            <a:avLst/>
          </a:prstGeom>
        </p:spPr>
      </p:pic>
      <p:sp>
        <p:nvSpPr>
          <p:cNvPr id="11" name="Rectangle 10"/>
          <p:cNvSpPr/>
          <p:nvPr/>
        </p:nvSpPr>
        <p:spPr>
          <a:xfrm>
            <a:off x="675117" y="4563169"/>
            <a:ext cx="5832505" cy="461665"/>
          </a:xfrm>
          <a:prstGeom prst="rect">
            <a:avLst/>
          </a:prstGeom>
        </p:spPr>
        <p:txBody>
          <a:bodyPr wrap="square">
            <a:spAutoFit/>
          </a:bodyPr>
          <a:lstStyle/>
          <a:p>
            <a:r>
              <a:rPr lang="en-GB" sz="800" dirty="0" smtClean="0">
                <a:latin typeface="CaeciliaLTStd-Roman"/>
              </a:rPr>
              <a:t>Pictures:</a:t>
            </a:r>
          </a:p>
          <a:p>
            <a:r>
              <a:rPr lang="en-GB" sz="800" i="1" dirty="0" err="1" smtClean="0">
                <a:latin typeface="CaeciliaLTStd-Roman"/>
              </a:rPr>
              <a:t>Krasnov</a:t>
            </a:r>
            <a:r>
              <a:rPr lang="en-GB" sz="800" i="1" dirty="0" smtClean="0">
                <a:latin typeface="CaeciliaLTStd-Roman"/>
              </a:rPr>
              <a:t> </a:t>
            </a:r>
            <a:r>
              <a:rPr lang="en-GB" sz="800" i="1" dirty="0">
                <a:latin typeface="CaeciliaLTStd-Roman"/>
              </a:rPr>
              <a:t>V.O. et al. (2016) ”Object Shelter: 30 years after the accident”. Ukrainian National</a:t>
            </a:r>
          </a:p>
          <a:p>
            <a:r>
              <a:rPr lang="en-GB" sz="800" i="1" dirty="0">
                <a:latin typeface="CaeciliaLTStd-Roman"/>
              </a:rPr>
              <a:t>Academy of Sciences, Institute of NPP Safety Problems, Chernobyl, Kiev region, 512 p., 2016</a:t>
            </a:r>
            <a:endParaRPr lang="en-US" sz="800" i="1" dirty="0"/>
          </a:p>
        </p:txBody>
      </p:sp>
    </p:spTree>
    <p:extLst>
      <p:ext uri="{BB962C8B-B14F-4D97-AF65-F5344CB8AC3E}">
        <p14:creationId xmlns:p14="http://schemas.microsoft.com/office/powerpoint/2010/main" val="1280903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Background</a:t>
            </a:r>
            <a:endParaRPr lang="sv-SE" dirty="0"/>
          </a:p>
        </p:txBody>
      </p:sp>
      <p:grpSp>
        <p:nvGrpSpPr>
          <p:cNvPr id="7" name="Группа 7"/>
          <p:cNvGrpSpPr/>
          <p:nvPr/>
        </p:nvGrpSpPr>
        <p:grpSpPr bwMode="auto">
          <a:xfrm>
            <a:off x="3759969" y="1236435"/>
            <a:ext cx="4781552" cy="3028950"/>
            <a:chOff x="0" y="0"/>
            <a:chExt cx="5998421" cy="4772450"/>
          </a:xfrm>
        </p:grpSpPr>
        <p:grpSp>
          <p:nvGrpSpPr>
            <p:cNvPr id="8" name="Группа 6"/>
            <p:cNvGrpSpPr>
              <a:grpSpLocks/>
            </p:cNvGrpSpPr>
            <p:nvPr/>
          </p:nvGrpSpPr>
          <p:grpSpPr bwMode="auto">
            <a:xfrm>
              <a:off x="0" y="0"/>
              <a:ext cx="5998421" cy="4772450"/>
              <a:chOff x="0" y="0"/>
              <a:chExt cx="5998421" cy="4772450"/>
            </a:xfrm>
          </p:grpSpPr>
          <p:pic>
            <p:nvPicPr>
              <p:cNvPr id="11" name="Picture 10" descr="Bl-ce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7" y="4334310"/>
                <a:ext cx="524717" cy="43814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Группа 4"/>
              <p:cNvGrpSpPr>
                <a:grpSpLocks/>
              </p:cNvGrpSpPr>
              <p:nvPr/>
            </p:nvGrpSpPr>
            <p:grpSpPr bwMode="auto">
              <a:xfrm>
                <a:off x="0" y="0"/>
                <a:ext cx="5998421" cy="4696475"/>
                <a:chOff x="0" y="0"/>
                <a:chExt cx="5998421" cy="4696475"/>
              </a:xfrm>
            </p:grpSpPr>
            <p:pic>
              <p:nvPicPr>
                <p:cNvPr id="13" name="Picture 12" descr="Kasseta 14"/>
                <p:cNvPicPr>
                  <a:picLocks noChangeAspect="1" noChangeArrowheads="1"/>
                </p:cNvPicPr>
                <p:nvPr/>
              </p:nvPicPr>
              <p:blipFill>
                <a:blip r:embed="rId3">
                  <a:extLst>
                    <a:ext uri="{28A0092B-C50C-407E-A947-70E740481C1C}">
                      <a14:useLocalDpi xmlns:a14="http://schemas.microsoft.com/office/drawing/2010/main" val="0"/>
                    </a:ext>
                  </a:extLst>
                </a:blip>
                <a:srcRect l="1260" t="656" r="1575" b="1443"/>
                <a:stretch>
                  <a:fillRect/>
                </a:stretch>
              </p:blipFill>
              <p:spPr bwMode="auto">
                <a:xfrm>
                  <a:off x="4582021" y="1829"/>
                  <a:ext cx="1388663" cy="1156555"/>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pic>
            <p:grpSp>
              <p:nvGrpSpPr>
                <p:cNvPr id="14" name="Группа 3"/>
                <p:cNvGrpSpPr>
                  <a:grpSpLocks/>
                </p:cNvGrpSpPr>
                <p:nvPr/>
              </p:nvGrpSpPr>
              <p:grpSpPr bwMode="auto">
                <a:xfrm>
                  <a:off x="0" y="0"/>
                  <a:ext cx="5998421" cy="4696475"/>
                  <a:chOff x="0" y="0"/>
                  <a:chExt cx="5998421" cy="4696475"/>
                </a:xfrm>
              </p:grpSpPr>
              <p:grpSp>
                <p:nvGrpSpPr>
                  <p:cNvPr id="15" name="Group 14"/>
                  <p:cNvGrpSpPr>
                    <a:grpSpLocks/>
                  </p:cNvGrpSpPr>
                  <p:nvPr/>
                </p:nvGrpSpPr>
                <p:grpSpPr bwMode="auto">
                  <a:xfrm>
                    <a:off x="4548178" y="55149"/>
                    <a:ext cx="1388811" cy="2911388"/>
                    <a:chOff x="4548178" y="55132"/>
                    <a:chExt cx="2338" cy="3686"/>
                  </a:xfrm>
                </p:grpSpPr>
                <p:pic>
                  <p:nvPicPr>
                    <p:cNvPr id="35"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178" y="56709"/>
                      <a:ext cx="2338" cy="1647"/>
                    </a:xfrm>
                    <a:prstGeom prst="rect">
                      <a:avLst/>
                    </a:prstGeom>
                    <a:noFill/>
                    <a:ln w="6350">
                      <a:solidFill>
                        <a:srgbClr val="1F497D"/>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35"/>
                    <p:cNvPicPr>
                      <a:picLocks noChangeAspect="1" noChangeArrowheads="1"/>
                    </p:cNvPicPr>
                    <p:nvPr/>
                  </p:nvPicPr>
                  <p:blipFill>
                    <a:blip r:embed="rId5">
                      <a:extLst>
                        <a:ext uri="{28A0092B-C50C-407E-A947-70E740481C1C}">
                          <a14:useLocalDpi xmlns:a14="http://schemas.microsoft.com/office/drawing/2010/main" val="0"/>
                        </a:ext>
                      </a:extLst>
                    </a:blip>
                    <a:srcRect t="2" b="2048"/>
                    <a:stretch>
                      <a:fillRect/>
                    </a:stretch>
                  </p:blipFill>
                  <p:spPr bwMode="auto">
                    <a:xfrm>
                      <a:off x="4549020" y="58283"/>
                      <a:ext cx="971" cy="535"/>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pic>
                <p:sp>
                  <p:nvSpPr>
                    <p:cNvPr id="37" name="Rectangle 36"/>
                    <p:cNvSpPr>
                      <a:spLocks noChangeArrowheads="1"/>
                    </p:cNvSpPr>
                    <p:nvPr/>
                  </p:nvSpPr>
                  <p:spPr bwMode="auto">
                    <a:xfrm>
                      <a:off x="4548306" y="55132"/>
                      <a:ext cx="727"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d</a:t>
                      </a:r>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GB" sz="1200">
                        <a:effectLst/>
                        <a:latin typeface="Times New Roman" panose="02020603050405020304" pitchFamily="18" charset="0"/>
                        <a:ea typeface="SimSun" panose="02010600030101010101" pitchFamily="2" charset="-122"/>
                      </a:endParaRPr>
                    </a:p>
                  </p:txBody>
                </p:sp>
              </p:grpSp>
              <p:pic>
                <p:nvPicPr>
                  <p:cNvPr id="16" name="Picture 15" descr="AS-L-main(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6917" y="0"/>
                    <a:ext cx="3297686" cy="4633816"/>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Группа 4"/>
                  <p:cNvGrpSpPr>
                    <a:grpSpLocks/>
                  </p:cNvGrpSpPr>
                  <p:nvPr/>
                </p:nvGrpSpPr>
                <p:grpSpPr bwMode="auto">
                  <a:xfrm>
                    <a:off x="16806" y="3018017"/>
                    <a:ext cx="1178970" cy="1628463"/>
                    <a:chOff x="16806" y="3018017"/>
                    <a:chExt cx="16983" cy="20322"/>
                  </a:xfrm>
                </p:grpSpPr>
                <p:pic>
                  <p:nvPicPr>
                    <p:cNvPr id="33"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06" y="3018017"/>
                      <a:ext cx="16983" cy="16564"/>
                    </a:xfrm>
                    <a:prstGeom prst="rect">
                      <a:avLst/>
                    </a:prstGeom>
                    <a:noFill/>
                    <a:ln w="6350">
                      <a:solidFill>
                        <a:srgbClr val="1F497D"/>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56" y="3032906"/>
                      <a:ext cx="8999" cy="543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8" name="Group 17"/>
                  <p:cNvGrpSpPr>
                    <a:grpSpLocks/>
                  </p:cNvGrpSpPr>
                  <p:nvPr/>
                </p:nvGrpSpPr>
                <p:grpSpPr bwMode="auto">
                  <a:xfrm>
                    <a:off x="4670065" y="3127869"/>
                    <a:ext cx="1328356" cy="1568606"/>
                    <a:chOff x="4670166" y="3127763"/>
                    <a:chExt cx="19137" cy="19283"/>
                  </a:xfrm>
                </p:grpSpPr>
                <p:pic>
                  <p:nvPicPr>
                    <p:cNvPr id="31"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0166" y="3127763"/>
                      <a:ext cx="19137" cy="16623"/>
                    </a:xfrm>
                    <a:prstGeom prst="rect">
                      <a:avLst/>
                    </a:prstGeom>
                    <a:noFill/>
                    <a:ln w="6350">
                      <a:solidFill>
                        <a:srgbClr val="1F497D"/>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6922" y="3142101"/>
                      <a:ext cx="8615" cy="4945"/>
                    </a:xfrm>
                    <a:prstGeom prst="rect">
                      <a:avLst/>
                    </a:prstGeom>
                    <a:noFill/>
                    <a:ln w="6350">
                      <a:solidFill>
                        <a:srgbClr val="1F497D"/>
                      </a:solidFill>
                      <a:miter lim="800000"/>
                      <a:headEnd/>
                      <a:tailEnd/>
                    </a:ln>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06" y="12663"/>
                    <a:ext cx="1202554" cy="1351565"/>
                  </a:xfrm>
                  <a:prstGeom prst="rect">
                    <a:avLst/>
                  </a:prstGeom>
                  <a:noFill/>
                  <a:ln w="6350">
                    <a:solidFill>
                      <a:srgbClr val="1F497D"/>
                    </a:solidFill>
                    <a:miter lim="800000"/>
                    <a:headEnd/>
                    <a:tailEnd/>
                  </a:ln>
                  <a:extLst>
                    <a:ext uri="{909E8E84-426E-40DD-AFC4-6F175D3DCCD1}">
                      <a14:hiddenFill xmlns:a14="http://schemas.microsoft.com/office/drawing/2010/main">
                        <a:solidFill>
                          <a:srgbClr val="FFFFFF"/>
                        </a:solidFill>
                      </a14:hiddenFill>
                    </a:ext>
                  </a:extLst>
                </p:spPr>
              </p:pic>
              <p:sp>
                <p:nvSpPr>
                  <p:cNvPr id="20" name="Rectangle 19"/>
                  <p:cNvSpPr>
                    <a:spLocks noChangeArrowheads="1"/>
                  </p:cNvSpPr>
                  <p:nvPr/>
                </p:nvSpPr>
                <p:spPr bwMode="auto">
                  <a:xfrm>
                    <a:off x="0" y="0"/>
                    <a:ext cx="415828" cy="5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a:t>
                    </a:r>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GB" sz="1200">
                      <a:effectLst/>
                      <a:latin typeface="Times New Roman" panose="02020603050405020304" pitchFamily="18" charset="0"/>
                      <a:ea typeface="SimSun" panose="02010600030101010101" pitchFamily="2" charset="-122"/>
                    </a:endParaRPr>
                  </a:p>
                </p:txBody>
              </p:sp>
              <p:cxnSp>
                <p:nvCxnSpPr>
                  <p:cNvPr id="21" name="Line 20"/>
                  <p:cNvCxnSpPr/>
                  <p:nvPr/>
                </p:nvCxnSpPr>
                <p:spPr bwMode="auto">
                  <a:xfrm>
                    <a:off x="3318850" y="3814098"/>
                    <a:ext cx="1744076" cy="111434"/>
                  </a:xfrm>
                  <a:prstGeom prst="line">
                    <a:avLst/>
                  </a:prstGeom>
                  <a:noFill/>
                  <a:ln w="19050">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22" name="Line 21"/>
                  <p:cNvCxnSpPr/>
                  <p:nvPr/>
                </p:nvCxnSpPr>
                <p:spPr bwMode="auto">
                  <a:xfrm flipV="1">
                    <a:off x="3318850" y="2148490"/>
                    <a:ext cx="1820014" cy="979273"/>
                  </a:xfrm>
                  <a:prstGeom prst="line">
                    <a:avLst/>
                  </a:prstGeom>
                  <a:noFill/>
                  <a:ln w="19050">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23" name="Line 22"/>
                  <p:cNvCxnSpPr/>
                  <p:nvPr/>
                </p:nvCxnSpPr>
                <p:spPr bwMode="auto">
                  <a:xfrm flipV="1">
                    <a:off x="933660" y="2209273"/>
                    <a:ext cx="2185386" cy="1539822"/>
                  </a:xfrm>
                  <a:prstGeom prst="line">
                    <a:avLst/>
                  </a:prstGeom>
                  <a:noFill/>
                  <a:ln w="19050">
                    <a:solidFill>
                      <a:srgbClr val="00B050"/>
                    </a:solidFill>
                    <a:round/>
                    <a:headEnd type="triangle" w="med" len="med"/>
                    <a:tailEnd/>
                  </a:ln>
                  <a:extLst>
                    <a:ext uri="{909E8E84-426E-40DD-AFC4-6F175D3DCCD1}">
                      <a14:hiddenFill xmlns:a14="http://schemas.microsoft.com/office/drawing/2010/main">
                        <a:noFill/>
                      </a14:hiddenFill>
                    </a:ext>
                  </a:extLst>
                </p:spPr>
              </p:cxnSp>
              <p:cxnSp>
                <p:nvCxnSpPr>
                  <p:cNvPr id="24" name="Line 24"/>
                  <p:cNvCxnSpPr/>
                  <p:nvPr/>
                </p:nvCxnSpPr>
                <p:spPr bwMode="auto">
                  <a:xfrm>
                    <a:off x="933660" y="1096616"/>
                    <a:ext cx="1735985" cy="179815"/>
                  </a:xfrm>
                  <a:prstGeom prst="line">
                    <a:avLst/>
                  </a:prstGeom>
                  <a:noFill/>
                  <a:ln w="19050">
                    <a:solidFill>
                      <a:srgbClr val="00B050"/>
                    </a:solidFill>
                    <a:round/>
                    <a:headEnd type="triangle" w="med" len="med"/>
                    <a:tailEnd/>
                  </a:ln>
                  <a:extLst>
                    <a:ext uri="{909E8E84-426E-40DD-AFC4-6F175D3DCCD1}">
                      <a14:hiddenFill xmlns:a14="http://schemas.microsoft.com/office/drawing/2010/main">
                        <a:noFill/>
                      </a14:hiddenFill>
                    </a:ext>
                  </a:extLst>
                </p:spPr>
              </p:cxnSp>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806" y="1716259"/>
                    <a:ext cx="1191972" cy="10324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6" name="Line 22"/>
                  <p:cNvCxnSpPr/>
                  <p:nvPr/>
                </p:nvCxnSpPr>
                <p:spPr bwMode="auto">
                  <a:xfrm>
                    <a:off x="663521" y="2357008"/>
                    <a:ext cx="1435346" cy="96239"/>
                  </a:xfrm>
                  <a:prstGeom prst="line">
                    <a:avLst/>
                  </a:prstGeom>
                  <a:noFill/>
                  <a:ln w="19050">
                    <a:solidFill>
                      <a:srgbClr val="00B050"/>
                    </a:solidFill>
                    <a:round/>
                    <a:headEnd type="triangle" w="med" len="med"/>
                    <a:tailEnd/>
                  </a:ln>
                  <a:extLst>
                    <a:ext uri="{909E8E84-426E-40DD-AFC4-6F175D3DCCD1}">
                      <a14:hiddenFill xmlns:a14="http://schemas.microsoft.com/office/drawing/2010/main">
                        <a:noFill/>
                      </a14:hiddenFill>
                    </a:ext>
                  </a:extLst>
                </p:spPr>
              </p:cxnSp>
              <p:sp>
                <p:nvSpPr>
                  <p:cNvPr id="27" name="Rectangle 26"/>
                  <p:cNvSpPr>
                    <a:spLocks noChangeArrowheads="1"/>
                  </p:cNvSpPr>
                  <p:nvPr/>
                </p:nvSpPr>
                <p:spPr bwMode="auto">
                  <a:xfrm>
                    <a:off x="0" y="1711868"/>
                    <a:ext cx="427528" cy="43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b</a:t>
                    </a:r>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GB" sz="1200">
                      <a:effectLst/>
                      <a:latin typeface="Times New Roman" panose="02020603050405020304" pitchFamily="18" charset="0"/>
                      <a:ea typeface="SimSun" panose="02010600030101010101" pitchFamily="2" charset="-122"/>
                    </a:endParaRPr>
                  </a:p>
                </p:txBody>
              </p:sp>
              <p:sp>
                <p:nvSpPr>
                  <p:cNvPr id="28" name="Rectangle 27"/>
                  <p:cNvSpPr>
                    <a:spLocks noChangeArrowheads="1"/>
                  </p:cNvSpPr>
                  <p:nvPr/>
                </p:nvSpPr>
                <p:spPr bwMode="auto">
                  <a:xfrm>
                    <a:off x="4025926" y="390865"/>
                    <a:ext cx="440081" cy="39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ru-RU" sz="900" b="1" kern="12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(а)</a:t>
                    </a:r>
                    <a:endParaRPr lang="en-GB" sz="1200">
                      <a:effectLst/>
                      <a:latin typeface="Times New Roman" panose="02020603050405020304" pitchFamily="18" charset="0"/>
                      <a:ea typeface="SimSun" panose="02010600030101010101" pitchFamily="2" charset="-122"/>
                    </a:endParaRPr>
                  </a:p>
                </p:txBody>
              </p:sp>
              <p:sp>
                <p:nvSpPr>
                  <p:cNvPr id="29" name="Rectangle 28"/>
                  <p:cNvSpPr>
                    <a:spLocks noChangeArrowheads="1"/>
                  </p:cNvSpPr>
                  <p:nvPr/>
                </p:nvSpPr>
                <p:spPr bwMode="auto">
                  <a:xfrm>
                    <a:off x="0" y="3057390"/>
                    <a:ext cx="549288" cy="5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c</a:t>
                    </a:r>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GB" sz="1200">
                      <a:effectLst/>
                      <a:latin typeface="Times New Roman" panose="02020603050405020304" pitchFamily="18" charset="0"/>
                      <a:ea typeface="SimSun" panose="02010600030101010101" pitchFamily="2" charset="-122"/>
                    </a:endParaRPr>
                  </a:p>
                </p:txBody>
              </p:sp>
              <p:sp>
                <p:nvSpPr>
                  <p:cNvPr id="30" name="Rectangle 29"/>
                  <p:cNvSpPr>
                    <a:spLocks noChangeArrowheads="1"/>
                  </p:cNvSpPr>
                  <p:nvPr/>
                </p:nvSpPr>
                <p:spPr bwMode="auto">
                  <a:xfrm>
                    <a:off x="4635260" y="3127452"/>
                    <a:ext cx="503705" cy="44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f</a:t>
                    </a:r>
                    <a:r>
                      <a:rPr lang="ru-RU" sz="900" b="1" kern="120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GB" sz="1200">
                      <a:effectLst/>
                      <a:latin typeface="Times New Roman" panose="02020603050405020304" pitchFamily="18" charset="0"/>
                      <a:ea typeface="SimSun" panose="02010600030101010101" pitchFamily="2" charset="-122"/>
                    </a:endParaRPr>
                  </a:p>
                </p:txBody>
              </p:sp>
            </p:grpSp>
          </p:grpSp>
        </p:grpSp>
        <p:pic>
          <p:nvPicPr>
            <p:cNvPr id="9" name="Picture 8" descr="Bl-cer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532" y="1349278"/>
              <a:ext cx="624930" cy="400995"/>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828" y="2563538"/>
              <a:ext cx="624307" cy="435607"/>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386152" y="1384392"/>
            <a:ext cx="2433960" cy="738664"/>
          </a:xfrm>
          <a:prstGeom prst="rect">
            <a:avLst/>
          </a:prstGeom>
          <a:noFill/>
        </p:spPr>
        <p:txBody>
          <a:bodyPr wrap="square" rtlCol="0">
            <a:spAutoFit/>
          </a:bodyPr>
          <a:lstStyle/>
          <a:p>
            <a:r>
              <a:rPr lang="en-US" sz="1400" dirty="0" smtClean="0">
                <a:solidFill>
                  <a:schemeClr val="tx2"/>
                </a:solidFill>
              </a:rPr>
              <a:t>About 75 tons of molten and </a:t>
            </a:r>
          </a:p>
          <a:p>
            <a:r>
              <a:rPr lang="en-US" sz="1400" dirty="0" smtClean="0">
                <a:solidFill>
                  <a:schemeClr val="tx2"/>
                </a:solidFill>
              </a:rPr>
              <a:t>solidified material present  in </a:t>
            </a:r>
          </a:p>
          <a:p>
            <a:r>
              <a:rPr lang="en-US" sz="1400" dirty="0" smtClean="0">
                <a:solidFill>
                  <a:schemeClr val="tx2"/>
                </a:solidFill>
              </a:rPr>
              <a:t>sub-reactor room 305/2.</a:t>
            </a:r>
          </a:p>
        </p:txBody>
      </p:sp>
      <p:cxnSp>
        <p:nvCxnSpPr>
          <p:cNvPr id="40" name="Straight Arrow Connector 39"/>
          <p:cNvCxnSpPr>
            <a:stCxn id="38" idx="3"/>
          </p:cNvCxnSpPr>
          <p:nvPr/>
        </p:nvCxnSpPr>
        <p:spPr>
          <a:xfrm>
            <a:off x="2820112" y="1753724"/>
            <a:ext cx="3426158" cy="1787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54098" y="2220037"/>
            <a:ext cx="3349718" cy="2031325"/>
          </a:xfrm>
          <a:prstGeom prst="rect">
            <a:avLst/>
          </a:prstGeom>
          <a:noFill/>
        </p:spPr>
        <p:txBody>
          <a:bodyPr wrap="square" rtlCol="0">
            <a:spAutoFit/>
          </a:bodyPr>
          <a:lstStyle/>
          <a:p>
            <a:r>
              <a:rPr lang="en-US" sz="1400" dirty="0" smtClean="0">
                <a:solidFill>
                  <a:schemeClr val="tx2"/>
                </a:solidFill>
              </a:rPr>
              <a:t>About 20 ton of fuel melted partly through the concrete bottom slab of the reactor vault. </a:t>
            </a:r>
          </a:p>
          <a:p>
            <a:endParaRPr lang="en-US" sz="1400" dirty="0">
              <a:solidFill>
                <a:schemeClr val="tx2"/>
              </a:solidFill>
            </a:endParaRPr>
          </a:p>
          <a:p>
            <a:r>
              <a:rPr lang="en-US" sz="1400" dirty="0" smtClean="0">
                <a:solidFill>
                  <a:schemeClr val="tx2"/>
                </a:solidFill>
              </a:rPr>
              <a:t>Studies show that certain uranium-water (created by flooding) or uranium graphite compositions (created by collapse)  can allow for self-sustained fission reactions in such clusters.  </a:t>
            </a:r>
          </a:p>
        </p:txBody>
      </p:sp>
    </p:spTree>
    <p:extLst>
      <p:ext uri="{BB962C8B-B14F-4D97-AF65-F5344CB8AC3E}">
        <p14:creationId xmlns:p14="http://schemas.microsoft.com/office/powerpoint/2010/main" val="2772458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monitoring in the SO</a:t>
            </a:r>
            <a:endParaRPr lang="en-US" dirty="0"/>
          </a:p>
        </p:txBody>
      </p:sp>
      <p:sp>
        <p:nvSpPr>
          <p:cNvPr id="3" name="Content Placeholder 2"/>
          <p:cNvSpPr>
            <a:spLocks noGrp="1"/>
          </p:cNvSpPr>
          <p:nvPr>
            <p:ph idx="1"/>
          </p:nvPr>
        </p:nvSpPr>
        <p:spPr>
          <a:xfrm>
            <a:off x="457200" y="1200152"/>
            <a:ext cx="4901013" cy="3275994"/>
          </a:xfrm>
        </p:spPr>
        <p:txBody>
          <a:bodyPr>
            <a:normAutofit fontScale="85000" lnSpcReduction="20000"/>
          </a:bodyPr>
          <a:lstStyle/>
          <a:p>
            <a:r>
              <a:rPr lang="en-US" sz="1800" dirty="0" smtClean="0"/>
              <a:t>Neutron monitoring is performed in the SO using 19 distributed units. </a:t>
            </a:r>
          </a:p>
          <a:p>
            <a:r>
              <a:rPr lang="en-US" sz="1800" dirty="0" smtClean="0"/>
              <a:t>The detectors are several meters from the </a:t>
            </a:r>
            <a:r>
              <a:rPr lang="en-US" sz="1800" dirty="0" smtClean="0"/>
              <a:t>FCM, </a:t>
            </a:r>
            <a:r>
              <a:rPr lang="en-US" sz="1800" dirty="0" smtClean="0"/>
              <a:t>with relatively unknown type and amount of material in-between. </a:t>
            </a:r>
          </a:p>
          <a:p>
            <a:r>
              <a:rPr lang="en-US" sz="1800" dirty="0" smtClean="0"/>
              <a:t>Two neutron incidents were recorded in 1992 and 1996, showing initial increase followed by oscillations. No definite conclusion on the cause of these events has been reached. </a:t>
            </a:r>
          </a:p>
          <a:p>
            <a:r>
              <a:rPr lang="en-US" sz="1800" dirty="0" smtClean="0"/>
              <a:t>Except for the two events in 1992 and 1996, the neutron flux was stable and predictable, with a periodical seasonal nature, due to moisture variations. </a:t>
            </a:r>
          </a:p>
          <a:p>
            <a:r>
              <a:rPr lang="en-US" sz="1800" dirty="0" smtClean="0"/>
              <a:t>After the NSC was installed, a steady increase has been observed. </a:t>
            </a:r>
          </a:p>
        </p:txBody>
      </p:sp>
      <p:pic>
        <p:nvPicPr>
          <p:cNvPr id="4" name="Picture 3"/>
          <p:cNvPicPr>
            <a:picLocks noChangeAspect="1"/>
          </p:cNvPicPr>
          <p:nvPr/>
        </p:nvPicPr>
        <p:blipFill>
          <a:blip r:embed="rId2"/>
          <a:stretch>
            <a:fillRect/>
          </a:stretch>
        </p:blipFill>
        <p:spPr>
          <a:xfrm>
            <a:off x="5565048" y="921287"/>
            <a:ext cx="3121752" cy="3554859"/>
          </a:xfrm>
          <a:prstGeom prst="rect">
            <a:avLst/>
          </a:prstGeom>
        </p:spPr>
      </p:pic>
      <p:cxnSp>
        <p:nvCxnSpPr>
          <p:cNvPr id="6" name="Straight Arrow Connector 5"/>
          <p:cNvCxnSpPr/>
          <p:nvPr/>
        </p:nvCxnSpPr>
        <p:spPr>
          <a:xfrm flipV="1">
            <a:off x="5195843" y="1580972"/>
            <a:ext cx="1845892" cy="23500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498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922" y="1058424"/>
            <a:ext cx="7584392" cy="3275994"/>
          </a:xfrm>
        </p:spPr>
        <p:txBody>
          <a:bodyPr>
            <a:normAutofit fontScale="92500" lnSpcReduction="20000"/>
          </a:bodyPr>
          <a:lstStyle/>
          <a:p>
            <a:r>
              <a:rPr lang="en-US" dirty="0" smtClean="0"/>
              <a:t>The possibility of a future criticality incident cannot be excluded. </a:t>
            </a:r>
          </a:p>
          <a:p>
            <a:r>
              <a:rPr lang="en-US" dirty="0" smtClean="0"/>
              <a:t>Such an event will most likely not result in increased contamination outside the NSC, but constitutes a safety risk to the for the staff working at the facility. </a:t>
            </a:r>
          </a:p>
          <a:p>
            <a:r>
              <a:rPr lang="en-US" dirty="0" smtClean="0"/>
              <a:t>Any measurement method that can provide further information on the state of the FCM in the reactor rooms is therefore relevant.</a:t>
            </a:r>
          </a:p>
          <a:p>
            <a:r>
              <a:rPr lang="en-US" dirty="0" smtClean="0"/>
              <a:t>Radioxenon measurements inside the NSC has the potential to achieve this, and a project has therefore been initiated. </a:t>
            </a:r>
          </a:p>
        </p:txBody>
      </p:sp>
      <p:sp>
        <p:nvSpPr>
          <p:cNvPr id="24" name="Title 1"/>
          <p:cNvSpPr>
            <a:spLocks noGrp="1"/>
          </p:cNvSpPr>
          <p:nvPr>
            <p:ph type="title"/>
          </p:nvPr>
        </p:nvSpPr>
        <p:spPr/>
        <p:txBody>
          <a:bodyPr/>
          <a:lstStyle/>
          <a:p>
            <a:r>
              <a:rPr lang="en-US" dirty="0" smtClean="0"/>
              <a:t>Radioxenon measurements in the NSC</a:t>
            </a:r>
            <a:endParaRPr lang="en-US" dirty="0"/>
          </a:p>
        </p:txBody>
      </p:sp>
    </p:spTree>
    <p:extLst>
      <p:ext uri="{BB962C8B-B14F-4D97-AF65-F5344CB8AC3E}">
        <p14:creationId xmlns:p14="http://schemas.microsoft.com/office/powerpoint/2010/main" val="94716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Radioxenon measurements as a diagnostic tool for fission activity. </a:t>
            </a:r>
            <a:endParaRPr lang="en-US" dirty="0"/>
          </a:p>
        </p:txBody>
      </p:sp>
      <p:pic>
        <p:nvPicPr>
          <p:cNvPr id="4" name="Picture 3"/>
          <p:cNvPicPr>
            <a:picLocks noChangeAspect="1"/>
          </p:cNvPicPr>
          <p:nvPr/>
        </p:nvPicPr>
        <p:blipFill>
          <a:blip r:embed="rId2"/>
          <a:stretch>
            <a:fillRect/>
          </a:stretch>
        </p:blipFill>
        <p:spPr>
          <a:xfrm>
            <a:off x="6289934" y="1030689"/>
            <a:ext cx="2471096" cy="3651146"/>
          </a:xfrm>
          <a:prstGeom prst="rect">
            <a:avLst/>
          </a:prstGeom>
        </p:spPr>
      </p:pic>
      <p:sp>
        <p:nvSpPr>
          <p:cNvPr id="5" name="Rectangle 4"/>
          <p:cNvSpPr/>
          <p:nvPr/>
        </p:nvSpPr>
        <p:spPr>
          <a:xfrm>
            <a:off x="5858783" y="4706212"/>
            <a:ext cx="2711287" cy="461665"/>
          </a:xfrm>
          <a:prstGeom prst="rect">
            <a:avLst/>
          </a:prstGeom>
        </p:spPr>
        <p:txBody>
          <a:bodyPr wrap="square">
            <a:spAutoFit/>
          </a:bodyPr>
          <a:lstStyle/>
          <a:p>
            <a:r>
              <a:rPr lang="en-GB" sz="800" i="1" dirty="0" smtClean="0">
                <a:solidFill>
                  <a:srgbClr val="23547C"/>
                </a:solidFill>
                <a:latin typeface="CaeciliaLTStd-Heavy"/>
              </a:rPr>
              <a:t>Source: Long-Term </a:t>
            </a:r>
            <a:r>
              <a:rPr lang="en-GB" sz="800" i="1" dirty="0">
                <a:solidFill>
                  <a:srgbClr val="23547C"/>
                </a:solidFill>
                <a:latin typeface="CaeciliaLTStd-Heavy"/>
              </a:rPr>
              <a:t>Management and Actions for a </a:t>
            </a:r>
            <a:r>
              <a:rPr lang="en-GB" sz="800" i="1" dirty="0" smtClean="0">
                <a:solidFill>
                  <a:srgbClr val="23547C"/>
                </a:solidFill>
                <a:latin typeface="CaeciliaLTStd-Heavy"/>
              </a:rPr>
              <a:t>Severe Accident </a:t>
            </a:r>
            <a:r>
              <a:rPr lang="en-GB" sz="800" i="1" dirty="0">
                <a:solidFill>
                  <a:srgbClr val="23547C"/>
                </a:solidFill>
                <a:latin typeface="CaeciliaLTStd-Heavy"/>
              </a:rPr>
              <a:t>in a Nuclear Power </a:t>
            </a:r>
            <a:r>
              <a:rPr lang="en-GB" sz="800" i="1" dirty="0" smtClean="0">
                <a:solidFill>
                  <a:srgbClr val="23547C"/>
                </a:solidFill>
                <a:latin typeface="CaeciliaLTStd-Heavy"/>
              </a:rPr>
              <a:t>Plant, NEA – 7506, 2021 </a:t>
            </a:r>
            <a:endParaRPr lang="en-US" sz="800" i="1" dirty="0"/>
          </a:p>
        </p:txBody>
      </p:sp>
      <p:sp>
        <p:nvSpPr>
          <p:cNvPr id="6" name="Content Placeholder 2"/>
          <p:cNvSpPr>
            <a:spLocks noGrp="1"/>
          </p:cNvSpPr>
          <p:nvPr>
            <p:ph idx="1"/>
          </p:nvPr>
        </p:nvSpPr>
        <p:spPr>
          <a:xfrm>
            <a:off x="192281" y="1417235"/>
            <a:ext cx="5909416" cy="2966645"/>
          </a:xfrm>
        </p:spPr>
        <p:txBody>
          <a:bodyPr>
            <a:normAutofit fontScale="85000" lnSpcReduction="20000"/>
          </a:bodyPr>
          <a:lstStyle/>
          <a:p>
            <a:r>
              <a:rPr lang="en-US" dirty="0" smtClean="0"/>
              <a:t>Radioxenon is an unique fission signature. </a:t>
            </a:r>
          </a:p>
          <a:p>
            <a:r>
              <a:rPr lang="en-US" dirty="0" smtClean="0"/>
              <a:t>The structure of the FCM has became very porous with time, due to chemical reactions and decay fragments. This increases the possibility for xenon created in fission to escape the material.</a:t>
            </a:r>
          </a:p>
          <a:p>
            <a:r>
              <a:rPr lang="en-US" dirty="0" smtClean="0"/>
              <a:t>Air sampling and measurement is a non-intrusive and safe measurement technique, and could be performed continuously using existing technique developed for nuclear explosion monitoring. </a:t>
            </a:r>
            <a:endParaRPr lang="en-US" dirty="0"/>
          </a:p>
        </p:txBody>
      </p:sp>
    </p:spTree>
    <p:extLst>
      <p:ext uri="{BB962C8B-B14F-4D97-AF65-F5344CB8AC3E}">
        <p14:creationId xmlns:p14="http://schemas.microsoft.com/office/powerpoint/2010/main" val="148898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three-step project</a:t>
            </a:r>
            <a:endParaRPr lang="en-US" dirty="0"/>
          </a:p>
        </p:txBody>
      </p:sp>
      <p:sp>
        <p:nvSpPr>
          <p:cNvPr id="6" name="Content Placeholder 2"/>
          <p:cNvSpPr>
            <a:spLocks noGrp="1"/>
          </p:cNvSpPr>
          <p:nvPr>
            <p:ph idx="1"/>
          </p:nvPr>
        </p:nvSpPr>
        <p:spPr>
          <a:xfrm>
            <a:off x="192280" y="1417235"/>
            <a:ext cx="5430853" cy="2454009"/>
          </a:xfrm>
        </p:spPr>
        <p:txBody>
          <a:bodyPr>
            <a:normAutofit/>
          </a:bodyPr>
          <a:lstStyle/>
          <a:p>
            <a:pPr marL="457200" indent="-457200">
              <a:buFont typeface="+mj-lt"/>
              <a:buAutoNum type="arabicPeriod"/>
            </a:pPr>
            <a:r>
              <a:rPr lang="en-US" sz="1800" dirty="0" smtClean="0"/>
              <a:t>Initial air sample collection and measurement using simple equipment developed for the purpose.</a:t>
            </a:r>
          </a:p>
          <a:p>
            <a:pPr marL="457200" indent="-457200">
              <a:buFont typeface="+mj-lt"/>
              <a:buAutoNum type="arabicPeriod"/>
            </a:pPr>
            <a:r>
              <a:rPr lang="en-US" sz="1800" dirty="0" smtClean="0"/>
              <a:t>Continuous measurements using a Q</a:t>
            </a:r>
            <a:r>
              <a:rPr lang="en-US" sz="1800" baseline="-25000" dirty="0" smtClean="0"/>
              <a:t>B</a:t>
            </a:r>
            <a:r>
              <a:rPr lang="en-US" sz="1800" dirty="0" smtClean="0"/>
              <a:t> – system for a longer period.</a:t>
            </a:r>
          </a:p>
          <a:p>
            <a:pPr marL="457200" indent="-457200">
              <a:buFont typeface="+mj-lt"/>
              <a:buAutoNum type="arabicPeriod"/>
            </a:pPr>
            <a:r>
              <a:rPr lang="en-US" sz="1800" dirty="0" smtClean="0"/>
              <a:t>If the results show that the method works: Installation of a permanent radioxenon monitoring system at the NSC.  </a:t>
            </a:r>
          </a:p>
          <a:p>
            <a:pPr marL="457200" indent="-457200">
              <a:buFont typeface="+mj-lt"/>
              <a:buAutoNum type="arabicPeriod"/>
            </a:pPr>
            <a:endParaRPr lang="en-US" dirty="0" smtClean="0"/>
          </a:p>
          <a:p>
            <a:pPr marL="0" indent="0">
              <a:buNone/>
            </a:pPr>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rot="5400000">
            <a:off x="5699682" y="1443878"/>
            <a:ext cx="3226760" cy="2465462"/>
          </a:xfrm>
          <a:prstGeom prst="rect">
            <a:avLst/>
          </a:prstGeom>
        </p:spPr>
      </p:pic>
    </p:spTree>
    <p:extLst>
      <p:ext uri="{BB962C8B-B14F-4D97-AF65-F5344CB8AC3E}">
        <p14:creationId xmlns:p14="http://schemas.microsoft.com/office/powerpoint/2010/main" val="1943677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52" y="445261"/>
            <a:ext cx="8300648" cy="857250"/>
          </a:xfrm>
        </p:spPr>
        <p:txBody>
          <a:bodyPr>
            <a:normAutofit/>
          </a:bodyPr>
          <a:lstStyle/>
          <a:p>
            <a:r>
              <a:rPr lang="en-US" sz="2400" dirty="0" smtClean="0"/>
              <a:t>Estimating radioxenon production and release from the FCM – a first indication using a static model</a:t>
            </a:r>
            <a:endParaRPr lang="en-US" sz="2400" dirty="0"/>
          </a:p>
        </p:txBody>
      </p:sp>
      <p:sp>
        <p:nvSpPr>
          <p:cNvPr id="6" name="Content Placeholder 2"/>
          <p:cNvSpPr>
            <a:spLocks noGrp="1"/>
          </p:cNvSpPr>
          <p:nvPr>
            <p:ph idx="1"/>
          </p:nvPr>
        </p:nvSpPr>
        <p:spPr>
          <a:xfrm>
            <a:off x="192280" y="1417236"/>
            <a:ext cx="5952145" cy="1479788"/>
          </a:xfrm>
        </p:spPr>
        <p:txBody>
          <a:bodyPr>
            <a:normAutofit/>
          </a:bodyPr>
          <a:lstStyle/>
          <a:p>
            <a:r>
              <a:rPr lang="en-US" sz="1200" dirty="0" smtClean="0"/>
              <a:t>FCM </a:t>
            </a:r>
            <a:r>
              <a:rPr lang="en-US" sz="1200" dirty="0" smtClean="0"/>
              <a:t>is a neutron source due to spontaneous fission and alpha decay causing (</a:t>
            </a:r>
            <a:r>
              <a:rPr lang="en-US" sz="1200" dirty="0" err="1" smtClean="0">
                <a:latin typeface="Symbol" panose="05050102010706020507" pitchFamily="18" charset="2"/>
              </a:rPr>
              <a:t>a</a:t>
            </a:r>
            <a:r>
              <a:rPr lang="en-US" sz="1200" dirty="0" err="1" smtClean="0"/>
              <a:t>,n</a:t>
            </a:r>
            <a:r>
              <a:rPr lang="en-US" sz="1200" dirty="0" smtClean="0"/>
              <a:t>) – reactions.</a:t>
            </a:r>
          </a:p>
          <a:p>
            <a:r>
              <a:rPr lang="en-US" sz="1200" dirty="0" smtClean="0"/>
              <a:t>It is also a sub-critical reactor, where the induced fission can cause additional neutrons and fission gas.</a:t>
            </a:r>
          </a:p>
          <a:p>
            <a:r>
              <a:rPr lang="en-US" sz="1200" dirty="0" smtClean="0"/>
              <a:t>We modify a model used by PNNL* when studying radioxenon in a waste storage tank to account for induced fission and xenon emanation. The activity concentration in the NSC volume can then be expressed as:</a:t>
            </a:r>
          </a:p>
        </p:txBody>
      </p:sp>
      <p:sp>
        <p:nvSpPr>
          <p:cNvPr id="3" name="Rectangle 2"/>
          <p:cNvSpPr/>
          <p:nvPr/>
        </p:nvSpPr>
        <p:spPr>
          <a:xfrm>
            <a:off x="192281" y="4403491"/>
            <a:ext cx="4572000" cy="553998"/>
          </a:xfrm>
          <a:prstGeom prst="rect">
            <a:avLst/>
          </a:prstGeom>
        </p:spPr>
        <p:txBody>
          <a:bodyPr>
            <a:spAutoFit/>
          </a:bodyPr>
          <a:lstStyle/>
          <a:p>
            <a:pPr>
              <a:spcAft>
                <a:spcPts val="0"/>
              </a:spcAft>
            </a:pPr>
            <a:r>
              <a:rPr lang="en-GB" sz="1000" dirty="0" smtClean="0">
                <a:latin typeface="Times New Roman" panose="02020603050405020304" pitchFamily="18" charset="0"/>
                <a:ea typeface="SimSun" panose="02010600030101010101" pitchFamily="2" charset="-122"/>
                <a:cs typeface="Times New Roman" panose="02020603050405020304" pitchFamily="18" charset="0"/>
              </a:rPr>
              <a:t>* Bowyer</a:t>
            </a:r>
            <a:r>
              <a:rPr lang="en-GB" sz="1000" dirty="0">
                <a:latin typeface="Times New Roman" panose="02020603050405020304" pitchFamily="18" charset="0"/>
                <a:ea typeface="SimSun" panose="02010600030101010101" pitchFamily="2" charset="-122"/>
                <a:cs typeface="Times New Roman" panose="02020603050405020304" pitchFamily="18" charset="0"/>
              </a:rPr>
              <a:t>, T.W., et al., Estimation of Plutonium-240 Mass in Waste Tanks Using Ultra-Sensitive Detection of Radioactive Xenon Isotopes from Spontaneous Fission, PNNL report 26495, May 2017. https://doi.org/10.2172/1413393</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440738" y="1417236"/>
            <a:ext cx="2603500" cy="13716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52580" y="3245986"/>
                <a:ext cx="3864904" cy="8470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𝐴𝐶</m:t>
                          </m:r>
                        </m:e>
                        <m:sub>
                          <m:r>
                            <a:rPr lang="en-US" i="1">
                              <a:latin typeface="Cambria Math" panose="02040503050406030204" pitchFamily="18" charset="0"/>
                            </a:rPr>
                            <m:t>𝑋𝑒</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𝑋𝑒</m:t>
                              </m:r>
                            </m:sub>
                          </m:sSub>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𝑋𝑒</m:t>
                              </m:r>
                            </m:sub>
                          </m:sSub>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𝑋𝑒</m:t>
                              </m:r>
                            </m:sub>
                          </m:sSub>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𝑆𝐹</m:t>
                              </m:r>
                            </m:sub>
                          </m:sSub>
                        </m:num>
                        <m:den>
                          <m:r>
                            <a:rPr lang="en-US" i="1">
                              <a:latin typeface="Cambria Math" panose="02040503050406030204" pitchFamily="18" charset="0"/>
                            </a:rPr>
                            <m:t>𝑉</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𝑋𝑒</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𝐹</m:t>
                                  </m:r>
                                </m:num>
                                <m:den>
                                  <m:r>
                                    <a:rPr lang="en-US" i="1">
                                      <a:latin typeface="Cambria Math" panose="02040503050406030204" pitchFamily="18" charset="0"/>
                                    </a:rPr>
                                    <m:t>𝑉</m:t>
                                  </m:r>
                                </m:den>
                              </m:f>
                            </m:e>
                          </m:d>
                          <m:d>
                            <m:dPr>
                              <m:ctrlPr>
                                <a:rPr lang="en-US" i="1">
                                  <a:latin typeface="Cambria Math" panose="02040503050406030204" pitchFamily="18" charset="0"/>
                                </a:rPr>
                              </m:ctrlPr>
                            </m:dPr>
                            <m:e>
                              <m:r>
                                <a:rPr lang="en-US" i="0">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𝑆</m:t>
                                  </m:r>
                                </m:sub>
                              </m:sSub>
                            </m:e>
                          </m:d>
                        </m:den>
                      </m:f>
                      <m:sSup>
                        <m:sSupPr>
                          <m:ctrlPr>
                            <a:rPr lang="en-US" i="1">
                              <a:latin typeface="Cambria Math" panose="02040503050406030204" pitchFamily="18" charset="0"/>
                            </a:rPr>
                          </m:ctrlPr>
                        </m:sSupPr>
                        <m:e>
                          <m:r>
                            <a:rPr lang="en-US" i="1">
                              <a:latin typeface="Cambria Math" panose="02040503050406030204" pitchFamily="18" charset="0"/>
                            </a:rPr>
                            <m:t>𝑒</m:t>
                          </m:r>
                        </m:e>
                        <m:sup>
                          <m:sSub>
                            <m:sSubPr>
                              <m:ctrlPr>
                                <a:rPr lang="en-US" i="1">
                                  <a:latin typeface="Cambria Math" panose="02040503050406030204" pitchFamily="18" charset="0"/>
                                </a:rPr>
                              </m:ctrlPr>
                            </m:sSubPr>
                            <m:e>
                              <m:r>
                                <a:rPr lang="en-US" i="0">
                                  <a:latin typeface="Cambria Math" panose="02040503050406030204" pitchFamily="18" charset="0"/>
                                </a:rPr>
                                <m:t>−</m:t>
                              </m:r>
                              <m:r>
                                <a:rPr lang="en-US" i="1">
                                  <a:latin typeface="Cambria Math" panose="02040503050406030204" pitchFamily="18" charset="0"/>
                                </a:rPr>
                                <m:t>𝜆</m:t>
                              </m:r>
                            </m:e>
                            <m:sub>
                              <m:r>
                                <a:rPr lang="en-US" i="1">
                                  <a:latin typeface="Cambria Math" panose="02040503050406030204" pitchFamily="18" charset="0"/>
                                </a:rPr>
                                <m:t>𝑋𝑒</m:t>
                              </m:r>
                            </m:sub>
                          </m:sSub>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𝐻</m:t>
                              </m:r>
                            </m:sub>
                          </m:sSub>
                        </m:sup>
                      </m:sSup>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152580" y="3245986"/>
                <a:ext cx="3864904" cy="8470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627680" y="2897939"/>
                <a:ext cx="132619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sv-SE" sz="1600" b="0" i="0" smtClean="0">
                          <a:latin typeface="Cambria Math" panose="02040503050406030204" pitchFamily="18" charset="0"/>
                        </a:rPr>
                        <m:t>V</m:t>
                      </m:r>
                      <m:r>
                        <a:rPr lang="sv-SE" sz="1600" b="0" i="0" smtClean="0">
                          <a:latin typeface="Cambria Math" panose="02040503050406030204" pitchFamily="18" charset="0"/>
                        </a:rPr>
                        <m:t>:</m:t>
                      </m:r>
                      <m:r>
                        <m:rPr>
                          <m:sty m:val="p"/>
                        </m:rPr>
                        <a:rPr lang="sv-SE" sz="1600" b="0" i="0" smtClean="0">
                          <a:latin typeface="Cambria Math" panose="02040503050406030204" pitchFamily="18" charset="0"/>
                        </a:rPr>
                        <m:t>NSC</m:t>
                      </m:r>
                      <m:r>
                        <a:rPr lang="sv-SE" sz="1600" b="0" i="0" smtClean="0">
                          <a:latin typeface="Cambria Math" panose="02040503050406030204" pitchFamily="18" charset="0"/>
                        </a:rPr>
                        <m:t> </m:t>
                      </m:r>
                      <m:r>
                        <m:rPr>
                          <m:sty m:val="p"/>
                        </m:rPr>
                        <a:rPr lang="sv-SE" sz="1600" b="0" i="0" smtClean="0">
                          <a:latin typeface="Cambria Math" panose="02040503050406030204" pitchFamily="18" charset="0"/>
                        </a:rPr>
                        <m:t>volume</m:t>
                      </m:r>
                    </m:oMath>
                  </m:oMathPara>
                </a14:m>
                <a:endParaRPr lang="sv-SE" sz="1600" b="0" dirty="0" smtClean="0"/>
              </a:p>
            </p:txBody>
          </p:sp>
        </mc:Choice>
        <mc:Fallback xmlns="">
          <p:sp>
            <p:nvSpPr>
              <p:cNvPr id="8" name="TextBox 7"/>
              <p:cNvSpPr txBox="1">
                <a:spLocks noRot="1" noChangeAspect="1" noMove="1" noResize="1" noEditPoints="1" noAdjustHandles="1" noChangeArrowheads="1" noChangeShapeType="1" noTextEdit="1"/>
              </p:cNvSpPr>
              <p:nvPr/>
            </p:nvSpPr>
            <p:spPr>
              <a:xfrm>
                <a:off x="6627680" y="2897939"/>
                <a:ext cx="1326196" cy="246221"/>
              </a:xfrm>
              <a:prstGeom prst="rect">
                <a:avLst/>
              </a:prstGeom>
              <a:blipFill>
                <a:blip r:embed="rId4"/>
                <a:stretch>
                  <a:fillRect l="-2294" r="-2294"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605478" y="3194869"/>
                <a:ext cx="1932004" cy="2659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sv-SE" sz="1600" b="0" i="1" smtClean="0">
                              <a:latin typeface="Cambria Math" panose="02040503050406030204" pitchFamily="18" charset="0"/>
                            </a:rPr>
                          </m:ctrlPr>
                        </m:sSubPr>
                        <m:e>
                          <m:r>
                            <a:rPr lang="sv-SE" sz="1600" b="0" i="1" smtClean="0">
                              <a:latin typeface="Cambria Math" panose="02040503050406030204" pitchFamily="18" charset="0"/>
                            </a:rPr>
                            <m:t>𝑅</m:t>
                          </m:r>
                        </m:e>
                        <m:sub>
                          <m:r>
                            <a:rPr lang="sv-SE" sz="1600" b="0" i="1" smtClean="0">
                              <a:latin typeface="Cambria Math" panose="02040503050406030204" pitchFamily="18" charset="0"/>
                            </a:rPr>
                            <m:t>𝑓</m:t>
                          </m:r>
                        </m:sub>
                      </m:sSub>
                      <m:r>
                        <a:rPr lang="sv-SE" sz="1600" b="0" i="1" smtClean="0">
                          <a:latin typeface="Cambria Math" panose="02040503050406030204" pitchFamily="18" charset="0"/>
                        </a:rPr>
                        <m:t>:</m:t>
                      </m:r>
                      <m:r>
                        <m:rPr>
                          <m:sty m:val="p"/>
                        </m:rPr>
                        <a:rPr lang="sv-SE" sz="1600" b="0" i="0" smtClean="0">
                          <a:latin typeface="Cambria Math" panose="02040503050406030204" pitchFamily="18" charset="0"/>
                        </a:rPr>
                        <m:t>Total</m:t>
                      </m:r>
                      <m:r>
                        <a:rPr lang="sv-SE" sz="1600" b="0" i="0" smtClean="0">
                          <a:latin typeface="Cambria Math" panose="02040503050406030204" pitchFamily="18" charset="0"/>
                        </a:rPr>
                        <m:t> </m:t>
                      </m:r>
                      <m:r>
                        <m:rPr>
                          <m:sty m:val="p"/>
                        </m:rPr>
                        <a:rPr lang="sv-SE" sz="1600" b="0" i="0" smtClean="0">
                          <a:latin typeface="Cambria Math" panose="02040503050406030204" pitchFamily="18" charset="0"/>
                        </a:rPr>
                        <m:t>fission</m:t>
                      </m:r>
                      <m:r>
                        <a:rPr lang="sv-SE" sz="1600" b="0" i="0" smtClean="0">
                          <a:latin typeface="Cambria Math" panose="02040503050406030204" pitchFamily="18" charset="0"/>
                        </a:rPr>
                        <m:t> </m:t>
                      </m:r>
                      <m:r>
                        <m:rPr>
                          <m:sty m:val="p"/>
                        </m:rPr>
                        <a:rPr lang="sv-SE" sz="1600" b="0" i="0" smtClean="0">
                          <a:latin typeface="Cambria Math" panose="02040503050406030204" pitchFamily="18" charset="0"/>
                        </a:rPr>
                        <m:t>rate</m:t>
                      </m:r>
                      <m:r>
                        <a:rPr lang="sv-SE" sz="1600" b="0" i="0" smtClean="0">
                          <a:latin typeface="Cambria Math" panose="02040503050406030204" pitchFamily="18" charset="0"/>
                        </a:rPr>
                        <m:t>  </m:t>
                      </m:r>
                    </m:oMath>
                  </m:oMathPara>
                </a14:m>
                <a:endParaRPr lang="sv-SE" sz="1600" b="0" dirty="0" smtClean="0"/>
              </a:p>
            </p:txBody>
          </p:sp>
        </mc:Choice>
        <mc:Fallback xmlns="">
          <p:sp>
            <p:nvSpPr>
              <p:cNvPr id="9" name="TextBox 8"/>
              <p:cNvSpPr txBox="1">
                <a:spLocks noRot="1" noChangeAspect="1" noMove="1" noResize="1" noEditPoints="1" noAdjustHandles="1" noChangeArrowheads="1" noChangeShapeType="1" noTextEdit="1"/>
              </p:cNvSpPr>
              <p:nvPr/>
            </p:nvSpPr>
            <p:spPr>
              <a:xfrm>
                <a:off x="6605478" y="3194869"/>
                <a:ext cx="1932004" cy="265970"/>
              </a:xfrm>
              <a:prstGeom prst="rect">
                <a:avLst/>
              </a:prstGeom>
              <a:blipFill>
                <a:blip r:embed="rId5"/>
                <a:stretch>
                  <a:fillRect l="-189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605478" y="3514049"/>
                <a:ext cx="165801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sv-SE" sz="1600" b="0" i="0" smtClean="0">
                          <a:latin typeface="Cambria Math" panose="02040503050406030204" pitchFamily="18" charset="0"/>
                        </a:rPr>
                        <m:t>F</m:t>
                      </m:r>
                      <m:r>
                        <a:rPr lang="sv-SE" sz="1600" b="0" i="0" smtClean="0">
                          <a:latin typeface="Cambria Math" panose="02040503050406030204" pitchFamily="18" charset="0"/>
                        </a:rPr>
                        <m:t>:</m:t>
                      </m:r>
                      <m:r>
                        <m:rPr>
                          <m:sty m:val="p"/>
                        </m:rPr>
                        <a:rPr lang="sv-SE" sz="1600" b="0" i="0" smtClean="0">
                          <a:latin typeface="Cambria Math" panose="02040503050406030204" pitchFamily="18" charset="0"/>
                        </a:rPr>
                        <m:t>Ventilation</m:t>
                      </m:r>
                      <m:r>
                        <a:rPr lang="sv-SE" sz="1600" b="0" i="0" smtClean="0">
                          <a:latin typeface="Cambria Math" panose="02040503050406030204" pitchFamily="18" charset="0"/>
                        </a:rPr>
                        <m:t> </m:t>
                      </m:r>
                      <m:r>
                        <m:rPr>
                          <m:sty m:val="p"/>
                        </m:rPr>
                        <a:rPr lang="sv-SE" sz="1600" b="0" i="0" smtClean="0">
                          <a:latin typeface="Cambria Math" panose="02040503050406030204" pitchFamily="18" charset="0"/>
                        </a:rPr>
                        <m:t>flow</m:t>
                      </m:r>
                    </m:oMath>
                  </m:oMathPara>
                </a14:m>
                <a:endParaRPr lang="sv-SE" sz="1600" b="0" dirty="0" smtClean="0"/>
              </a:p>
            </p:txBody>
          </p:sp>
        </mc:Choice>
        <mc:Fallback xmlns="">
          <p:sp>
            <p:nvSpPr>
              <p:cNvPr id="10" name="TextBox 9"/>
              <p:cNvSpPr txBox="1">
                <a:spLocks noRot="1" noChangeAspect="1" noMove="1" noResize="1" noEditPoints="1" noAdjustHandles="1" noChangeArrowheads="1" noChangeShapeType="1" noTextEdit="1"/>
              </p:cNvSpPr>
              <p:nvPr/>
            </p:nvSpPr>
            <p:spPr>
              <a:xfrm>
                <a:off x="6605478" y="3514049"/>
                <a:ext cx="1658018" cy="246221"/>
              </a:xfrm>
              <a:prstGeom prst="rect">
                <a:avLst/>
              </a:prstGeom>
              <a:blipFill>
                <a:blip r:embed="rId6"/>
                <a:stretch>
                  <a:fillRect l="-2206" r="-2206"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627680" y="3804980"/>
                <a:ext cx="141269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sv-SE" sz="1600" b="0" i="1" smtClean="0">
                              <a:latin typeface="Cambria Math" panose="02040503050406030204" pitchFamily="18" charset="0"/>
                            </a:rPr>
                          </m:ctrlPr>
                        </m:sSubPr>
                        <m:e>
                          <m:r>
                            <a:rPr lang="sv-SE" sz="1600" b="0" i="1" smtClean="0">
                              <a:latin typeface="Cambria Math" panose="02040503050406030204" pitchFamily="18" charset="0"/>
                            </a:rPr>
                            <m:t>𝑡</m:t>
                          </m:r>
                        </m:e>
                        <m:sub>
                          <m:r>
                            <a:rPr lang="sv-SE" sz="1600" b="0" i="1" smtClean="0">
                              <a:latin typeface="Cambria Math" panose="02040503050406030204" pitchFamily="18" charset="0"/>
                            </a:rPr>
                            <m:t>𝐻</m:t>
                          </m:r>
                        </m:sub>
                      </m:sSub>
                      <m:r>
                        <a:rPr lang="sv-SE" sz="1600" b="0" i="1" smtClean="0">
                          <a:latin typeface="Cambria Math" panose="02040503050406030204" pitchFamily="18" charset="0"/>
                        </a:rPr>
                        <m:t>:</m:t>
                      </m:r>
                      <m:r>
                        <m:rPr>
                          <m:sty m:val="p"/>
                        </m:rPr>
                        <a:rPr lang="sv-SE" sz="1600" b="0" i="0" smtClean="0">
                          <a:latin typeface="Cambria Math" panose="02040503050406030204" pitchFamily="18" charset="0"/>
                        </a:rPr>
                        <m:t>holdup</m:t>
                      </m:r>
                      <m:r>
                        <a:rPr lang="sv-SE" sz="1600" b="0" i="0" smtClean="0">
                          <a:latin typeface="Cambria Math" panose="02040503050406030204" pitchFamily="18" charset="0"/>
                        </a:rPr>
                        <m:t> </m:t>
                      </m:r>
                      <m:r>
                        <m:rPr>
                          <m:sty m:val="p"/>
                        </m:rPr>
                        <a:rPr lang="sv-SE" sz="1600" b="0" i="0" smtClean="0">
                          <a:latin typeface="Cambria Math" panose="02040503050406030204" pitchFamily="18" charset="0"/>
                        </a:rPr>
                        <m:t>time</m:t>
                      </m:r>
                    </m:oMath>
                  </m:oMathPara>
                </a14:m>
                <a:endParaRPr lang="sv-SE" sz="1600" b="0" dirty="0" smtClean="0"/>
              </a:p>
            </p:txBody>
          </p:sp>
        </mc:Choice>
        <mc:Fallback xmlns="">
          <p:sp>
            <p:nvSpPr>
              <p:cNvPr id="11" name="TextBox 10"/>
              <p:cNvSpPr txBox="1">
                <a:spLocks noRot="1" noChangeAspect="1" noMove="1" noResize="1" noEditPoints="1" noAdjustHandles="1" noChangeArrowheads="1" noChangeShapeType="1" noTextEdit="1"/>
              </p:cNvSpPr>
              <p:nvPr/>
            </p:nvSpPr>
            <p:spPr>
              <a:xfrm>
                <a:off x="6627680" y="3804980"/>
                <a:ext cx="1412694" cy="246221"/>
              </a:xfrm>
              <a:prstGeom prst="rect">
                <a:avLst/>
              </a:prstGeom>
              <a:blipFill>
                <a:blip r:embed="rId7"/>
                <a:stretch>
                  <a:fillRect l="-1724" r="-2155" b="-34146"/>
                </a:stretch>
              </a:blipFill>
            </p:spPr>
            <p:txBody>
              <a:bodyPr/>
              <a:lstStyle/>
              <a:p>
                <a:r>
                  <a:rPr lang="en-US">
                    <a:noFill/>
                  </a:rPr>
                  <a:t> </a:t>
                </a:r>
              </a:p>
            </p:txBody>
          </p:sp>
        </mc:Fallback>
      </mc:AlternateContent>
      <p:sp>
        <p:nvSpPr>
          <p:cNvPr id="12" name="TextBox 11"/>
          <p:cNvSpPr txBox="1"/>
          <p:nvPr/>
        </p:nvSpPr>
        <p:spPr>
          <a:xfrm>
            <a:off x="1216776" y="2929120"/>
            <a:ext cx="1402948" cy="246221"/>
          </a:xfrm>
          <a:prstGeom prst="rect">
            <a:avLst/>
          </a:prstGeom>
          <a:noFill/>
        </p:spPr>
        <p:txBody>
          <a:bodyPr wrap="none" rtlCol="0">
            <a:spAutoFit/>
          </a:bodyPr>
          <a:lstStyle/>
          <a:p>
            <a:r>
              <a:rPr lang="en-US" sz="1000" dirty="0" smtClean="0"/>
              <a:t>Emanation coefficient</a:t>
            </a:r>
            <a:endParaRPr lang="en-US" sz="1000" dirty="0"/>
          </a:p>
        </p:txBody>
      </p:sp>
      <p:sp>
        <p:nvSpPr>
          <p:cNvPr id="13" name="TextBox 12"/>
          <p:cNvSpPr txBox="1"/>
          <p:nvPr/>
        </p:nvSpPr>
        <p:spPr>
          <a:xfrm>
            <a:off x="2700536" y="2948648"/>
            <a:ext cx="1385316" cy="246221"/>
          </a:xfrm>
          <a:prstGeom prst="rect">
            <a:avLst/>
          </a:prstGeom>
          <a:noFill/>
        </p:spPr>
        <p:txBody>
          <a:bodyPr wrap="none" rtlCol="0">
            <a:spAutoFit/>
          </a:bodyPr>
          <a:lstStyle/>
          <a:p>
            <a:r>
              <a:rPr lang="en-US" sz="1000" dirty="0" smtClean="0"/>
              <a:t>Cumulative </a:t>
            </a:r>
            <a:r>
              <a:rPr lang="en-US" sz="1000" dirty="0" err="1" smtClean="0"/>
              <a:t>fiss</a:t>
            </a:r>
            <a:r>
              <a:rPr lang="en-US" sz="1000" dirty="0" smtClean="0"/>
              <a:t>. yield</a:t>
            </a:r>
            <a:endParaRPr lang="en-US" sz="1000" dirty="0"/>
          </a:p>
        </p:txBody>
      </p:sp>
      <p:sp>
        <p:nvSpPr>
          <p:cNvPr id="14" name="TextBox 13"/>
          <p:cNvSpPr txBox="1"/>
          <p:nvPr/>
        </p:nvSpPr>
        <p:spPr>
          <a:xfrm>
            <a:off x="4242913" y="2957760"/>
            <a:ext cx="774571" cy="246221"/>
          </a:xfrm>
          <a:prstGeom prst="rect">
            <a:avLst/>
          </a:prstGeom>
          <a:noFill/>
        </p:spPr>
        <p:txBody>
          <a:bodyPr wrap="none" rtlCol="0">
            <a:spAutoFit/>
          </a:bodyPr>
          <a:lstStyle/>
          <a:p>
            <a:r>
              <a:rPr lang="en-US" sz="1000" dirty="0" smtClean="0"/>
              <a:t>SF activity</a:t>
            </a:r>
            <a:endParaRPr lang="en-US" sz="1000" dirty="0"/>
          </a:p>
        </p:txBody>
      </p:sp>
      <p:sp>
        <p:nvSpPr>
          <p:cNvPr id="15" name="TextBox 14"/>
          <p:cNvSpPr txBox="1"/>
          <p:nvPr/>
        </p:nvSpPr>
        <p:spPr>
          <a:xfrm>
            <a:off x="4227985" y="3919961"/>
            <a:ext cx="2058577" cy="400110"/>
          </a:xfrm>
          <a:prstGeom prst="rect">
            <a:avLst/>
          </a:prstGeom>
          <a:noFill/>
        </p:spPr>
        <p:txBody>
          <a:bodyPr wrap="none" rtlCol="0">
            <a:spAutoFit/>
          </a:bodyPr>
          <a:lstStyle/>
          <a:p>
            <a:r>
              <a:rPr lang="en-US" sz="1000" dirty="0" smtClean="0"/>
              <a:t>Subcritical effective multiplication</a:t>
            </a:r>
          </a:p>
          <a:p>
            <a:r>
              <a:rPr lang="en-US" sz="1000" dirty="0"/>
              <a:t>f</a:t>
            </a:r>
            <a:r>
              <a:rPr lang="en-US" sz="1000" dirty="0" smtClean="0"/>
              <a:t>actor. </a:t>
            </a:r>
            <a:endParaRPr lang="en-US" sz="1000" dirty="0"/>
          </a:p>
        </p:txBody>
      </p:sp>
      <p:cxnSp>
        <p:nvCxnSpPr>
          <p:cNvPr id="19" name="Straight Arrow Connector 18"/>
          <p:cNvCxnSpPr>
            <a:stCxn id="15" idx="1"/>
          </p:cNvCxnSpPr>
          <p:nvPr/>
        </p:nvCxnSpPr>
        <p:spPr>
          <a:xfrm flipH="1" flipV="1">
            <a:off x="3965249" y="3976341"/>
            <a:ext cx="262736" cy="143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3572142" y="3169797"/>
            <a:ext cx="1058057" cy="2302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3159806" y="3169231"/>
            <a:ext cx="224842" cy="1242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2" idx="2"/>
          </p:cNvCxnSpPr>
          <p:nvPr/>
        </p:nvCxnSpPr>
        <p:spPr>
          <a:xfrm>
            <a:off x="1918250" y="3175341"/>
            <a:ext cx="859133" cy="143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5830396"/>
      </p:ext>
    </p:extLst>
  </p:cSld>
  <p:clrMapOvr>
    <a:masterClrMapping/>
  </p:clrMapOvr>
</p:sld>
</file>

<file path=ppt/theme/theme1.xml><?xml version="1.0" encoding="utf-8"?>
<a:theme xmlns:a="http://schemas.openxmlformats.org/drawingml/2006/main" name="FOI_PPT_mall_SI_vers4">
  <a:themeElements>
    <a:clrScheme name="FOI temafärger uppdaterade">
      <a:dk1>
        <a:sysClr val="windowText" lastClr="000000"/>
      </a:dk1>
      <a:lt1>
        <a:sysClr val="window" lastClr="FFFFFF"/>
      </a:lt1>
      <a:dk2>
        <a:srgbClr val="2181C9"/>
      </a:dk2>
      <a:lt2>
        <a:srgbClr val="FFFFFF"/>
      </a:lt2>
      <a:accent1>
        <a:srgbClr val="2181C9"/>
      </a:accent1>
      <a:accent2>
        <a:srgbClr val="8FA005"/>
      </a:accent2>
      <a:accent3>
        <a:srgbClr val="642C50"/>
      </a:accent3>
      <a:accent4>
        <a:srgbClr val="950026"/>
      </a:accent4>
      <a:accent5>
        <a:srgbClr val="22274A"/>
      </a:accent5>
      <a:accent6>
        <a:srgbClr val="858484"/>
      </a:accent6>
      <a:hlink>
        <a:srgbClr val="22274A"/>
      </a:hlink>
      <a:folHlink>
        <a:srgbClr val="858484"/>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181C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16BE069-8950-4A18-8FD8-B3314F30C139}" vid="{5E995015-BC65-4FC4-9CFB-85BC945689AE}"/>
    </a:ext>
  </a:extLst>
</a:theme>
</file>

<file path=ppt/theme/theme2.xml><?xml version="1.0" encoding="utf-8"?>
<a:theme xmlns:a="http://schemas.openxmlformats.org/drawingml/2006/main" name="FOI Helsidesbild Svart Logo">
  <a:themeElements>
    <a:clrScheme name="FOI temafärger uppdaterade">
      <a:dk1>
        <a:sysClr val="windowText" lastClr="000000"/>
      </a:dk1>
      <a:lt1>
        <a:sysClr val="window" lastClr="FFFFFF"/>
      </a:lt1>
      <a:dk2>
        <a:srgbClr val="2181C9"/>
      </a:dk2>
      <a:lt2>
        <a:srgbClr val="FFFFFF"/>
      </a:lt2>
      <a:accent1>
        <a:srgbClr val="2181C9"/>
      </a:accent1>
      <a:accent2>
        <a:srgbClr val="8FA005"/>
      </a:accent2>
      <a:accent3>
        <a:srgbClr val="642C50"/>
      </a:accent3>
      <a:accent4>
        <a:srgbClr val="950026"/>
      </a:accent4>
      <a:accent5>
        <a:srgbClr val="22274A"/>
      </a:accent5>
      <a:accent6>
        <a:srgbClr val="858484"/>
      </a:accent6>
      <a:hlink>
        <a:srgbClr val="22274A"/>
      </a:hlink>
      <a:folHlink>
        <a:srgbClr val="858484"/>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181C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16BE069-8950-4A18-8FD8-B3314F30C139}" vid="{7BE21DDC-E5D7-4B9C-9614-F3C4AB721452}"/>
    </a:ext>
  </a:extLst>
</a:theme>
</file>

<file path=ppt/theme/theme3.xml><?xml version="1.0" encoding="utf-8"?>
<a:theme xmlns:a="http://schemas.openxmlformats.org/drawingml/2006/main" name="FOI Helsidesbild Vit Logo">
  <a:themeElements>
    <a:clrScheme name="FOI temafärger uppdaterade">
      <a:dk1>
        <a:sysClr val="windowText" lastClr="000000"/>
      </a:dk1>
      <a:lt1>
        <a:sysClr val="window" lastClr="FFFFFF"/>
      </a:lt1>
      <a:dk2>
        <a:srgbClr val="2181C9"/>
      </a:dk2>
      <a:lt2>
        <a:srgbClr val="FFFFFF"/>
      </a:lt2>
      <a:accent1>
        <a:srgbClr val="2181C9"/>
      </a:accent1>
      <a:accent2>
        <a:srgbClr val="8FA005"/>
      </a:accent2>
      <a:accent3>
        <a:srgbClr val="642C50"/>
      </a:accent3>
      <a:accent4>
        <a:srgbClr val="950026"/>
      </a:accent4>
      <a:accent5>
        <a:srgbClr val="22274A"/>
      </a:accent5>
      <a:accent6>
        <a:srgbClr val="858484"/>
      </a:accent6>
      <a:hlink>
        <a:srgbClr val="22274A"/>
      </a:hlink>
      <a:folHlink>
        <a:srgbClr val="858484"/>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181C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16BE069-8950-4A18-8FD8-B3314F30C139}" vid="{58C9D140-A87C-401F-B59C-FFDF8C2B6F90}"/>
    </a:ext>
  </a:extLst>
</a:theme>
</file>

<file path=ppt/theme/theme4.xml><?xml version="1.0" encoding="utf-8"?>
<a:theme xmlns:a="http://schemas.openxmlformats.org/drawingml/2006/main" name="FOI helblå bakgrund">
  <a:themeElements>
    <a:clrScheme name="FOI temafärger uppdaterade">
      <a:dk1>
        <a:sysClr val="windowText" lastClr="000000"/>
      </a:dk1>
      <a:lt1>
        <a:sysClr val="window" lastClr="FFFFFF"/>
      </a:lt1>
      <a:dk2>
        <a:srgbClr val="2181C9"/>
      </a:dk2>
      <a:lt2>
        <a:srgbClr val="FFFFFF"/>
      </a:lt2>
      <a:accent1>
        <a:srgbClr val="2181C9"/>
      </a:accent1>
      <a:accent2>
        <a:srgbClr val="8FA005"/>
      </a:accent2>
      <a:accent3>
        <a:srgbClr val="642C50"/>
      </a:accent3>
      <a:accent4>
        <a:srgbClr val="950026"/>
      </a:accent4>
      <a:accent5>
        <a:srgbClr val="22274A"/>
      </a:accent5>
      <a:accent6>
        <a:srgbClr val="858484"/>
      </a:accent6>
      <a:hlink>
        <a:srgbClr val="22274A"/>
      </a:hlink>
      <a:folHlink>
        <a:srgbClr val="85848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16BE069-8950-4A18-8FD8-B3314F30C139}" vid="{1457890F-6369-4479-90CB-C1A7115C52BF}"/>
    </a:ext>
  </a:extLst>
</a:theme>
</file>

<file path=ppt/theme/theme5.xml><?xml version="1.0" encoding="utf-8"?>
<a:theme xmlns:a="http://schemas.openxmlformats.org/drawingml/2006/main" name="FOI Helsidesbild Svart Logo Överka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16BE069-8950-4A18-8FD8-B3314F30C139}" vid="{56216002-6DAB-424A-913B-29AC9FA9BBF6}"/>
    </a:ext>
  </a:extLst>
</a:theme>
</file>

<file path=ppt/theme/theme6.xml><?xml version="1.0" encoding="utf-8"?>
<a:theme xmlns:a="http://schemas.openxmlformats.org/drawingml/2006/main" name="FOI Helsidesbild Vit Logo Överka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16BE069-8950-4A18-8FD8-B3314F30C139}" vid="{9C98024F-846F-40D1-A745-8F6D88151947}"/>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553</TotalTime>
  <Words>1447</Words>
  <Application>Microsoft Office PowerPoint</Application>
  <PresentationFormat>On-screen Show (16:9)</PresentationFormat>
  <Paragraphs>113</Paragraphs>
  <Slides>16</Slides>
  <Notes>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16</vt:i4>
      </vt:variant>
    </vt:vector>
  </HeadingPairs>
  <TitlesOfParts>
    <vt:vector size="32" baseType="lpstr">
      <vt:lpstr>SimSun</vt:lpstr>
      <vt:lpstr>Arial</vt:lpstr>
      <vt:lpstr>Arial (rubriker)</vt:lpstr>
      <vt:lpstr>CaeciliaLTStd-Heavy</vt:lpstr>
      <vt:lpstr>CaeciliaLTStd-Roman</vt:lpstr>
      <vt:lpstr>Calibri</vt:lpstr>
      <vt:lpstr>Cambria Math</vt:lpstr>
      <vt:lpstr>Lucida Grande</vt:lpstr>
      <vt:lpstr>Symbol</vt:lpstr>
      <vt:lpstr>Times New Roman</vt:lpstr>
      <vt:lpstr>FOI_PPT_mall_SI_vers4</vt:lpstr>
      <vt:lpstr>FOI Helsidesbild Svart Logo</vt:lpstr>
      <vt:lpstr>FOI Helsidesbild Vit Logo</vt:lpstr>
      <vt:lpstr>FOI helblå bakgrund</vt:lpstr>
      <vt:lpstr>FOI Helsidesbild Svart Logo Överkant</vt:lpstr>
      <vt:lpstr>FOI Helsidesbild Vit Logo Överkant</vt:lpstr>
      <vt:lpstr>PowerPoint Presentation</vt:lpstr>
      <vt:lpstr>Outline</vt:lpstr>
      <vt:lpstr>Background</vt:lpstr>
      <vt:lpstr>Background</vt:lpstr>
      <vt:lpstr>Neutron monitoring in the SO</vt:lpstr>
      <vt:lpstr>Radioxenon measurements in the NSC</vt:lpstr>
      <vt:lpstr>Radioxenon measurements as a diagnostic tool for fission activity. </vt:lpstr>
      <vt:lpstr>A three-step project</vt:lpstr>
      <vt:lpstr>Estimating radioxenon production and release from the FCM – a first indication using a static model</vt:lpstr>
      <vt:lpstr>Estimating radioxenon production and release from the FCM – a first indication using a static model</vt:lpstr>
      <vt:lpstr>Initial studies</vt:lpstr>
      <vt:lpstr>Initial studies</vt:lpstr>
      <vt:lpstr>Air sampling in the NSC using the QB</vt:lpstr>
      <vt:lpstr>Conclusions and outlook</vt:lpstr>
      <vt:lpstr>PowerPoint Presentation</vt:lpstr>
      <vt:lpstr>PowerPoint Presentation</vt:lpstr>
    </vt:vector>
  </TitlesOfParts>
  <Company>FOI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 Ringbom</dc:creator>
  <cp:lastModifiedBy>Anders Ringbom</cp:lastModifiedBy>
  <cp:revision>86</cp:revision>
  <cp:lastPrinted>2017-03-27T13:59:59Z</cp:lastPrinted>
  <dcterms:created xsi:type="dcterms:W3CDTF">2021-06-23T05:17:36Z</dcterms:created>
  <dcterms:modified xsi:type="dcterms:W3CDTF">2022-06-19T15:20:37Z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oudStatistics_StoryID">
    <vt:lpwstr>445ef8f7-5a05-4930-9678-705681874b99</vt:lpwstr>
  </property>
</Properties>
</file>